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6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8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0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31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2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37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39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40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3" r:id="rId1"/>
  </p:sldMasterIdLst>
  <p:notesMasterIdLst>
    <p:notesMasterId r:id="rId44"/>
  </p:notesMasterIdLst>
  <p:sldIdLst>
    <p:sldId id="256" r:id="rId2"/>
    <p:sldId id="257" r:id="rId3"/>
    <p:sldId id="258" r:id="rId4"/>
    <p:sldId id="263" r:id="rId5"/>
    <p:sldId id="264" r:id="rId6"/>
    <p:sldId id="259" r:id="rId7"/>
    <p:sldId id="269" r:id="rId8"/>
    <p:sldId id="298" r:id="rId9"/>
    <p:sldId id="270" r:id="rId10"/>
    <p:sldId id="274" r:id="rId11"/>
    <p:sldId id="300" r:id="rId12"/>
    <p:sldId id="272" r:id="rId13"/>
    <p:sldId id="302" r:id="rId14"/>
    <p:sldId id="303" r:id="rId15"/>
    <p:sldId id="275" r:id="rId16"/>
    <p:sldId id="307" r:id="rId17"/>
    <p:sldId id="268" r:id="rId18"/>
    <p:sldId id="265" r:id="rId19"/>
    <p:sldId id="276" r:id="rId20"/>
    <p:sldId id="277" r:id="rId21"/>
    <p:sldId id="308" r:id="rId22"/>
    <p:sldId id="278" r:id="rId23"/>
    <p:sldId id="304" r:id="rId24"/>
    <p:sldId id="291" r:id="rId25"/>
    <p:sldId id="281" r:id="rId26"/>
    <p:sldId id="292" r:id="rId27"/>
    <p:sldId id="306" r:id="rId28"/>
    <p:sldId id="293" r:id="rId29"/>
    <p:sldId id="305" r:id="rId30"/>
    <p:sldId id="260" r:id="rId31"/>
    <p:sldId id="266" r:id="rId32"/>
    <p:sldId id="294" r:id="rId33"/>
    <p:sldId id="295" r:id="rId34"/>
    <p:sldId id="286" r:id="rId35"/>
    <p:sldId id="285" r:id="rId36"/>
    <p:sldId id="283" r:id="rId37"/>
    <p:sldId id="284" r:id="rId38"/>
    <p:sldId id="296" r:id="rId39"/>
    <p:sldId id="297" r:id="rId40"/>
    <p:sldId id="261" r:id="rId41"/>
    <p:sldId id="267" r:id="rId42"/>
    <p:sldId id="287" r:id="rId4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B9BD5"/>
    <a:srgbClr val="EFEDE3"/>
    <a:srgbClr val="A2BAA2"/>
    <a:srgbClr val="AFB0AA"/>
    <a:srgbClr val="EBCB85"/>
    <a:srgbClr val="96B7CA"/>
    <a:srgbClr val="A79C65"/>
    <a:srgbClr val="C000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euille_de_calcul_Microsoft_Excel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Feuille_de_calcul_Microsoft_Excel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Feuille_de_calcul_Microsoft_Excel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Feuille_de_calcul_Microsoft_Excel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Feuille_de_calcul_Microsoft_Excel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Feuille_de_calcul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rille.francois\Pictures\final\noxpar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euille_de_calcul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2"/>
          <c:order val="1"/>
          <c:tx>
            <c:v>à chaud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pmtot!$A$2:$A$132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cat>
          <c:val>
            <c:numRef>
              <c:f>pmtot!$D$2:$D$132</c:f>
              <c:numCache>
                <c:formatCode>General</c:formatCode>
                <c:ptCount val="131"/>
                <c:pt idx="0">
                  <c:v>2.4104601528527489E-2</c:v>
                </c:pt>
                <c:pt idx="1">
                  <c:v>2.4104601528527489E-2</c:v>
                </c:pt>
                <c:pt idx="2">
                  <c:v>2.4139271791557872E-2</c:v>
                </c:pt>
                <c:pt idx="3">
                  <c:v>2.4134864292886343E-2</c:v>
                </c:pt>
                <c:pt idx="4">
                  <c:v>2.4094693484086046E-2</c:v>
                </c:pt>
                <c:pt idx="5">
                  <c:v>2.4021908818596609E-2</c:v>
                </c:pt>
                <c:pt idx="6">
                  <c:v>2.3919499828171872E-2</c:v>
                </c:pt>
                <c:pt idx="7">
                  <c:v>2.3790301125685382E-2</c:v>
                </c:pt>
                <c:pt idx="8">
                  <c:v>2.3636997334293551E-2</c:v>
                </c:pt>
                <c:pt idx="9">
                  <c:v>2.3462127942956677E-2</c:v>
                </c:pt>
                <c:pt idx="10">
                  <c:v>2.3268092088317645E-2</c:v>
                </c:pt>
                <c:pt idx="11">
                  <c:v>2.3057153262938383E-2</c:v>
                </c:pt>
                <c:pt idx="12">
                  <c:v>2.2831443949894118E-2</c:v>
                </c:pt>
                <c:pt idx="13">
                  <c:v>2.2592970183725282E-2</c:v>
                </c:pt>
                <c:pt idx="14">
                  <c:v>2.2343616037747299E-2</c:v>
                </c:pt>
                <c:pt idx="15">
                  <c:v>2.2085148037718019E-2</c:v>
                </c:pt>
                <c:pt idx="16">
                  <c:v>2.181921950186293E-2</c:v>
                </c:pt>
                <c:pt idx="17">
                  <c:v>2.1547374807258154E-2</c:v>
                </c:pt>
                <c:pt idx="18">
                  <c:v>2.1271053582571132E-2</c:v>
                </c:pt>
                <c:pt idx="19">
                  <c:v>2.0991594827159146E-2</c:v>
                </c:pt>
                <c:pt idx="20">
                  <c:v>2.0710240956525482E-2</c:v>
                </c:pt>
                <c:pt idx="21">
                  <c:v>2.0428141774133442E-2</c:v>
                </c:pt>
                <c:pt idx="22">
                  <c:v>2.0146358369578017E-2</c:v>
                </c:pt>
                <c:pt idx="23">
                  <c:v>1.9865866943115436E-2</c:v>
                </c:pt>
                <c:pt idx="24">
                  <c:v>1.9587562556550312E-2</c:v>
                </c:pt>
                <c:pt idx="25">
                  <c:v>1.9312262810480634E-2</c:v>
                </c:pt>
                <c:pt idx="26">
                  <c:v>1.904071144790051E-2</c:v>
                </c:pt>
                <c:pt idx="27">
                  <c:v>1.877358188416061E-2</c:v>
                </c:pt>
                <c:pt idx="28">
                  <c:v>1.8511480663286409E-2</c:v>
                </c:pt>
                <c:pt idx="29">
                  <c:v>1.8254950840654142E-2</c:v>
                </c:pt>
                <c:pt idx="30">
                  <c:v>1.8004475292024535E-2</c:v>
                </c:pt>
                <c:pt idx="31">
                  <c:v>1.7760479948934274E-2</c:v>
                </c:pt>
                <c:pt idx="32">
                  <c:v>1.7523336960445224E-2</c:v>
                </c:pt>
                <c:pt idx="33">
                  <c:v>1.7293367781251408E-2</c:v>
                </c:pt>
                <c:pt idx="34">
                  <c:v>1.7070846186143723E-2</c:v>
                </c:pt>
                <c:pt idx="35">
                  <c:v>1.6856001210832413E-2</c:v>
                </c:pt>
                <c:pt idx="36">
                  <c:v>1.6649020019127294E-2</c:v>
                </c:pt>
                <c:pt idx="37">
                  <c:v>1.6450050696475722E-2</c:v>
                </c:pt>
                <c:pt idx="38">
                  <c:v>1.6259204969858339E-2</c:v>
                </c:pt>
                <c:pt idx="39">
                  <c:v>1.6076560854042497E-2</c:v>
                </c:pt>
                <c:pt idx="40">
                  <c:v>1.5902165224193521E-2</c:v>
                </c:pt>
                <c:pt idx="41">
                  <c:v>1.573603631484367E-2</c:v>
                </c:pt>
                <c:pt idx="42">
                  <c:v>1.5578166145218892E-2</c:v>
                </c:pt>
                <c:pt idx="43">
                  <c:v>1.5428522870923216E-2</c:v>
                </c:pt>
                <c:pt idx="44">
                  <c:v>1.5287053061981045E-2</c:v>
                </c:pt>
                <c:pt idx="45">
                  <c:v>1.5153683907237149E-2</c:v>
                </c:pt>
                <c:pt idx="46">
                  <c:v>1.5028325345114293E-2</c:v>
                </c:pt>
                <c:pt idx="47">
                  <c:v>1.4910872120728823E-2</c:v>
                </c:pt>
                <c:pt idx="48">
                  <c:v>1.4801205769363789E-2</c:v>
                </c:pt>
                <c:pt idx="49">
                  <c:v>1.4699196526300027E-2</c:v>
                </c:pt>
                <c:pt idx="50">
                  <c:v>1.4604705163004749E-2</c:v>
                </c:pt>
                <c:pt idx="51">
                  <c:v>1.4517584749678167E-2</c:v>
                </c:pt>
                <c:pt idx="52">
                  <c:v>1.4437682344157574E-2</c:v>
                </c:pt>
                <c:pt idx="53">
                  <c:v>1.4364840607179455E-2</c:v>
                </c:pt>
                <c:pt idx="54">
                  <c:v>1.429889934399913E-2</c:v>
                </c:pt>
                <c:pt idx="55">
                  <c:v>1.4239696972368196E-2</c:v>
                </c:pt>
                <c:pt idx="56">
                  <c:v>1.4187071916869862E-2</c:v>
                </c:pt>
                <c:pt idx="57">
                  <c:v>1.4140863929611846E-2</c:v>
                </c:pt>
                <c:pt idx="58">
                  <c:v>1.4100915337277108E-2</c:v>
                </c:pt>
                <c:pt idx="59">
                  <c:v>1.4067072214532366E-2</c:v>
                </c:pt>
                <c:pt idx="60">
                  <c:v>1.4039185483794221E-2</c:v>
                </c:pt>
                <c:pt idx="61">
                  <c:v>1.40171119413533E-2</c:v>
                </c:pt>
                <c:pt idx="62">
                  <c:v>1.4000715209855871E-2</c:v>
                </c:pt>
                <c:pt idx="63">
                  <c:v>1.3989866617143284E-2</c:v>
                </c:pt>
                <c:pt idx="64">
                  <c:v>1.3984446001449269E-2</c:v>
                </c:pt>
                <c:pt idx="65">
                  <c:v>1.3984342442954923E-2</c:v>
                </c:pt>
                <c:pt idx="66">
                  <c:v>1.3989454921701411E-2</c:v>
                </c:pt>
                <c:pt idx="67">
                  <c:v>1.3999692901860353E-2</c:v>
                </c:pt>
                <c:pt idx="68">
                  <c:v>1.4014976842362335E-2</c:v>
                </c:pt>
                <c:pt idx="69">
                  <c:v>1.4035238633882442E-2</c:v>
                </c:pt>
                <c:pt idx="70">
                  <c:v>1.406042196218445E-2</c:v>
                </c:pt>
                <c:pt idx="71">
                  <c:v>1.4090482597821929E-2</c:v>
                </c:pt>
                <c:pt idx="72">
                  <c:v>1.4125388612197741E-2</c:v>
                </c:pt>
                <c:pt idx="73">
                  <c:v>1.4165120519980879E-2</c:v>
                </c:pt>
                <c:pt idx="74">
                  <c:v>1.4209671347881106E-2</c:v>
                </c:pt>
                <c:pt idx="75">
                  <c:v>1.4259046629781846E-2</c:v>
                </c:pt>
                <c:pt idx="76">
                  <c:v>1.4313264328229724E-2</c:v>
                </c:pt>
                <c:pt idx="77">
                  <c:v>1.4372354682283286E-2</c:v>
                </c:pt>
                <c:pt idx="78">
                  <c:v>1.4436359981718151E-2</c:v>
                </c:pt>
                <c:pt idx="79">
                  <c:v>1.450533426759085E-2</c:v>
                </c:pt>
                <c:pt idx="80">
                  <c:v>1.4579342959159896E-2</c:v>
                </c:pt>
                <c:pt idx="81">
                  <c:v>1.4658462407164743E-2</c:v>
                </c:pt>
                <c:pt idx="82">
                  <c:v>1.4742779373462522E-2</c:v>
                </c:pt>
                <c:pt idx="83">
                  <c:v>1.4832390437022842E-2</c:v>
                </c:pt>
                <c:pt idx="84">
                  <c:v>1.4927401326279392E-2</c:v>
                </c:pt>
                <c:pt idx="85">
                  <c:v>1.5027926177840351E-2</c:v>
                </c:pt>
                <c:pt idx="86">
                  <c:v>1.5134086721556361E-2</c:v>
                </c:pt>
                <c:pt idx="87">
                  <c:v>1.5246011391945105E-2</c:v>
                </c:pt>
                <c:pt idx="88">
                  <c:v>1.5363834365975611E-2</c:v>
                </c:pt>
                <c:pt idx="89">
                  <c:v>1.5487694527208613E-2</c:v>
                </c:pt>
                <c:pt idx="90">
                  <c:v>1.5617734356295217E-2</c:v>
                </c:pt>
                <c:pt idx="91">
                  <c:v>1.5754098747833796E-2</c:v>
                </c:pt>
                <c:pt idx="92">
                  <c:v>1.589693375358385E-2</c:v>
                </c:pt>
                <c:pt idx="93">
                  <c:v>1.6046385252038303E-2</c:v>
                </c:pt>
                <c:pt idx="94">
                  <c:v>1.6202597544352867E-2</c:v>
                </c:pt>
                <c:pt idx="95">
                  <c:v>1.6365711876633757E-2</c:v>
                </c:pt>
                <c:pt idx="96">
                  <c:v>1.6535864888583024E-2</c:v>
                </c:pt>
                <c:pt idx="97">
                  <c:v>1.67131869885013E-2</c:v>
                </c:pt>
                <c:pt idx="98">
                  <c:v>1.6897800654648742E-2</c:v>
                </c:pt>
                <c:pt idx="99">
                  <c:v>1.7089818662963066E-2</c:v>
                </c:pt>
                <c:pt idx="100">
                  <c:v>1.7289342241136388E-2</c:v>
                </c:pt>
                <c:pt idx="101">
                  <c:v>1.7496459149049085E-2</c:v>
                </c:pt>
                <c:pt idx="102">
                  <c:v>1.7711241685561138E-2</c:v>
                </c:pt>
                <c:pt idx="103">
                  <c:v>1.7933744621661696E-2</c:v>
                </c:pt>
                <c:pt idx="104">
                  <c:v>1.8164003059976841E-2</c:v>
                </c:pt>
                <c:pt idx="105">
                  <c:v>1.840203022063408E-2</c:v>
                </c:pt>
                <c:pt idx="106">
                  <c:v>1.8647815153484792E-2</c:v>
                </c:pt>
                <c:pt idx="107">
                  <c:v>1.8901320376686098E-2</c:v>
                </c:pt>
                <c:pt idx="108">
                  <c:v>1.916247944163682E-2</c:v>
                </c:pt>
                <c:pt idx="109">
                  <c:v>1.9431194424275877E-2</c:v>
                </c:pt>
                <c:pt idx="110">
                  <c:v>1.9707333342734057E-2</c:v>
                </c:pt>
                <c:pt idx="111">
                  <c:v>1.999072750134695E-2</c:v>
                </c:pt>
                <c:pt idx="112">
                  <c:v>2.0281168761023066E-2</c:v>
                </c:pt>
                <c:pt idx="113">
                  <c:v>2.0578406735972166E-2</c:v>
                </c:pt>
                <c:pt idx="114">
                  <c:v>2.0882145916787637E-2</c:v>
                </c:pt>
                <c:pt idx="115">
                  <c:v>2.119204271989214E-2</c:v>
                </c:pt>
                <c:pt idx="116">
                  <c:v>2.1507702463335249E-2</c:v>
                </c:pt>
                <c:pt idx="117">
                  <c:v>2.1828676268952907E-2</c:v>
                </c:pt>
                <c:pt idx="118">
                  <c:v>2.2154457890881996E-2</c:v>
                </c:pt>
                <c:pt idx="119">
                  <c:v>2.2484480470434942E-2</c:v>
                </c:pt>
                <c:pt idx="120">
                  <c:v>2.2818113217330183E-2</c:v>
                </c:pt>
                <c:pt idx="121">
                  <c:v>2.3154658017282115E-2</c:v>
                </c:pt>
                <c:pt idx="122">
                  <c:v>2.3493345965946155E-2</c:v>
                </c:pt>
                <c:pt idx="123">
                  <c:v>2.3833333829225201E-2</c:v>
                </c:pt>
                <c:pt idx="124">
                  <c:v>2.4173700429929945E-2</c:v>
                </c:pt>
                <c:pt idx="125">
                  <c:v>2.451344296080088E-2</c:v>
                </c:pt>
                <c:pt idx="126">
                  <c:v>2.4851473223883869E-2</c:v>
                </c:pt>
                <c:pt idx="127">
                  <c:v>2.5186613796267632E-2</c:v>
                </c:pt>
                <c:pt idx="128">
                  <c:v>2.5517594122175524E-2</c:v>
                </c:pt>
                <c:pt idx="129">
                  <c:v>2.5843046531417002E-2</c:v>
                </c:pt>
                <c:pt idx="130">
                  <c:v>2.6161502184197438E-2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9-487D-BD65-D043D3F9199E}"/>
            </c:ext>
          </c:extLst>
        </c:ser>
        <c:ser>
          <c:idx val="3"/>
          <c:order val="2"/>
          <c:tx>
            <c:v>à froid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pmtot!$A$2:$A$132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cat>
          <c:val>
            <c:numRef>
              <c:f>pmtot!$E$2:$E$132</c:f>
              <c:numCache>
                <c:formatCode>General</c:formatCode>
                <c:ptCount val="131"/>
                <c:pt idx="0">
                  <c:v>6.0750868210170429E-3</c:v>
                </c:pt>
                <c:pt idx="1">
                  <c:v>6.0750868210170429E-3</c:v>
                </c:pt>
                <c:pt idx="2">
                  <c:v>6.0838247733025347E-3</c:v>
                </c:pt>
                <c:pt idx="3">
                  <c:v>6.0827139506630743E-3</c:v>
                </c:pt>
                <c:pt idx="4">
                  <c:v>6.0725896948920985E-3</c:v>
                </c:pt>
                <c:pt idx="5">
                  <c:v>6.0542457632754027E-3</c:v>
                </c:pt>
                <c:pt idx="6">
                  <c:v>6.0284356080091278E-3</c:v>
                </c:pt>
                <c:pt idx="7">
                  <c:v>5.995873637057678E-3</c:v>
                </c:pt>
                <c:pt idx="8">
                  <c:v>5.9572364564515505E-3</c:v>
                </c:pt>
                <c:pt idx="9">
                  <c:v>5.9131640940251213E-3</c:v>
                </c:pt>
                <c:pt idx="10">
                  <c:v>5.864261204594351E-3</c:v>
                </c:pt>
                <c:pt idx="11">
                  <c:v>5.8110982565744151E-3</c:v>
                </c:pt>
                <c:pt idx="12">
                  <c:v>5.7542127000372858E-3</c:v>
                </c:pt>
                <c:pt idx="13">
                  <c:v>5.6941101162092137E-3</c:v>
                </c:pt>
                <c:pt idx="14">
                  <c:v>5.6312653484081781E-3</c:v>
                </c:pt>
                <c:pt idx="15">
                  <c:v>5.5661236144212388E-3</c:v>
                </c:pt>
                <c:pt idx="16">
                  <c:v>5.4991016003218297E-3</c:v>
                </c:pt>
                <c:pt idx="17">
                  <c:v>5.4305885357269898E-3</c:v>
                </c:pt>
                <c:pt idx="18">
                  <c:v>5.360947250494511E-3</c:v>
                </c:pt>
                <c:pt idx="19">
                  <c:v>5.2905152128600403E-3</c:v>
                </c:pt>
                <c:pt idx="20">
                  <c:v>5.2196055490140794E-3</c:v>
                </c:pt>
                <c:pt idx="21">
                  <c:v>5.1485080441189528E-3</c:v>
                </c:pt>
                <c:pt idx="22">
                  <c:v>5.0774901247656705E-3</c:v>
                </c:pt>
                <c:pt idx="23">
                  <c:v>5.0067978228707632E-3</c:v>
                </c:pt>
                <c:pt idx="24">
                  <c:v>4.9366567210130099E-3</c:v>
                </c:pt>
                <c:pt idx="25">
                  <c:v>4.8672728792101116E-3</c:v>
                </c:pt>
                <c:pt idx="26">
                  <c:v>4.7988337431353117E-3</c:v>
                </c:pt>
                <c:pt idx="27">
                  <c:v>4.7315090337739186E-3</c:v>
                </c:pt>
                <c:pt idx="28">
                  <c:v>4.6654516185197859E-3</c:v>
                </c:pt>
                <c:pt idx="29">
                  <c:v>4.6007983637117063E-3</c:v>
                </c:pt>
                <c:pt idx="30">
                  <c:v>4.5376709686097434E-3</c:v>
                </c:pt>
                <c:pt idx="31">
                  <c:v>4.4761767808114963E-3</c:v>
                </c:pt>
                <c:pt idx="32">
                  <c:v>4.416409593108293E-3</c:v>
                </c:pt>
                <c:pt idx="33">
                  <c:v>4.3584504217813154E-3</c:v>
                </c:pt>
                <c:pt idx="34">
                  <c:v>4.3023682663376542E-3</c:v>
                </c:pt>
                <c:pt idx="35">
                  <c:v>4.2482208506862988E-3</c:v>
                </c:pt>
                <c:pt idx="36">
                  <c:v>4.1960553457540553E-3</c:v>
                </c:pt>
                <c:pt idx="37">
                  <c:v>4.1459090735413949E-3</c:v>
                </c:pt>
                <c:pt idx="38">
                  <c:v>4.097810192618242E-3</c:v>
                </c:pt>
                <c:pt idx="39">
                  <c:v>4.0517783650596759E-3</c:v>
                </c:pt>
                <c:pt idx="40">
                  <c:v>4.0078254048215812E-3</c:v>
                </c:pt>
                <c:pt idx="41">
                  <c:v>3.9659559075562239E-3</c:v>
                </c:pt>
                <c:pt idx="42">
                  <c:v>3.9261678618677616E-3</c:v>
                </c:pt>
                <c:pt idx="43">
                  <c:v>3.8884532420076661E-3</c:v>
                </c:pt>
                <c:pt idx="44">
                  <c:v>3.8527985820101035E-3</c:v>
                </c:pt>
                <c:pt idx="45">
                  <c:v>3.819185531267243E-3</c:v>
                </c:pt>
                <c:pt idx="46">
                  <c:v>3.7875913915444638E-3</c:v>
                </c:pt>
                <c:pt idx="47">
                  <c:v>3.757989635435546E-3</c:v>
                </c:pt>
                <c:pt idx="48">
                  <c:v>3.7303504062577366E-3</c:v>
                </c:pt>
                <c:pt idx="49">
                  <c:v>3.7046409993868054E-3</c:v>
                </c:pt>
                <c:pt idx="50">
                  <c:v>3.6808263250319648E-3</c:v>
                </c:pt>
                <c:pt idx="51">
                  <c:v>3.6588693524507959E-3</c:v>
                </c:pt>
                <c:pt idx="52">
                  <c:v>3.6387315356040321E-3</c:v>
                </c:pt>
                <c:pt idx="53">
                  <c:v>3.620373220250341E-3</c:v>
                </c:pt>
                <c:pt idx="54">
                  <c:v>3.6037540324809891E-3</c:v>
                </c:pt>
                <c:pt idx="55">
                  <c:v>3.5888332486944418E-3</c:v>
                </c:pt>
                <c:pt idx="56">
                  <c:v>3.575570147010937E-3</c:v>
                </c:pt>
                <c:pt idx="57">
                  <c:v>3.5639243401269414E-3</c:v>
                </c:pt>
                <c:pt idx="58">
                  <c:v>3.5538560896095565E-3</c:v>
                </c:pt>
                <c:pt idx="59">
                  <c:v>3.5453266016308685E-3</c:v>
                </c:pt>
                <c:pt idx="60">
                  <c:v>3.5382983041421898E-3</c:v>
                </c:pt>
                <c:pt idx="61">
                  <c:v>3.5327351054883021E-3</c:v>
                </c:pt>
                <c:pt idx="62">
                  <c:v>3.5286026344615606E-3</c:v>
                </c:pt>
                <c:pt idx="63">
                  <c:v>3.5258684617959467E-3</c:v>
                </c:pt>
                <c:pt idx="64">
                  <c:v>3.5245023031010795E-3</c:v>
                </c:pt>
                <c:pt idx="65">
                  <c:v>3.5244762032361444E-3</c:v>
                </c:pt>
                <c:pt idx="66">
                  <c:v>3.5257647021237435E-3</c:v>
                </c:pt>
                <c:pt idx="67">
                  <c:v>3.5283449820036582E-3</c:v>
                </c:pt>
                <c:pt idx="68">
                  <c:v>3.5321969961266421E-3</c:v>
                </c:pt>
                <c:pt idx="69">
                  <c:v>3.5373035788879596E-3</c:v>
                </c:pt>
                <c:pt idx="70">
                  <c:v>3.5436505374010804E-3</c:v>
                </c:pt>
                <c:pt idx="71">
                  <c:v>3.5512267245111024E-3</c:v>
                </c:pt>
                <c:pt idx="72">
                  <c:v>3.5600240932482608E-3</c:v>
                </c:pt>
                <c:pt idx="73">
                  <c:v>3.5700377327212694E-3</c:v>
                </c:pt>
                <c:pt idx="74">
                  <c:v>3.581265885450604E-3</c:v>
                </c:pt>
                <c:pt idx="75">
                  <c:v>3.5937099461418455E-3</c:v>
                </c:pt>
                <c:pt idx="76">
                  <c:v>3.607374441898673E-3</c:v>
                </c:pt>
                <c:pt idx="77">
                  <c:v>3.6222669938761527E-3</c:v>
                </c:pt>
                <c:pt idx="78">
                  <c:v>3.6383982603736221E-3</c:v>
                </c:pt>
                <c:pt idx="79">
                  <c:v>3.6557818613677474E-3</c:v>
                </c:pt>
                <c:pt idx="80">
                  <c:v>3.6744342844853718E-3</c:v>
                </c:pt>
                <c:pt idx="81">
                  <c:v>3.6943747724163395E-3</c:v>
                </c:pt>
                <c:pt idx="82">
                  <c:v>3.7156251917662528E-3</c:v>
                </c:pt>
                <c:pt idx="83">
                  <c:v>3.7382098833492411E-3</c:v>
                </c:pt>
                <c:pt idx="84">
                  <c:v>3.7621554939204207E-3</c:v>
                </c:pt>
                <c:pt idx="85">
                  <c:v>3.7874907893485537E-3</c:v>
                </c:pt>
                <c:pt idx="86">
                  <c:v>3.8142464492285926E-3</c:v>
                </c:pt>
                <c:pt idx="87">
                  <c:v>3.8424548429338615E-3</c:v>
                </c:pt>
                <c:pt idx="88">
                  <c:v>3.8721497871086752E-3</c:v>
                </c:pt>
                <c:pt idx="89">
                  <c:v>3.9033662846004566E-3</c:v>
                </c:pt>
                <c:pt idx="90">
                  <c:v>3.9361402448319241E-3</c:v>
                </c:pt>
                <c:pt idx="91">
                  <c:v>3.9705081856133391E-3</c:v>
                </c:pt>
                <c:pt idx="92">
                  <c:v>4.0065069163944759E-3</c:v>
                </c:pt>
                <c:pt idx="93">
                  <c:v>4.044173202956706E-3</c:v>
                </c:pt>
                <c:pt idx="94">
                  <c:v>4.0835434135448358E-3</c:v>
                </c:pt>
                <c:pt idx="95">
                  <c:v>4.1246531464390248E-3</c:v>
                </c:pt>
                <c:pt idx="96">
                  <c:v>4.1675368389666109E-3</c:v>
                </c:pt>
                <c:pt idx="97">
                  <c:v>4.2122273579537706E-3</c:v>
                </c:pt>
                <c:pt idx="98">
                  <c:v>4.2587555716172339E-3</c:v>
                </c:pt>
                <c:pt idx="99">
                  <c:v>4.3071499028957544E-3</c:v>
                </c:pt>
                <c:pt idx="100">
                  <c:v>4.3574358642217851E-3</c:v>
                </c:pt>
                <c:pt idx="101">
                  <c:v>4.4096355737328957E-3</c:v>
                </c:pt>
                <c:pt idx="102">
                  <c:v>4.4637672529230605E-3</c:v>
                </c:pt>
                <c:pt idx="103">
                  <c:v>4.5198447057339828E-3</c:v>
                </c:pt>
                <c:pt idx="104">
                  <c:v>4.5778767790864835E-3</c:v>
                </c:pt>
                <c:pt idx="105">
                  <c:v>4.6378668048515448E-3</c:v>
                </c:pt>
                <c:pt idx="106">
                  <c:v>4.699812023261348E-3</c:v>
                </c:pt>
                <c:pt idx="107">
                  <c:v>4.7637029877606613E-3</c:v>
                </c:pt>
                <c:pt idx="108">
                  <c:v>4.829522951297233E-3</c:v>
                </c:pt>
                <c:pt idx="109">
                  <c:v>4.8972472340533015E-3</c:v>
                </c:pt>
                <c:pt idx="110">
                  <c:v>4.9668425726159329E-3</c:v>
                </c:pt>
                <c:pt idx="111">
                  <c:v>5.0382664505881471E-3</c:v>
                </c:pt>
                <c:pt idx="112">
                  <c:v>5.1114664106393327E-3</c:v>
                </c:pt>
                <c:pt idx="113">
                  <c:v>5.1863793479962096E-3</c:v>
                </c:pt>
                <c:pt idx="114">
                  <c:v>5.2629307853727936E-3</c:v>
                </c:pt>
                <c:pt idx="115">
                  <c:v>5.3410341293416786E-3</c:v>
                </c:pt>
                <c:pt idx="116">
                  <c:v>5.4205899081438014E-3</c:v>
                </c:pt>
                <c:pt idx="117">
                  <c:v>5.5014849909391667E-3</c:v>
                </c:pt>
                <c:pt idx="118">
                  <c:v>5.5835917884968309E-3</c:v>
                </c:pt>
                <c:pt idx="119">
                  <c:v>5.6667674353253986E-3</c:v>
                </c:pt>
                <c:pt idx="120">
                  <c:v>5.7508529532429731E-3</c:v>
                </c:pt>
                <c:pt idx="121">
                  <c:v>5.8356723963874741E-3</c:v>
                </c:pt>
                <c:pt idx="122">
                  <c:v>5.9210319776662234E-3</c:v>
                </c:pt>
                <c:pt idx="123">
                  <c:v>6.0067191766463779E-3</c:v>
                </c:pt>
                <c:pt idx="124">
                  <c:v>6.0925018288843173E-3</c:v>
                </c:pt>
                <c:pt idx="125">
                  <c:v>6.1781271966959489E-3</c:v>
                </c:pt>
                <c:pt idx="126">
                  <c:v>6.2633210213658991E-3</c:v>
                </c:pt>
                <c:pt idx="127">
                  <c:v>6.3477865567976768E-3</c:v>
                </c:pt>
                <c:pt idx="128">
                  <c:v>6.4312035846028981E-3</c:v>
                </c:pt>
                <c:pt idx="129">
                  <c:v>6.5132274106309371E-3</c:v>
                </c:pt>
                <c:pt idx="130">
                  <c:v>6.5934878429386515E-3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9-487D-BD65-D043D3F9199E}"/>
            </c:ext>
          </c:extLst>
        </c:ser>
        <c:ser>
          <c:idx val="1"/>
          <c:order val="3"/>
          <c:tx>
            <c:v>Abrasions</c:v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numRef>
              <c:f>pmtot!$A$2:$A$132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cat>
          <c:val>
            <c:numRef>
              <c:f>pmtot!$C$2:$C$132</c:f>
              <c:numCache>
                <c:formatCode>General</c:formatCode>
                <c:ptCount val="131"/>
                <c:pt idx="0">
                  <c:v>2.86983E-2</c:v>
                </c:pt>
                <c:pt idx="1">
                  <c:v>2.86983E-2</c:v>
                </c:pt>
                <c:pt idx="2">
                  <c:v>2.86983E-2</c:v>
                </c:pt>
                <c:pt idx="3">
                  <c:v>2.86983E-2</c:v>
                </c:pt>
                <c:pt idx="4">
                  <c:v>2.86983E-2</c:v>
                </c:pt>
                <c:pt idx="5">
                  <c:v>2.86983E-2</c:v>
                </c:pt>
                <c:pt idx="6">
                  <c:v>2.86983E-2</c:v>
                </c:pt>
                <c:pt idx="7">
                  <c:v>2.86983E-2</c:v>
                </c:pt>
                <c:pt idx="8">
                  <c:v>2.86983E-2</c:v>
                </c:pt>
                <c:pt idx="9">
                  <c:v>2.86983E-2</c:v>
                </c:pt>
                <c:pt idx="10">
                  <c:v>2.86983E-2</c:v>
                </c:pt>
                <c:pt idx="11">
                  <c:v>2.86983E-2</c:v>
                </c:pt>
                <c:pt idx="12">
                  <c:v>2.86983E-2</c:v>
                </c:pt>
                <c:pt idx="13">
                  <c:v>2.86983E-2</c:v>
                </c:pt>
                <c:pt idx="14">
                  <c:v>2.86983E-2</c:v>
                </c:pt>
                <c:pt idx="15">
                  <c:v>2.86983E-2</c:v>
                </c:pt>
                <c:pt idx="16">
                  <c:v>2.86983E-2</c:v>
                </c:pt>
                <c:pt idx="17">
                  <c:v>2.86983E-2</c:v>
                </c:pt>
                <c:pt idx="18">
                  <c:v>2.86983E-2</c:v>
                </c:pt>
                <c:pt idx="19">
                  <c:v>2.86983E-2</c:v>
                </c:pt>
                <c:pt idx="20">
                  <c:v>2.86983E-2</c:v>
                </c:pt>
                <c:pt idx="21">
                  <c:v>2.86983E-2</c:v>
                </c:pt>
                <c:pt idx="22">
                  <c:v>2.86983E-2</c:v>
                </c:pt>
                <c:pt idx="23">
                  <c:v>2.86983E-2</c:v>
                </c:pt>
                <c:pt idx="24">
                  <c:v>2.86983E-2</c:v>
                </c:pt>
                <c:pt idx="25">
                  <c:v>2.86983E-2</c:v>
                </c:pt>
                <c:pt idx="26">
                  <c:v>2.86983E-2</c:v>
                </c:pt>
                <c:pt idx="27">
                  <c:v>2.86983E-2</c:v>
                </c:pt>
                <c:pt idx="28">
                  <c:v>2.86983E-2</c:v>
                </c:pt>
                <c:pt idx="29">
                  <c:v>2.86983E-2</c:v>
                </c:pt>
                <c:pt idx="30">
                  <c:v>2.86983E-2</c:v>
                </c:pt>
                <c:pt idx="31">
                  <c:v>2.86983E-2</c:v>
                </c:pt>
                <c:pt idx="32">
                  <c:v>2.86983E-2</c:v>
                </c:pt>
                <c:pt idx="33">
                  <c:v>2.86983E-2</c:v>
                </c:pt>
                <c:pt idx="34">
                  <c:v>2.86983E-2</c:v>
                </c:pt>
                <c:pt idx="35">
                  <c:v>2.86983E-2</c:v>
                </c:pt>
                <c:pt idx="36">
                  <c:v>2.86983E-2</c:v>
                </c:pt>
                <c:pt idx="37">
                  <c:v>2.86983E-2</c:v>
                </c:pt>
                <c:pt idx="38">
                  <c:v>2.86983E-2</c:v>
                </c:pt>
                <c:pt idx="39">
                  <c:v>2.86983E-2</c:v>
                </c:pt>
                <c:pt idx="40">
                  <c:v>2.86983E-2</c:v>
                </c:pt>
                <c:pt idx="41">
                  <c:v>2.84398872E-2</c:v>
                </c:pt>
                <c:pt idx="42">
                  <c:v>2.8178906399999998E-2</c:v>
                </c:pt>
                <c:pt idx="43">
                  <c:v>2.7917925600000001E-2</c:v>
                </c:pt>
                <c:pt idx="44">
                  <c:v>2.76569448E-2</c:v>
                </c:pt>
                <c:pt idx="45">
                  <c:v>2.7395963999999998E-2</c:v>
                </c:pt>
                <c:pt idx="46">
                  <c:v>2.7134983200000001E-2</c:v>
                </c:pt>
                <c:pt idx="47">
                  <c:v>2.6874002399999999E-2</c:v>
                </c:pt>
                <c:pt idx="48">
                  <c:v>2.6613021600000002E-2</c:v>
                </c:pt>
                <c:pt idx="49">
                  <c:v>2.63520408E-2</c:v>
                </c:pt>
                <c:pt idx="50">
                  <c:v>2.6091059999999999E-2</c:v>
                </c:pt>
                <c:pt idx="51">
                  <c:v>2.5830079200000002E-2</c:v>
                </c:pt>
                <c:pt idx="52">
                  <c:v>2.55690984E-2</c:v>
                </c:pt>
                <c:pt idx="53">
                  <c:v>2.5308117599999999E-2</c:v>
                </c:pt>
                <c:pt idx="54">
                  <c:v>2.5047136800000001E-2</c:v>
                </c:pt>
                <c:pt idx="55">
                  <c:v>2.4786156E-2</c:v>
                </c:pt>
                <c:pt idx="56">
                  <c:v>2.4525175199999999E-2</c:v>
                </c:pt>
                <c:pt idx="57">
                  <c:v>2.4264194400000001E-2</c:v>
                </c:pt>
                <c:pt idx="58">
                  <c:v>2.40032136E-2</c:v>
                </c:pt>
                <c:pt idx="59">
                  <c:v>2.3742232799999999E-2</c:v>
                </c:pt>
                <c:pt idx="60">
                  <c:v>2.3481252000000001E-2</c:v>
                </c:pt>
                <c:pt idx="61">
                  <c:v>2.32202712E-2</c:v>
                </c:pt>
                <c:pt idx="62">
                  <c:v>2.2959290399999999E-2</c:v>
                </c:pt>
                <c:pt idx="63">
                  <c:v>2.2698309600000001E-2</c:v>
                </c:pt>
                <c:pt idx="64">
                  <c:v>2.24373288E-2</c:v>
                </c:pt>
                <c:pt idx="65">
                  <c:v>2.2176347999999999E-2</c:v>
                </c:pt>
                <c:pt idx="66">
                  <c:v>2.1915367200000001E-2</c:v>
                </c:pt>
                <c:pt idx="67">
                  <c:v>2.16543864E-2</c:v>
                </c:pt>
                <c:pt idx="68">
                  <c:v>2.1393405599999998E-2</c:v>
                </c:pt>
                <c:pt idx="69">
                  <c:v>2.1132424800000001E-2</c:v>
                </c:pt>
                <c:pt idx="70">
                  <c:v>2.0871443999999999E-2</c:v>
                </c:pt>
                <c:pt idx="71">
                  <c:v>2.0610463200000002E-2</c:v>
                </c:pt>
                <c:pt idx="72">
                  <c:v>2.03494824E-2</c:v>
                </c:pt>
                <c:pt idx="73">
                  <c:v>2.0088501599999999E-2</c:v>
                </c:pt>
                <c:pt idx="74">
                  <c:v>1.9827520800000002E-2</c:v>
                </c:pt>
                <c:pt idx="75">
                  <c:v>1.956654E-2</c:v>
                </c:pt>
                <c:pt idx="76">
                  <c:v>1.9305559199999999E-2</c:v>
                </c:pt>
                <c:pt idx="77">
                  <c:v>1.9044578400000001E-2</c:v>
                </c:pt>
                <c:pt idx="78">
                  <c:v>1.87835976E-2</c:v>
                </c:pt>
                <c:pt idx="79">
                  <c:v>1.8522616799999999E-2</c:v>
                </c:pt>
                <c:pt idx="80">
                  <c:v>1.8261636000000001E-2</c:v>
                </c:pt>
                <c:pt idx="81">
                  <c:v>1.80006552E-2</c:v>
                </c:pt>
                <c:pt idx="82">
                  <c:v>1.7739674399999999E-2</c:v>
                </c:pt>
                <c:pt idx="83">
                  <c:v>1.7478693600000001E-2</c:v>
                </c:pt>
                <c:pt idx="84">
                  <c:v>1.72177128E-2</c:v>
                </c:pt>
                <c:pt idx="85">
                  <c:v>1.6956731999999999E-2</c:v>
                </c:pt>
                <c:pt idx="86">
                  <c:v>1.6695751200000001E-2</c:v>
                </c:pt>
                <c:pt idx="87">
                  <c:v>1.64347704E-2</c:v>
                </c:pt>
                <c:pt idx="88">
                  <c:v>1.6173789599999999E-2</c:v>
                </c:pt>
                <c:pt idx="89">
                  <c:v>1.5912808800000001E-2</c:v>
                </c:pt>
                <c:pt idx="90">
                  <c:v>1.465059E-2</c:v>
                </c:pt>
                <c:pt idx="91">
                  <c:v>1.465059E-2</c:v>
                </c:pt>
                <c:pt idx="92">
                  <c:v>1.465059E-2</c:v>
                </c:pt>
                <c:pt idx="93">
                  <c:v>1.465059E-2</c:v>
                </c:pt>
                <c:pt idx="94">
                  <c:v>1.465059E-2</c:v>
                </c:pt>
                <c:pt idx="95">
                  <c:v>1.465059E-2</c:v>
                </c:pt>
                <c:pt idx="96">
                  <c:v>1.465059E-2</c:v>
                </c:pt>
                <c:pt idx="97">
                  <c:v>1.465059E-2</c:v>
                </c:pt>
                <c:pt idx="98">
                  <c:v>1.465059E-2</c:v>
                </c:pt>
                <c:pt idx="99">
                  <c:v>1.465059E-2</c:v>
                </c:pt>
                <c:pt idx="100">
                  <c:v>1.465059E-2</c:v>
                </c:pt>
                <c:pt idx="101">
                  <c:v>1.465059E-2</c:v>
                </c:pt>
                <c:pt idx="102">
                  <c:v>1.465059E-2</c:v>
                </c:pt>
                <c:pt idx="103">
                  <c:v>1.465059E-2</c:v>
                </c:pt>
                <c:pt idx="104">
                  <c:v>1.465059E-2</c:v>
                </c:pt>
                <c:pt idx="105">
                  <c:v>1.465059E-2</c:v>
                </c:pt>
                <c:pt idx="106">
                  <c:v>1.465059E-2</c:v>
                </c:pt>
                <c:pt idx="107">
                  <c:v>1.465059E-2</c:v>
                </c:pt>
                <c:pt idx="108">
                  <c:v>1.465059E-2</c:v>
                </c:pt>
                <c:pt idx="109">
                  <c:v>1.465059E-2</c:v>
                </c:pt>
                <c:pt idx="110">
                  <c:v>1.465059E-2</c:v>
                </c:pt>
                <c:pt idx="111">
                  <c:v>1.465059E-2</c:v>
                </c:pt>
                <c:pt idx="112">
                  <c:v>1.465059E-2</c:v>
                </c:pt>
                <c:pt idx="113">
                  <c:v>1.465059E-2</c:v>
                </c:pt>
                <c:pt idx="114">
                  <c:v>1.465059E-2</c:v>
                </c:pt>
                <c:pt idx="115">
                  <c:v>1.465059E-2</c:v>
                </c:pt>
                <c:pt idx="116">
                  <c:v>1.465059E-2</c:v>
                </c:pt>
                <c:pt idx="117">
                  <c:v>1.465059E-2</c:v>
                </c:pt>
                <c:pt idx="118">
                  <c:v>1.465059E-2</c:v>
                </c:pt>
                <c:pt idx="119">
                  <c:v>1.465059E-2</c:v>
                </c:pt>
                <c:pt idx="120">
                  <c:v>1.465059E-2</c:v>
                </c:pt>
                <c:pt idx="121">
                  <c:v>1.465059E-2</c:v>
                </c:pt>
                <c:pt idx="122">
                  <c:v>1.465059E-2</c:v>
                </c:pt>
                <c:pt idx="123">
                  <c:v>1.465059E-2</c:v>
                </c:pt>
                <c:pt idx="124">
                  <c:v>1.465059E-2</c:v>
                </c:pt>
                <c:pt idx="125">
                  <c:v>1.465059E-2</c:v>
                </c:pt>
                <c:pt idx="126">
                  <c:v>1.465059E-2</c:v>
                </c:pt>
                <c:pt idx="127">
                  <c:v>1.465059E-2</c:v>
                </c:pt>
                <c:pt idx="128">
                  <c:v>1.465059E-2</c:v>
                </c:pt>
                <c:pt idx="129">
                  <c:v>1.465059E-2</c:v>
                </c:pt>
                <c:pt idx="130">
                  <c:v>1.465059E-2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09-487D-BD65-D043D3F91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4211520"/>
        <c:axId val="1984209856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pmtot!$B$1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pmtot!$A$2:$A$132</c15:sqref>
                        </c15:formulaRef>
                      </c:ext>
                    </c:extLst>
                    <c:numCache>
                      <c:formatCode>General</c:formatCode>
                      <c:ptCount val="1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pmtot!$B$3:$B$132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5.8867686855170298E-2</c:v>
                      </c:pt>
                      <c:pt idx="1">
                        <c:v>5.8810794354519802E-2</c:v>
                      </c:pt>
                      <c:pt idx="2">
                        <c:v>5.8723627060586599E-2</c:v>
                      </c:pt>
                      <c:pt idx="3">
                        <c:v>5.86087273321221E-2</c:v>
                      </c:pt>
                      <c:pt idx="4">
                        <c:v>5.84684799176792E-2</c:v>
                      </c:pt>
                      <c:pt idx="5">
                        <c:v>5.8305118261644202E-2</c:v>
                      </c:pt>
                      <c:pt idx="6">
                        <c:v>5.8120730697106299E-2</c:v>
                      </c:pt>
                      <c:pt idx="7">
                        <c:v>5.7917266525563199E-2</c:v>
                      </c:pt>
                      <c:pt idx="8">
                        <c:v>5.7696541983464598E-2</c:v>
                      </c:pt>
                      <c:pt idx="9">
                        <c:v>5.7460246095592603E-2</c:v>
                      </c:pt>
                      <c:pt idx="10">
                        <c:v>5.7209946415279198E-2</c:v>
                      </c:pt>
                      <c:pt idx="11">
                        <c:v>5.6947094651460702E-2</c:v>
                      </c:pt>
                      <c:pt idx="12">
                        <c:v>5.6673032182570103E-2</c:v>
                      </c:pt>
                      <c:pt idx="13">
                        <c:v>5.6388995457265098E-2</c:v>
                      </c:pt>
                      <c:pt idx="14">
                        <c:v>5.6096121281995003E-2</c:v>
                      </c:pt>
                      <c:pt idx="15">
                        <c:v>5.5795451995403297E-2</c:v>
                      </c:pt>
                      <c:pt idx="16">
                        <c:v>5.5487940529568E-2</c:v>
                      </c:pt>
                      <c:pt idx="17">
                        <c:v>5.5174455358079501E-2</c:v>
                      </c:pt>
                      <c:pt idx="18">
                        <c:v>5.4855785330954303E-2</c:v>
                      </c:pt>
                      <c:pt idx="19">
                        <c:v>5.4532644396387601E-2</c:v>
                      </c:pt>
                      <c:pt idx="20">
                        <c:v>5.4205676209341198E-2</c:v>
                      </c:pt>
                      <c:pt idx="21">
                        <c:v>5.3875458626970199E-2</c:v>
                      </c:pt>
                      <c:pt idx="22">
                        <c:v>5.3542508090885198E-2</c:v>
                      </c:pt>
                      <c:pt idx="23">
                        <c:v>5.3207283896253399E-2</c:v>
                      </c:pt>
                      <c:pt idx="24">
                        <c:v>5.2870192347735101E-2</c:v>
                      </c:pt>
                      <c:pt idx="25">
                        <c:v>5.2531590802258603E-2</c:v>
                      </c:pt>
                      <c:pt idx="26">
                        <c:v>5.2191791598631403E-2</c:v>
                      </c:pt>
                      <c:pt idx="27">
                        <c:v>5.1851065873989098E-2</c:v>
                      </c:pt>
                      <c:pt idx="28">
                        <c:v>5.15096472670813E-2</c:v>
                      </c:pt>
                      <c:pt idx="29">
                        <c:v>5.1167735508394201E-2</c:v>
                      </c:pt>
                      <c:pt idx="30">
                        <c:v>5.0825499897110903E-2</c:v>
                      </c:pt>
                      <c:pt idx="31">
                        <c:v>5.0483082664908502E-2</c:v>
                      </c:pt>
                      <c:pt idx="32">
                        <c:v>5.0140602226592203E-2</c:v>
                      </c:pt>
                      <c:pt idx="33">
                        <c:v>4.9798156317567302E-2</c:v>
                      </c:pt>
                      <c:pt idx="34">
                        <c:v>4.9455825018147097E-2</c:v>
                      </c:pt>
                      <c:pt idx="35">
                        <c:v>4.9113673664699001E-2</c:v>
                      </c:pt>
                      <c:pt idx="36">
                        <c:v>4.8771755647627098E-2</c:v>
                      </c:pt>
                      <c:pt idx="37">
                        <c:v>4.84301150961923E-2</c:v>
                      </c:pt>
                      <c:pt idx="38">
                        <c:v>4.8088789450169298E-2</c:v>
                      </c:pt>
                      <c:pt idx="39">
                        <c:v>4.77478119183408E-2</c:v>
                      </c:pt>
                      <c:pt idx="40">
                        <c:v>4.74072138238288E-2</c:v>
                      </c:pt>
                      <c:pt idx="41">
                        <c:v>4.70670268362628E-2</c:v>
                      </c:pt>
                      <c:pt idx="42">
                        <c:v>4.6727285090786101E-2</c:v>
                      </c:pt>
                      <c:pt idx="43">
                        <c:v>4.6388027193897598E-2</c:v>
                      </c:pt>
                      <c:pt idx="44">
                        <c:v>4.6049298116132197E-2</c:v>
                      </c:pt>
                      <c:pt idx="45">
                        <c:v>4.5711150971577602E-2</c:v>
                      </c:pt>
                      <c:pt idx="46">
                        <c:v>4.5373648684228503E-2</c:v>
                      </c:pt>
                      <c:pt idx="47">
                        <c:v>4.5036865541177397E-2</c:v>
                      </c:pt>
                      <c:pt idx="48">
                        <c:v>4.4700888632643501E-2</c:v>
                      </c:pt>
                      <c:pt idx="49">
                        <c:v>4.4365819178837598E-2</c:v>
                      </c:pt>
                      <c:pt idx="50">
                        <c:v>4.4031773743665299E-2</c:v>
                      </c:pt>
                      <c:pt idx="51">
                        <c:v>4.3698885335266099E-2</c:v>
                      </c:pt>
                      <c:pt idx="52">
                        <c:v>4.33673043933906E-2</c:v>
                      </c:pt>
                      <c:pt idx="53">
                        <c:v>4.3037199663614398E-2</c:v>
                      </c:pt>
                      <c:pt idx="54">
                        <c:v>4.2708758958389201E-2</c:v>
                      </c:pt>
                      <c:pt idx="55">
                        <c:v>4.2382189804930803E-2</c:v>
                      </c:pt>
                      <c:pt idx="56">
                        <c:v>4.2057719979945E-2</c:v>
                      </c:pt>
                      <c:pt idx="57">
                        <c:v>4.17355979311895E-2</c:v>
                      </c:pt>
                      <c:pt idx="58">
                        <c:v>4.1416093085873601E-2</c:v>
                      </c:pt>
                      <c:pt idx="59">
                        <c:v>4.1099496045895301E-2</c:v>
                      </c:pt>
                      <c:pt idx="60">
                        <c:v>4.0786118669914599E-2</c:v>
                      </c:pt>
                      <c:pt idx="61">
                        <c:v>4.0476294042265097E-2</c:v>
                      </c:pt>
                      <c:pt idx="62">
                        <c:v>4.0170376328701601E-2</c:v>
                      </c:pt>
                      <c:pt idx="63">
                        <c:v>3.9868740518985597E-2</c:v>
                      </c:pt>
                      <c:pt idx="64">
                        <c:v>3.95717820563075E-2</c:v>
                      </c:pt>
                      <c:pt idx="65">
                        <c:v>3.9279916353546003E-2</c:v>
                      </c:pt>
                      <c:pt idx="66">
                        <c:v>3.8993578196365397E-2</c:v>
                      </c:pt>
                      <c:pt idx="67">
                        <c:v>3.8713221033148303E-2</c:v>
                      </c:pt>
                      <c:pt idx="68">
                        <c:v>3.8439316151767197E-2</c:v>
                      </c:pt>
                      <c:pt idx="69">
                        <c:v>3.8172351743192397E-2</c:v>
                      </c:pt>
                      <c:pt idx="70">
                        <c:v>3.79128318519368E-2</c:v>
                      </c:pt>
                      <c:pt idx="71">
                        <c:v>3.7661275213338299E-2</c:v>
                      </c:pt>
                      <c:pt idx="72">
                        <c:v>3.7418213977679603E-2</c:v>
                      </c:pt>
                      <c:pt idx="73">
                        <c:v>3.7184192321143998E-2</c:v>
                      </c:pt>
                      <c:pt idx="74">
                        <c:v>3.6959764943609301E-2</c:v>
                      </c:pt>
                      <c:pt idx="75">
                        <c:v>3.6745495453279001E-2</c:v>
                      </c:pt>
                      <c:pt idx="76">
                        <c:v>3.65419546381495E-2</c:v>
                      </c:pt>
                      <c:pt idx="77">
                        <c:v>3.6349718624315297E-2</c:v>
                      </c:pt>
                      <c:pt idx="78">
                        <c:v>3.6169366921111598E-2</c:v>
                      </c:pt>
                      <c:pt idx="79">
                        <c:v>3.6001480353092898E-2</c:v>
                      </c:pt>
                      <c:pt idx="80">
                        <c:v>3.5846638878849903E-2</c:v>
                      </c:pt>
                      <c:pt idx="81">
                        <c:v>3.5705419296662398E-2</c:v>
                      </c:pt>
                      <c:pt idx="82">
                        <c:v>3.5578392836991102E-2</c:v>
                      </c:pt>
                      <c:pt idx="83">
                        <c:v>3.54661226418038E-2</c:v>
                      </c:pt>
                      <c:pt idx="84">
                        <c:v>3.5369161130741601E-2</c:v>
                      </c:pt>
                      <c:pt idx="85">
                        <c:v>3.5288047254120401E-2</c:v>
                      </c:pt>
                      <c:pt idx="86">
                        <c:v>3.5223303632769903E-2</c:v>
                      </c:pt>
                      <c:pt idx="87">
                        <c:v>3.5175433584710002E-2</c:v>
                      </c:pt>
                      <c:pt idx="88">
                        <c:v>3.5144918038664701E-2</c:v>
                      </c:pt>
                      <c:pt idx="89">
                        <c:v>3.51322123344118E-2</c:v>
                      </c:pt>
                      <c:pt idx="90">
                        <c:v>3.5137742909971001E-2</c:v>
                      </c:pt>
                      <c:pt idx="91">
                        <c:v>3.5161903875628703E-2</c:v>
                      </c:pt>
                      <c:pt idx="92">
                        <c:v>3.5205053474799998E-2</c:v>
                      </c:pt>
                      <c:pt idx="93">
                        <c:v>3.52675104317271E-2</c:v>
                      </c:pt>
                      <c:pt idx="94">
                        <c:v>3.5349550186016501E-2</c:v>
                      </c:pt>
                      <c:pt idx="95">
                        <c:v>3.5451401014011397E-2</c:v>
                      </c:pt>
                      <c:pt idx="96">
                        <c:v>3.5573240037002601E-2</c:v>
                      </c:pt>
                      <c:pt idx="97">
                        <c:v>3.5715189116275699E-2</c:v>
                      </c:pt>
                      <c:pt idx="98">
                        <c:v>3.58773106349961E-2</c:v>
                      </c:pt>
                      <c:pt idx="99">
                        <c:v>3.6059603166930701E-2</c:v>
                      </c:pt>
                      <c:pt idx="100">
                        <c:v>3.62619970320067E-2</c:v>
                      </c:pt>
                      <c:pt idx="101">
                        <c:v>3.6484349738707997E-2</c:v>
                      </c:pt>
                      <c:pt idx="102">
                        <c:v>3.6726441313307399E-2</c:v>
                      </c:pt>
                      <c:pt idx="103">
                        <c:v>3.6987969515938399E-2</c:v>
                      </c:pt>
                      <c:pt idx="104">
                        <c:v>3.7268544943501403E-2</c:v>
                      </c:pt>
                      <c:pt idx="105">
                        <c:v>3.7567686019409102E-2</c:v>
                      </c:pt>
                      <c:pt idx="106">
                        <c:v>3.7884813870167101E-2</c:v>
                      </c:pt>
                      <c:pt idx="107">
                        <c:v>3.8219247088794102E-2</c:v>
                      </c:pt>
                      <c:pt idx="108">
                        <c:v>3.8570196385076597E-2</c:v>
                      </c:pt>
                      <c:pt idx="109">
                        <c:v>3.8936759122663298E-2</c:v>
                      </c:pt>
                      <c:pt idx="110">
                        <c:v>3.9317913742993302E-2</c:v>
                      </c:pt>
                      <c:pt idx="111">
                        <c:v>3.9712514076065603E-2</c:v>
                      </c:pt>
                      <c:pt idx="112">
                        <c:v>4.0119283538041998E-2</c:v>
                      </c:pt>
                      <c:pt idx="113">
                        <c:v>4.0536809215689799E-2</c:v>
                      </c:pt>
                      <c:pt idx="114">
                        <c:v>4.0963535837659201E-2</c:v>
                      </c:pt>
                      <c:pt idx="115">
                        <c:v>4.1397759632600298E-2</c:v>
                      </c:pt>
                      <c:pt idx="116">
                        <c:v>4.1837622074115698E-2</c:v>
                      </c:pt>
                      <c:pt idx="117">
                        <c:v>4.2281103512549899E-2</c:v>
                      </c:pt>
                      <c:pt idx="118">
                        <c:v>4.2726016693617697E-2</c:v>
                      </c:pt>
                      <c:pt idx="119">
                        <c:v>4.31700001638681E-2</c:v>
                      </c:pt>
                      <c:pt idx="120">
                        <c:v>4.36105115629844E-2</c:v>
                      </c:pt>
                      <c:pt idx="121">
                        <c:v>4.4044820802924899E-2</c:v>
                      </c:pt>
                      <c:pt idx="122">
                        <c:v>4.4470003133898199E-2</c:v>
                      </c:pt>
                      <c:pt idx="123">
                        <c:v>4.4882932097173998E-2</c:v>
                      </c:pt>
                      <c:pt idx="124">
                        <c:v>4.5280272364735599E-2</c:v>
                      </c:pt>
                      <c:pt idx="125">
                        <c:v>4.5658472465765897E-2</c:v>
                      </c:pt>
                      <c:pt idx="126">
                        <c:v>4.60137573999716E-2</c:v>
                      </c:pt>
                      <c:pt idx="127">
                        <c:v>4.6342121137744101E-2</c:v>
                      </c:pt>
                      <c:pt idx="128">
                        <c:v>4.6639319007159598E-2</c:v>
                      </c:pt>
                      <c:pt idx="129">
                        <c:v>4.6900859967812701E-2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E09-487D-BD65-D043D3F9199E}"/>
                  </c:ext>
                </c:extLst>
              </c15:ser>
            </c15:filteredAreaSeries>
          </c:ext>
        </c:extLst>
      </c:areaChart>
      <c:catAx>
        <c:axId val="198421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/>
                  <a:t>Vitesse (km/h)</a:t>
                </a:r>
              </a:p>
            </c:rich>
          </c:tx>
          <c:layout>
            <c:manualLayout>
              <c:xMode val="edge"/>
              <c:yMode val="edge"/>
              <c:x val="0.81992273567788587"/>
              <c:y val="0.83236593654836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420985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9842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/>
                  <a:t>Emission de PM&lt;10µm (g/km)</a:t>
                </a:r>
              </a:p>
            </c:rich>
          </c:tx>
          <c:layout>
            <c:manualLayout>
              <c:xMode val="edge"/>
              <c:yMode val="edge"/>
              <c:x val="1.9845644983461964E-2"/>
              <c:y val="0.13740628938501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42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7940005202361"/>
          <c:y val="0.14253684312584836"/>
          <c:w val="0.33371011329383637"/>
          <c:h val="0.622576110141555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6B7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31-48C2-8BE8-8F3AA25912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31-48C2-8BE8-8F3AA2591232}"/>
              </c:ext>
            </c:extLst>
          </c:dPt>
          <c:dPt>
            <c:idx val="2"/>
            <c:bubble3D val="0"/>
            <c:spPr>
              <a:solidFill>
                <a:srgbClr val="A2BA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31-48C2-8BE8-8F3AA2591232}"/>
              </c:ext>
            </c:extLst>
          </c:dPt>
          <c:dPt>
            <c:idx val="3"/>
            <c:bubble3D val="0"/>
            <c:spPr>
              <a:solidFill>
                <a:srgbClr val="AFB0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31-48C2-8BE8-8F3AA25912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Feuil1!$A$33:$A$36</c:f>
              <c:strCache>
                <c:ptCount val="4"/>
                <c:pt idx="0">
                  <c:v>Travail</c:v>
                </c:pt>
                <c:pt idx="1">
                  <c:v>Éducation</c:v>
                </c:pt>
                <c:pt idx="2">
                  <c:v>Achat et service</c:v>
                </c:pt>
                <c:pt idx="3">
                  <c:v>Autres</c:v>
                </c:pt>
              </c:strCache>
            </c:strRef>
          </c:cat>
          <c:val>
            <c:numRef>
              <c:f>Feuil1!$C$33:$C$36</c:f>
              <c:numCache>
                <c:formatCode>0%</c:formatCode>
                <c:ptCount val="4"/>
                <c:pt idx="0">
                  <c:v>0.79894069999999995</c:v>
                </c:pt>
                <c:pt idx="1">
                  <c:v>3.9158999999999722E-4</c:v>
                </c:pt>
                <c:pt idx="2">
                  <c:v>9.0273110000000004E-2</c:v>
                </c:pt>
                <c:pt idx="3">
                  <c:v>0.1103946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31-48C2-8BE8-8F3AA25912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698874093713219"/>
          <c:y val="2.3943668799689743E-2"/>
          <c:w val="0.45383676524541355"/>
          <c:h val="0.87207581927477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35968448241054"/>
          <c:y val="0.17259168292036889"/>
          <c:w val="0.35389043213099691"/>
          <c:h val="0.612003178501769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6B7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2C-4E89-B0F8-D4A81916FD47}"/>
              </c:ext>
            </c:extLst>
          </c:dPt>
          <c:dPt>
            <c:idx val="1"/>
            <c:bubble3D val="0"/>
            <c:spPr>
              <a:solidFill>
                <a:srgbClr val="EBCB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2C-4E89-B0F8-D4A81916FD47}"/>
              </c:ext>
            </c:extLst>
          </c:dPt>
          <c:dPt>
            <c:idx val="2"/>
            <c:bubble3D val="0"/>
            <c:spPr>
              <a:solidFill>
                <a:srgbClr val="A2BA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2C-4E89-B0F8-D4A81916FD47}"/>
              </c:ext>
            </c:extLst>
          </c:dPt>
          <c:dPt>
            <c:idx val="3"/>
            <c:bubble3D val="0"/>
            <c:spPr>
              <a:solidFill>
                <a:srgbClr val="AFB0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2C-4E89-B0F8-D4A81916FD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Feuil1!$A$33:$A$36</c:f>
              <c:strCache>
                <c:ptCount val="4"/>
                <c:pt idx="0">
                  <c:v>Travail</c:v>
                </c:pt>
                <c:pt idx="1">
                  <c:v>Educ</c:v>
                </c:pt>
                <c:pt idx="2">
                  <c:v>Achat_service</c:v>
                </c:pt>
                <c:pt idx="3">
                  <c:v>Autres</c:v>
                </c:pt>
              </c:strCache>
            </c:strRef>
          </c:cat>
          <c:val>
            <c:numRef>
              <c:f>Feuil1!$D$33:$D$36</c:f>
              <c:numCache>
                <c:formatCode>0%</c:formatCode>
                <c:ptCount val="4"/>
                <c:pt idx="0">
                  <c:v>0.551535</c:v>
                </c:pt>
                <c:pt idx="1">
                  <c:v>7.8269499999999992E-2</c:v>
                </c:pt>
                <c:pt idx="2">
                  <c:v>0.12701129999999999</c:v>
                </c:pt>
                <c:pt idx="3">
                  <c:v>0.24318419999999999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2C-4E89-B0F8-D4A81916FD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57447878643936E-2"/>
          <c:y val="4.5408698912635923E-2"/>
          <c:w val="0.89985366461329186"/>
          <c:h val="0.467981761331429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Feuil1!$A$1:$A$10</c:f>
              <c:strCache>
                <c:ptCount val="10"/>
                <c:pt idx="0">
                  <c:v>Retraité &gt;75ans</c:v>
                </c:pt>
                <c:pt idx="1">
                  <c:v>Seul inactif</c:v>
                </c:pt>
                <c:pt idx="2">
                  <c:v>Couple/Famille inactif</c:v>
                </c:pt>
                <c:pt idx="3">
                  <c:v>Seul actif</c:v>
                </c:pt>
                <c:pt idx="4">
                  <c:v>Couple 1 actif</c:v>
                </c:pt>
                <c:pt idx="5">
                  <c:v>Couple biactif</c:v>
                </c:pt>
                <c:pt idx="6">
                  <c:v>Famille sans ou un véhicule</c:v>
                </c:pt>
                <c:pt idx="7">
                  <c:v>Famille de 3 personnes multimotorisée</c:v>
                </c:pt>
                <c:pt idx="8">
                  <c:v>Famille de 4 personnes multimotorisée</c:v>
                </c:pt>
                <c:pt idx="9">
                  <c:v>Famille de 5+ personnes multimotorisée</c:v>
                </c:pt>
              </c:strCache>
            </c:strRef>
          </c:cat>
          <c:val>
            <c:numRef>
              <c:f>Feuil1!$B$1:$B$10</c:f>
              <c:numCache>
                <c:formatCode>General</c:formatCode>
                <c:ptCount val="10"/>
                <c:pt idx="0">
                  <c:v>1.59</c:v>
                </c:pt>
                <c:pt idx="1">
                  <c:v>1.29</c:v>
                </c:pt>
                <c:pt idx="2">
                  <c:v>2.0099999999999998</c:v>
                </c:pt>
                <c:pt idx="3">
                  <c:v>3.42</c:v>
                </c:pt>
                <c:pt idx="4">
                  <c:v>3.33</c:v>
                </c:pt>
                <c:pt idx="5">
                  <c:v>4.75</c:v>
                </c:pt>
                <c:pt idx="6">
                  <c:v>2.6</c:v>
                </c:pt>
                <c:pt idx="7">
                  <c:v>4.55</c:v>
                </c:pt>
                <c:pt idx="8">
                  <c:v>4.07</c:v>
                </c:pt>
                <c:pt idx="9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4-433C-9912-7D3415E9E42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Feuil1!$A$1:$A$10</c:f>
              <c:strCache>
                <c:ptCount val="10"/>
                <c:pt idx="0">
                  <c:v>Retraité &gt;75ans</c:v>
                </c:pt>
                <c:pt idx="1">
                  <c:v>Seul inactif</c:v>
                </c:pt>
                <c:pt idx="2">
                  <c:v>Couple/Famille inactif</c:v>
                </c:pt>
                <c:pt idx="3">
                  <c:v>Seul actif</c:v>
                </c:pt>
                <c:pt idx="4">
                  <c:v>Couple 1 actif</c:v>
                </c:pt>
                <c:pt idx="5">
                  <c:v>Couple biactif</c:v>
                </c:pt>
                <c:pt idx="6">
                  <c:v>Famille sans ou un véhicule</c:v>
                </c:pt>
                <c:pt idx="7">
                  <c:v>Famille de 3 personnes multimotorisée</c:v>
                </c:pt>
                <c:pt idx="8">
                  <c:v>Famille de 4 personnes multimotorisée</c:v>
                </c:pt>
                <c:pt idx="9">
                  <c:v>Famille de 5+ personnes multimotorisée</c:v>
                </c:pt>
              </c:strCache>
            </c:strRef>
          </c:cat>
          <c:val>
            <c:numRef>
              <c:f>Feuil1!$C$1:$C$10</c:f>
              <c:numCache>
                <c:formatCode>General</c:formatCode>
                <c:ptCount val="10"/>
                <c:pt idx="0">
                  <c:v>1.1299999999999999</c:v>
                </c:pt>
                <c:pt idx="1">
                  <c:v>1.54</c:v>
                </c:pt>
                <c:pt idx="2">
                  <c:v>1.25</c:v>
                </c:pt>
                <c:pt idx="3">
                  <c:v>1.48</c:v>
                </c:pt>
                <c:pt idx="4">
                  <c:v>1.4</c:v>
                </c:pt>
                <c:pt idx="5">
                  <c:v>1.35</c:v>
                </c:pt>
                <c:pt idx="6">
                  <c:v>1.38</c:v>
                </c:pt>
                <c:pt idx="7">
                  <c:v>1.3</c:v>
                </c:pt>
                <c:pt idx="8">
                  <c:v>1.35</c:v>
                </c:pt>
                <c:pt idx="9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34-433C-9912-7D3415E9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108832"/>
        <c:axId val="502106752"/>
      </c:barChart>
      <c:catAx>
        <c:axId val="5021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2106752"/>
        <c:crosses val="autoZero"/>
        <c:auto val="1"/>
        <c:lblAlgn val="ctr"/>
        <c:lblOffset val="100"/>
        <c:noMultiLvlLbl val="0"/>
      </c:catAx>
      <c:valAx>
        <c:axId val="5021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2108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890510378595174E-2"/>
          <c:y val="4.2274916635791034E-2"/>
          <c:w val="0.88785370130828467"/>
          <c:h val="0.795251668013524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Feuil3!$A$12</c:f>
              <c:strCache>
                <c:ptCount val="1"/>
                <c:pt idx="0">
                  <c:v>Travail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Feuil3!$B$11:$D$11</c:f>
              <c:strCache>
                <c:ptCount val="3"/>
                <c:pt idx="0">
                  <c:v>Sorties</c:v>
                </c:pt>
                <c:pt idx="1">
                  <c:v>Distance</c:v>
                </c:pt>
                <c:pt idx="2">
                  <c:v>GES</c:v>
                </c:pt>
              </c:strCache>
            </c:strRef>
          </c:cat>
          <c:val>
            <c:numRef>
              <c:f>Feuil3!$B$12:$D$12</c:f>
              <c:numCache>
                <c:formatCode>0%</c:formatCode>
                <c:ptCount val="3"/>
                <c:pt idx="0">
                  <c:v>0.28878064615049687</c:v>
                </c:pt>
                <c:pt idx="1">
                  <c:v>0.44335328842107191</c:v>
                </c:pt>
                <c:pt idx="2">
                  <c:v>0.5583147059592356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8-4785-BF7A-2B8BD30C5BD0}"/>
            </c:ext>
          </c:extLst>
        </c:ser>
        <c:ser>
          <c:idx val="1"/>
          <c:order val="1"/>
          <c:tx>
            <c:strRef>
              <c:f>Feuil3!$A$13</c:f>
              <c:strCache>
                <c:ptCount val="1"/>
                <c:pt idx="0">
                  <c:v>Crèche et école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64057331863285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28-4785-BF7A-2B8BD30C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Feuil3!$B$11:$D$11</c:f>
              <c:strCache>
                <c:ptCount val="3"/>
                <c:pt idx="0">
                  <c:v>Sorties</c:v>
                </c:pt>
                <c:pt idx="1">
                  <c:v>Distance</c:v>
                </c:pt>
                <c:pt idx="2">
                  <c:v>GES</c:v>
                </c:pt>
              </c:strCache>
            </c:strRef>
          </c:cat>
          <c:val>
            <c:numRef>
              <c:f>Feuil3!$B$13:$D$13</c:f>
              <c:numCache>
                <c:formatCode>0%</c:formatCode>
                <c:ptCount val="3"/>
                <c:pt idx="0">
                  <c:v>7.007401219918459E-2</c:v>
                </c:pt>
                <c:pt idx="1">
                  <c:v>2.9740972868674623E-2</c:v>
                </c:pt>
                <c:pt idx="2">
                  <c:v>1.2550318699411165E-3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8-4785-BF7A-2B8BD30C5BD0}"/>
            </c:ext>
          </c:extLst>
        </c:ser>
        <c:ser>
          <c:idx val="2"/>
          <c:order val="2"/>
          <c:tx>
            <c:strRef>
              <c:f>Feuil3!$A$14</c:f>
              <c:strCache>
                <c:ptCount val="1"/>
                <c:pt idx="0">
                  <c:v>Collège et lycée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0871003307607496E-2"/>
                  <c:y val="-3.70507595405705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28-4785-BF7A-2B8BD30C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Feuil3!$B$11:$D$11</c:f>
              <c:strCache>
                <c:ptCount val="3"/>
                <c:pt idx="0">
                  <c:v>Sorties</c:v>
                </c:pt>
                <c:pt idx="1">
                  <c:v>Distance</c:v>
                </c:pt>
                <c:pt idx="2">
                  <c:v>GES</c:v>
                </c:pt>
              </c:strCache>
            </c:strRef>
          </c:cat>
          <c:val>
            <c:numRef>
              <c:f>Feuil3!$B$14:$D$14</c:f>
              <c:numCache>
                <c:formatCode>0%</c:formatCode>
                <c:ptCount val="3"/>
                <c:pt idx="0">
                  <c:v>8.4653257005420715E-2</c:v>
                </c:pt>
                <c:pt idx="1">
                  <c:v>8.8604136470187778E-2</c:v>
                </c:pt>
                <c:pt idx="2">
                  <c:v>3.0807323810705386E-2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8-4785-BF7A-2B8BD30C5BD0}"/>
            </c:ext>
          </c:extLst>
        </c:ser>
        <c:ser>
          <c:idx val="3"/>
          <c:order val="3"/>
          <c:tx>
            <c:strRef>
              <c:f>Feuil3!$A$15</c:f>
              <c:strCache>
                <c:ptCount val="1"/>
                <c:pt idx="0">
                  <c:v>Université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255788313120176E-2"/>
                  <c:y val="-3.70507595405705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28-4785-BF7A-2B8BD30C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Feuil3!$B$11:$D$11</c:f>
              <c:strCache>
                <c:ptCount val="3"/>
                <c:pt idx="0">
                  <c:v>Sorties</c:v>
                </c:pt>
                <c:pt idx="1">
                  <c:v>Distance</c:v>
                </c:pt>
                <c:pt idx="2">
                  <c:v>GES</c:v>
                </c:pt>
              </c:strCache>
            </c:strRef>
          </c:cat>
          <c:val>
            <c:numRef>
              <c:f>Feuil3!$B$15:$D$15</c:f>
              <c:numCache>
                <c:formatCode>0%</c:formatCode>
                <c:ptCount val="3"/>
                <c:pt idx="0">
                  <c:v>2.8361972096603478E-2</c:v>
                </c:pt>
                <c:pt idx="1">
                  <c:v>2.7628690164438235E-2</c:v>
                </c:pt>
                <c:pt idx="2">
                  <c:v>2.4319081436884618E-2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28-4785-BF7A-2B8BD30C5BD0}"/>
            </c:ext>
          </c:extLst>
        </c:ser>
        <c:ser>
          <c:idx val="4"/>
          <c:order val="4"/>
          <c:tx>
            <c:strRef>
              <c:f>Feuil3!$A$16</c:f>
              <c:strCache>
                <c:ptCount val="1"/>
                <c:pt idx="0">
                  <c:v>Achat et service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Feuil3!$B$11:$D$11</c:f>
              <c:strCache>
                <c:ptCount val="3"/>
                <c:pt idx="0">
                  <c:v>Sorties</c:v>
                </c:pt>
                <c:pt idx="1">
                  <c:v>Distance</c:v>
                </c:pt>
                <c:pt idx="2">
                  <c:v>GES</c:v>
                </c:pt>
              </c:strCache>
            </c:strRef>
          </c:cat>
          <c:val>
            <c:numRef>
              <c:f>Feuil3!$B$16:$D$16</c:f>
              <c:numCache>
                <c:formatCode>0%</c:formatCode>
                <c:ptCount val="3"/>
                <c:pt idx="0">
                  <c:v>0.2349435058366067</c:v>
                </c:pt>
                <c:pt idx="1">
                  <c:v>0.16142321397894685</c:v>
                </c:pt>
                <c:pt idx="2">
                  <c:v>0.15002672211431131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28-4785-BF7A-2B8BD30C5BD0}"/>
            </c:ext>
          </c:extLst>
        </c:ser>
        <c:ser>
          <c:idx val="5"/>
          <c:order val="5"/>
          <c:tx>
            <c:strRef>
              <c:f>Feuil3!$A$17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Feuil3!$B$11:$D$11</c:f>
              <c:strCache>
                <c:ptCount val="3"/>
                <c:pt idx="0">
                  <c:v>Sorties</c:v>
                </c:pt>
                <c:pt idx="1">
                  <c:v>Distance</c:v>
                </c:pt>
                <c:pt idx="2">
                  <c:v>GES</c:v>
                </c:pt>
              </c:strCache>
            </c:strRef>
          </c:cat>
          <c:val>
            <c:numRef>
              <c:f>Feuil3!$B$17:$D$17</c:f>
              <c:numCache>
                <c:formatCode>0%</c:formatCode>
                <c:ptCount val="3"/>
                <c:pt idx="0">
                  <c:v>0.29318660671168767</c:v>
                </c:pt>
                <c:pt idx="1">
                  <c:v>0.24924969809668054</c:v>
                </c:pt>
                <c:pt idx="2">
                  <c:v>0.23527713480892207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28-4785-BF7A-2B8BD30C5B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994466864"/>
        <c:axId val="1994476016"/>
      </c:barChart>
      <c:catAx>
        <c:axId val="199446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4476016"/>
        <c:crosses val="autoZero"/>
        <c:auto val="1"/>
        <c:lblAlgn val="ctr"/>
        <c:lblOffset val="0"/>
        <c:noMultiLvlLbl val="0"/>
      </c:catAx>
      <c:valAx>
        <c:axId val="199447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446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3186154925E-2"/>
          <c:y val="0.90627762396688183"/>
          <c:w val="0.92646085997794925"/>
          <c:h val="7.1491920308775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47909601012289E-2"/>
          <c:y val="3.7901031353195246E-2"/>
          <c:w val="0.88472536069694807"/>
          <c:h val="0.74301474558550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Comparaison!$C$39</c:f>
              <c:strCache>
                <c:ptCount val="1"/>
                <c:pt idx="0">
                  <c:v>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Comparaison!$F$39:$O$39</c:f>
              <c:numCache>
                <c:formatCode>0%</c:formatCode>
                <c:ptCount val="3"/>
                <c:pt idx="0">
                  <c:v>-8.7229345186394136E-2</c:v>
                </c:pt>
                <c:pt idx="1">
                  <c:v>-0.11360030375880559</c:v>
                </c:pt>
                <c:pt idx="2" formatCode="0.0%">
                  <c:v>-0.13272002796735749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8-43C1-A37D-FA055B17292E}"/>
            </c:ext>
          </c:extLst>
        </c:ser>
        <c:ser>
          <c:idx val="1"/>
          <c:order val="1"/>
          <c:tx>
            <c:strRef>
              <c:f>Comparaison!$C$40</c:f>
              <c:strCache>
                <c:ptCount val="1"/>
                <c:pt idx="0">
                  <c:v>PM2,5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Comparaison!$F$40:$O$40</c:f>
              <c:numCache>
                <c:formatCode>0%</c:formatCode>
                <c:ptCount val="3"/>
                <c:pt idx="0">
                  <c:v>-8.5836797051282443E-2</c:v>
                </c:pt>
                <c:pt idx="1">
                  <c:v>-0.10657091705247002</c:v>
                </c:pt>
                <c:pt idx="2">
                  <c:v>-0.10016238497910479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8-43C1-A37D-FA055B17292E}"/>
            </c:ext>
          </c:extLst>
        </c:ser>
        <c:ser>
          <c:idx val="2"/>
          <c:order val="2"/>
          <c:tx>
            <c:strRef>
              <c:f>Comparaison!$C$41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Comparaison!$F$41:$O$41</c:f>
              <c:numCache>
                <c:formatCode>0%</c:formatCode>
                <c:ptCount val="3"/>
                <c:pt idx="0">
                  <c:v>-8.0419204861960192E-2</c:v>
                </c:pt>
                <c:pt idx="1">
                  <c:v>-0.10257393270119564</c:v>
                </c:pt>
                <c:pt idx="2">
                  <c:v>-9.4566045529678289E-2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8-43C1-A37D-FA055B17292E}"/>
            </c:ext>
          </c:extLst>
        </c:ser>
        <c:ser>
          <c:idx val="3"/>
          <c:order val="3"/>
          <c:tx>
            <c:strRef>
              <c:f>Comparaison!$C$42</c:f>
              <c:strCache>
                <c:ptCount val="1"/>
                <c:pt idx="0">
                  <c:v>Acid.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Comparaison!$F$42:$O$42</c:f>
              <c:numCache>
                <c:formatCode>0%</c:formatCode>
                <c:ptCount val="3"/>
                <c:pt idx="0">
                  <c:v>-8.4179536013823886E-2</c:v>
                </c:pt>
                <c:pt idx="1">
                  <c:v>-0.10527203975626453</c:v>
                </c:pt>
                <c:pt idx="2">
                  <c:v>-8.5896012841775615E-2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8-43C1-A37D-FA055B17292E}"/>
            </c:ext>
          </c:extLst>
        </c:ser>
        <c:ser>
          <c:idx val="4"/>
          <c:order val="4"/>
          <c:tx>
            <c:strRef>
              <c:f>Comparaison!$C$43</c:f>
              <c:strCache>
                <c:ptCount val="1"/>
                <c:pt idx="0">
                  <c:v>Métaux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Comparaison!$F$43:$O$43</c:f>
              <c:numCache>
                <c:formatCode>0%</c:formatCode>
                <c:ptCount val="3"/>
                <c:pt idx="0">
                  <c:v>-8.7656689397307197E-2</c:v>
                </c:pt>
                <c:pt idx="1">
                  <c:v>-0.1022677203528416</c:v>
                </c:pt>
                <c:pt idx="2">
                  <c:v>0.36385939105093779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8-43C1-A37D-FA055B17292E}"/>
            </c:ext>
          </c:extLst>
        </c:ser>
        <c:ser>
          <c:idx val="5"/>
          <c:order val="5"/>
          <c:tx>
            <c:strRef>
              <c:f>Comparaison!$C$44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Comparaison!$F$44:$O$44</c:f>
              <c:numCache>
                <c:formatCode>0%</c:formatCode>
                <c:ptCount val="3"/>
                <c:pt idx="0">
                  <c:v>-7.3603027854441394E-2</c:v>
                </c:pt>
                <c:pt idx="1">
                  <c:v>-8.6981425352726127E-2</c:v>
                </c:pt>
                <c:pt idx="2">
                  <c:v>-9.5379006870721872E-2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E8-43C1-A37D-FA055B17292E}"/>
            </c:ext>
          </c:extLst>
        </c:ser>
        <c:ser>
          <c:idx val="9"/>
          <c:order val="9"/>
          <c:tx>
            <c:strRef>
              <c:f>Comparaison!$C$48</c:f>
              <c:strCache>
                <c:ptCount val="1"/>
                <c:pt idx="0">
                  <c:v>Énergie primaire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Comparaison!$F$48:$O$48</c:f>
              <c:numCache>
                <c:formatCode>0%</c:formatCode>
                <c:ptCount val="3"/>
                <c:pt idx="0">
                  <c:v>-7.3779994987559272E-2</c:v>
                </c:pt>
                <c:pt idx="1">
                  <c:v>-9.4719384516748328E-2</c:v>
                </c:pt>
                <c:pt idx="2">
                  <c:v>-4.7865127900920124E-3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E8-43C1-A37D-FA055B172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4682079"/>
        <c:axId val="1384668351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Comparaison!$C$45</c15:sqref>
                        </c15:formulaRef>
                      </c:ext>
                    </c:extLst>
                    <c:strCache>
                      <c:ptCount val="1"/>
                      <c:pt idx="0">
                        <c:v>Non renouv.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Comparaison!$F$45:$O$45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-8.512873665423859E-2</c:v>
                      </c:pt>
                      <c:pt idx="1">
                        <c:v>-0.11151749691356028</c:v>
                      </c:pt>
                      <c:pt idx="2">
                        <c:v>-0.13984240993044617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8E8-43C1-A37D-FA055B17292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Comparaison!$C$46</c15:sqref>
                        </c15:formulaRef>
                      </c:ext>
                    </c:extLst>
                    <c:strCache>
                      <c:ptCount val="1"/>
                      <c:pt idx="0">
                        <c:v>Nucléaire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Comparaison!$F$46:$O$46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-2.6896432955540339E-2</c:v>
                      </c:pt>
                      <c:pt idx="1">
                        <c:v>-2.6481192389431252E-2</c:v>
                      </c:pt>
                      <c:pt idx="2">
                        <c:v>0.53003409274926949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8E8-43C1-A37D-FA055B17292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Comparaison!$C$47</c15:sqref>
                        </c15:formulaRef>
                      </c:ext>
                    </c:extLst>
                    <c:strCache>
                      <c:ptCount val="1"/>
                      <c:pt idx="0">
                        <c:v>Renouv.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Comparaison!$F$47:$O$47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-7.9885923412980397E-2</c:v>
                      </c:pt>
                      <c:pt idx="1">
                        <c:v>-9.9552659911921415E-2</c:v>
                      </c:pt>
                      <c:pt idx="2">
                        <c:v>6.5149191406508322E-3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8E8-43C1-A37D-FA055B17292E}"/>
                  </c:ext>
                </c:extLst>
              </c15:ser>
            </c15:filteredBarSeries>
          </c:ext>
        </c:extLst>
      </c:barChart>
      <c:catAx>
        <c:axId val="1384682079"/>
        <c:scaling>
          <c:orientation val="minMax"/>
        </c:scaling>
        <c:delete val="1"/>
        <c:axPos val="b"/>
        <c:majorGridlines>
          <c:spPr>
            <a:ln w="222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1384668351"/>
        <c:crosses val="autoZero"/>
        <c:auto val="1"/>
        <c:lblAlgn val="ctr"/>
        <c:lblOffset val="100"/>
        <c:noMultiLvlLbl val="0"/>
      </c:catAx>
      <c:valAx>
        <c:axId val="1384668351"/>
        <c:scaling>
          <c:orientation val="minMax"/>
          <c:max val="0.4"/>
        </c:scaling>
        <c:delete val="0"/>
        <c:axPos val="l"/>
        <c:majorGridlines>
          <c:spPr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rgbClr val="8C8D86">
                  <a:lumMod val="60000"/>
                  <a:lumOff val="40000"/>
                </a:srgb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46820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22206546193571E-4"/>
          <c:y val="0.85084435172257811"/>
          <c:w val="0.9965574895325271"/>
          <c:h val="0.14915564827742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47909601012289E-2"/>
          <c:y val="3.7901031353195246E-2"/>
          <c:w val="0.88472536069694807"/>
          <c:h val="0.74301474558550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Comparaison!$C$39</c:f>
              <c:strCache>
                <c:ptCount val="1"/>
                <c:pt idx="0">
                  <c:v>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Comparaison!$F$39:$O$39</c:f>
              <c:numCache>
                <c:formatCode>0%</c:formatCode>
                <c:ptCount val="3"/>
                <c:pt idx="0">
                  <c:v>-8.7229345186394136E-2</c:v>
                </c:pt>
                <c:pt idx="1">
                  <c:v>-0.11360030375880559</c:v>
                </c:pt>
                <c:pt idx="2" formatCode="0.0%">
                  <c:v>-0.13272002796735749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F-4CD8-BD0C-F535E0CA50C5}"/>
            </c:ext>
          </c:extLst>
        </c:ser>
        <c:ser>
          <c:idx val="1"/>
          <c:order val="1"/>
          <c:tx>
            <c:strRef>
              <c:f>Comparaison!$C$40</c:f>
              <c:strCache>
                <c:ptCount val="1"/>
                <c:pt idx="0">
                  <c:v>PM2,5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Comparaison!$F$40:$O$40</c:f>
              <c:numCache>
                <c:formatCode>0%</c:formatCode>
                <c:ptCount val="3"/>
                <c:pt idx="0">
                  <c:v>-8.5836797051282443E-2</c:v>
                </c:pt>
                <c:pt idx="1">
                  <c:v>-0.10657091705247002</c:v>
                </c:pt>
                <c:pt idx="2">
                  <c:v>-0.10016238497910479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F-4CD8-BD0C-F535E0CA50C5}"/>
            </c:ext>
          </c:extLst>
        </c:ser>
        <c:ser>
          <c:idx val="2"/>
          <c:order val="2"/>
          <c:tx>
            <c:strRef>
              <c:f>Comparaison!$C$41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Comparaison!$F$41:$O$41</c:f>
              <c:numCache>
                <c:formatCode>0%</c:formatCode>
                <c:ptCount val="3"/>
                <c:pt idx="0">
                  <c:v>-8.0419204861960192E-2</c:v>
                </c:pt>
                <c:pt idx="1">
                  <c:v>-0.10257393270119564</c:v>
                </c:pt>
                <c:pt idx="2">
                  <c:v>-9.4566045529678289E-2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DF-4CD8-BD0C-F535E0CA50C5}"/>
            </c:ext>
          </c:extLst>
        </c:ser>
        <c:ser>
          <c:idx val="3"/>
          <c:order val="3"/>
          <c:tx>
            <c:strRef>
              <c:f>Comparaison!$C$42</c:f>
              <c:strCache>
                <c:ptCount val="1"/>
                <c:pt idx="0">
                  <c:v>Acid.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Comparaison!$F$42:$O$42</c:f>
              <c:numCache>
                <c:formatCode>0%</c:formatCode>
                <c:ptCount val="3"/>
                <c:pt idx="0">
                  <c:v>-8.4179536013823886E-2</c:v>
                </c:pt>
                <c:pt idx="1">
                  <c:v>-0.10527203975626453</c:v>
                </c:pt>
                <c:pt idx="2">
                  <c:v>-8.5896012841775615E-2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DF-4CD8-BD0C-F535E0CA50C5}"/>
            </c:ext>
          </c:extLst>
        </c:ser>
        <c:ser>
          <c:idx val="4"/>
          <c:order val="4"/>
          <c:tx>
            <c:strRef>
              <c:f>Comparaison!$C$43</c:f>
              <c:strCache>
                <c:ptCount val="1"/>
                <c:pt idx="0">
                  <c:v>Métaux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Comparaison!$F$43:$O$43</c:f>
              <c:numCache>
                <c:formatCode>0%</c:formatCode>
                <c:ptCount val="3"/>
                <c:pt idx="0">
                  <c:v>-8.7656689397307197E-2</c:v>
                </c:pt>
                <c:pt idx="1">
                  <c:v>-0.1022677203528416</c:v>
                </c:pt>
                <c:pt idx="2">
                  <c:v>0.36385939105093779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DF-4CD8-BD0C-F535E0CA50C5}"/>
            </c:ext>
          </c:extLst>
        </c:ser>
        <c:ser>
          <c:idx val="5"/>
          <c:order val="5"/>
          <c:tx>
            <c:strRef>
              <c:f>Comparaison!$C$44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Comparaison!$F$44:$O$44</c:f>
              <c:numCache>
                <c:formatCode>0%</c:formatCode>
                <c:ptCount val="3"/>
                <c:pt idx="0">
                  <c:v>-7.3603027854441394E-2</c:v>
                </c:pt>
                <c:pt idx="1">
                  <c:v>-8.6981425352726127E-2</c:v>
                </c:pt>
                <c:pt idx="2">
                  <c:v>-9.5379006870721872E-2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DF-4CD8-BD0C-F535E0CA50C5}"/>
            </c:ext>
          </c:extLst>
        </c:ser>
        <c:ser>
          <c:idx val="9"/>
          <c:order val="9"/>
          <c:tx>
            <c:strRef>
              <c:f>Comparaison!$C$48</c:f>
              <c:strCache>
                <c:ptCount val="1"/>
                <c:pt idx="0">
                  <c:v>Énergie primaire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Comparaison!$F$48:$O$48</c:f>
              <c:numCache>
                <c:formatCode>0%</c:formatCode>
                <c:ptCount val="3"/>
                <c:pt idx="0">
                  <c:v>-7.3779994987559272E-2</c:v>
                </c:pt>
                <c:pt idx="1">
                  <c:v>-9.4719384516748328E-2</c:v>
                </c:pt>
                <c:pt idx="2">
                  <c:v>-4.7865127900920124E-3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DF-4CD8-BD0C-F535E0CA5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4682079"/>
        <c:axId val="1384668351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Comparaison!$C$45</c15:sqref>
                        </c15:formulaRef>
                      </c:ext>
                    </c:extLst>
                    <c:strCache>
                      <c:ptCount val="1"/>
                      <c:pt idx="0">
                        <c:v>Non renouv.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Comparaison!$F$45:$O$45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-8.512873665423859E-2</c:v>
                      </c:pt>
                      <c:pt idx="1">
                        <c:v>-0.11151749691356028</c:v>
                      </c:pt>
                      <c:pt idx="2">
                        <c:v>-0.13984240993044617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EBDF-4CD8-BD0C-F535E0CA50C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Comparaison!$C$46</c15:sqref>
                        </c15:formulaRef>
                      </c:ext>
                    </c:extLst>
                    <c:strCache>
                      <c:ptCount val="1"/>
                      <c:pt idx="0">
                        <c:v>Nucléaire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Comparaison!$F$46:$O$46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-2.6896432955540339E-2</c:v>
                      </c:pt>
                      <c:pt idx="1">
                        <c:v>-2.6481192389431252E-2</c:v>
                      </c:pt>
                      <c:pt idx="2">
                        <c:v>0.53003409274926949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BDF-4CD8-BD0C-F535E0CA50C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Comparaison!$C$47</c15:sqref>
                        </c15:formulaRef>
                      </c:ext>
                    </c:extLst>
                    <c:strCache>
                      <c:ptCount val="1"/>
                      <c:pt idx="0">
                        <c:v>Renouv.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Comparaison!$F$47:$O$47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-7.9885923412980397E-2</c:v>
                      </c:pt>
                      <c:pt idx="1">
                        <c:v>-9.9552659911921415E-2</c:v>
                      </c:pt>
                      <c:pt idx="2">
                        <c:v>6.5149191406508322E-3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BDF-4CD8-BD0C-F535E0CA50C5}"/>
                  </c:ext>
                </c:extLst>
              </c15:ser>
            </c15:filteredBarSeries>
          </c:ext>
        </c:extLst>
      </c:barChart>
      <c:catAx>
        <c:axId val="1384682079"/>
        <c:scaling>
          <c:orientation val="minMax"/>
        </c:scaling>
        <c:delete val="1"/>
        <c:axPos val="b"/>
        <c:majorGridlines>
          <c:spPr>
            <a:ln w="222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1384668351"/>
        <c:crosses val="autoZero"/>
        <c:auto val="1"/>
        <c:lblAlgn val="ctr"/>
        <c:lblOffset val="100"/>
        <c:noMultiLvlLbl val="0"/>
      </c:catAx>
      <c:valAx>
        <c:axId val="1384668351"/>
        <c:scaling>
          <c:orientation val="minMax"/>
          <c:max val="0.4"/>
        </c:scaling>
        <c:delete val="0"/>
        <c:axPos val="l"/>
        <c:majorGridlines>
          <c:spPr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rgbClr val="8C8D86">
                  <a:lumMod val="60000"/>
                  <a:lumOff val="40000"/>
                </a:srgb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46820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22206546193571E-4"/>
          <c:y val="0.85084435172257811"/>
          <c:w val="0.9965574895325271"/>
          <c:h val="0.14915564827742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47909601012289E-2"/>
          <c:y val="3.7901031353195246E-2"/>
          <c:w val="0.88472536069694807"/>
          <c:h val="0.74301474558550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Comparaison!$C$39</c:f>
              <c:strCache>
                <c:ptCount val="1"/>
                <c:pt idx="0">
                  <c:v>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Comparaison!$F$39:$O$39</c:f>
              <c:numCache>
                <c:formatCode>0%</c:formatCode>
                <c:ptCount val="3"/>
                <c:pt idx="0">
                  <c:v>-8.7229345186394136E-2</c:v>
                </c:pt>
                <c:pt idx="1">
                  <c:v>-0.11360030375880559</c:v>
                </c:pt>
                <c:pt idx="2" formatCode="0.0%">
                  <c:v>-0.13272002796735749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3-4349-B7D9-8E505CBD44B9}"/>
            </c:ext>
          </c:extLst>
        </c:ser>
        <c:ser>
          <c:idx val="1"/>
          <c:order val="1"/>
          <c:tx>
            <c:strRef>
              <c:f>Comparaison!$C$40</c:f>
              <c:strCache>
                <c:ptCount val="1"/>
                <c:pt idx="0">
                  <c:v>PM2,5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Comparaison!$F$40:$O$40</c:f>
              <c:numCache>
                <c:formatCode>0%</c:formatCode>
                <c:ptCount val="3"/>
                <c:pt idx="0">
                  <c:v>-8.5836797051282443E-2</c:v>
                </c:pt>
                <c:pt idx="1">
                  <c:v>-0.10657091705247002</c:v>
                </c:pt>
                <c:pt idx="2">
                  <c:v>-0.10016238497910479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3-4349-B7D9-8E505CBD44B9}"/>
            </c:ext>
          </c:extLst>
        </c:ser>
        <c:ser>
          <c:idx val="2"/>
          <c:order val="2"/>
          <c:tx>
            <c:strRef>
              <c:f>Comparaison!$C$41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Comparaison!$F$41:$O$41</c:f>
              <c:numCache>
                <c:formatCode>0%</c:formatCode>
                <c:ptCount val="3"/>
                <c:pt idx="0">
                  <c:v>-8.0419204861960192E-2</c:v>
                </c:pt>
                <c:pt idx="1">
                  <c:v>-0.10257393270119564</c:v>
                </c:pt>
                <c:pt idx="2">
                  <c:v>-9.4566045529678289E-2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3-4349-B7D9-8E505CBD44B9}"/>
            </c:ext>
          </c:extLst>
        </c:ser>
        <c:ser>
          <c:idx val="3"/>
          <c:order val="3"/>
          <c:tx>
            <c:strRef>
              <c:f>Comparaison!$C$42</c:f>
              <c:strCache>
                <c:ptCount val="1"/>
                <c:pt idx="0">
                  <c:v>Acid.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Comparaison!$F$42:$O$42</c:f>
              <c:numCache>
                <c:formatCode>0%</c:formatCode>
                <c:ptCount val="3"/>
                <c:pt idx="0">
                  <c:v>-8.4179536013823886E-2</c:v>
                </c:pt>
                <c:pt idx="1">
                  <c:v>-0.10527203975626453</c:v>
                </c:pt>
                <c:pt idx="2">
                  <c:v>-8.5896012841775615E-2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63-4349-B7D9-8E505CBD44B9}"/>
            </c:ext>
          </c:extLst>
        </c:ser>
        <c:ser>
          <c:idx val="4"/>
          <c:order val="4"/>
          <c:tx>
            <c:strRef>
              <c:f>Comparaison!$C$43</c:f>
              <c:strCache>
                <c:ptCount val="1"/>
                <c:pt idx="0">
                  <c:v>Métaux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Comparaison!$F$43:$O$43</c:f>
              <c:numCache>
                <c:formatCode>0%</c:formatCode>
                <c:ptCount val="3"/>
                <c:pt idx="0">
                  <c:v>-8.7656689397307197E-2</c:v>
                </c:pt>
                <c:pt idx="1">
                  <c:v>-0.1022677203528416</c:v>
                </c:pt>
                <c:pt idx="2">
                  <c:v>0.36385939105093779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63-4349-B7D9-8E505CBD44B9}"/>
            </c:ext>
          </c:extLst>
        </c:ser>
        <c:ser>
          <c:idx val="5"/>
          <c:order val="5"/>
          <c:tx>
            <c:strRef>
              <c:f>Comparaison!$C$44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Comparaison!$F$44:$O$44</c:f>
              <c:numCache>
                <c:formatCode>0%</c:formatCode>
                <c:ptCount val="3"/>
                <c:pt idx="0">
                  <c:v>-7.3603027854441394E-2</c:v>
                </c:pt>
                <c:pt idx="1">
                  <c:v>-8.6981425352726127E-2</c:v>
                </c:pt>
                <c:pt idx="2">
                  <c:v>-9.5379006870721872E-2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63-4349-B7D9-8E505CBD44B9}"/>
            </c:ext>
          </c:extLst>
        </c:ser>
        <c:ser>
          <c:idx val="9"/>
          <c:order val="9"/>
          <c:tx>
            <c:strRef>
              <c:f>Comparaison!$C$48</c:f>
              <c:strCache>
                <c:ptCount val="1"/>
                <c:pt idx="0">
                  <c:v>Énergie primaire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Comparaison!$F$48:$O$48</c:f>
              <c:numCache>
                <c:formatCode>0%</c:formatCode>
                <c:ptCount val="3"/>
                <c:pt idx="0">
                  <c:v>-7.3779994987559272E-2</c:v>
                </c:pt>
                <c:pt idx="1">
                  <c:v>-9.4719384516748328E-2</c:v>
                </c:pt>
                <c:pt idx="2">
                  <c:v>-4.7865127900920124E-3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3-4349-B7D9-8E505CBD4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4682079"/>
        <c:axId val="1384668351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Comparaison!$C$45</c15:sqref>
                        </c15:formulaRef>
                      </c:ext>
                    </c:extLst>
                    <c:strCache>
                      <c:ptCount val="1"/>
                      <c:pt idx="0">
                        <c:v>Non renouv.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Comparaison!$F$45:$O$45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-8.512873665423859E-2</c:v>
                      </c:pt>
                      <c:pt idx="1">
                        <c:v>-0.11151749691356028</c:v>
                      </c:pt>
                      <c:pt idx="2">
                        <c:v>-0.13984240993044617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2263-4349-B7D9-8E505CBD44B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Comparaison!$C$46</c15:sqref>
                        </c15:formulaRef>
                      </c:ext>
                    </c:extLst>
                    <c:strCache>
                      <c:ptCount val="1"/>
                      <c:pt idx="0">
                        <c:v>Nucléaire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Comparaison!$F$46:$O$46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-2.6896432955540339E-2</c:v>
                      </c:pt>
                      <c:pt idx="1">
                        <c:v>-2.6481192389431252E-2</c:v>
                      </c:pt>
                      <c:pt idx="2">
                        <c:v>0.53003409274926949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263-4349-B7D9-8E505CBD44B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Comparaison!$C$47</c15:sqref>
                        </c15:formulaRef>
                      </c:ext>
                    </c:extLst>
                    <c:strCache>
                      <c:ptCount val="1"/>
                      <c:pt idx="0">
                        <c:v>Renouv.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Comparaison!$F$47:$O$47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-7.9885923412980397E-2</c:v>
                      </c:pt>
                      <c:pt idx="1">
                        <c:v>-9.9552659911921415E-2</c:v>
                      </c:pt>
                      <c:pt idx="2">
                        <c:v>6.5149191406508322E-3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263-4349-B7D9-8E505CBD44B9}"/>
                  </c:ext>
                </c:extLst>
              </c15:ser>
            </c15:filteredBarSeries>
          </c:ext>
        </c:extLst>
      </c:barChart>
      <c:catAx>
        <c:axId val="1384682079"/>
        <c:scaling>
          <c:orientation val="minMax"/>
        </c:scaling>
        <c:delete val="1"/>
        <c:axPos val="b"/>
        <c:majorGridlines>
          <c:spPr>
            <a:ln w="222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1384668351"/>
        <c:crosses val="autoZero"/>
        <c:auto val="1"/>
        <c:lblAlgn val="ctr"/>
        <c:lblOffset val="100"/>
        <c:noMultiLvlLbl val="0"/>
      </c:catAx>
      <c:valAx>
        <c:axId val="1384668351"/>
        <c:scaling>
          <c:orientation val="minMax"/>
          <c:max val="0.4"/>
        </c:scaling>
        <c:delete val="0"/>
        <c:axPos val="l"/>
        <c:majorGridlines>
          <c:spPr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rgbClr val="8C8D86">
                  <a:lumMod val="60000"/>
                  <a:lumOff val="40000"/>
                </a:srgb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46820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22206546193571E-4"/>
          <c:y val="0.85084435172257811"/>
          <c:w val="0.9965574895325271"/>
          <c:h val="0.14915564827742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47909601012289E-2"/>
          <c:y val="3.7901031353195246E-2"/>
          <c:w val="0.88472536069694807"/>
          <c:h val="0.74301474558550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Comparaison!$C$39</c:f>
              <c:strCache>
                <c:ptCount val="1"/>
                <c:pt idx="0">
                  <c:v>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Comparaison!$F$39:$O$39</c:f>
              <c:numCache>
                <c:formatCode>0%</c:formatCode>
                <c:ptCount val="3"/>
                <c:pt idx="0">
                  <c:v>-8.7229345186394136E-2</c:v>
                </c:pt>
                <c:pt idx="1">
                  <c:v>-0.11360030375880559</c:v>
                </c:pt>
                <c:pt idx="2" formatCode="0.0%">
                  <c:v>-0.13272002796735749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E-49F2-8426-7BA7A6AE9F8B}"/>
            </c:ext>
          </c:extLst>
        </c:ser>
        <c:ser>
          <c:idx val="1"/>
          <c:order val="1"/>
          <c:tx>
            <c:strRef>
              <c:f>Comparaison!$C$40</c:f>
              <c:strCache>
                <c:ptCount val="1"/>
                <c:pt idx="0">
                  <c:v>PM2,5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Comparaison!$F$40:$O$40</c:f>
              <c:numCache>
                <c:formatCode>0%</c:formatCode>
                <c:ptCount val="3"/>
                <c:pt idx="0">
                  <c:v>-8.5836797051282443E-2</c:v>
                </c:pt>
                <c:pt idx="1">
                  <c:v>-0.10657091705247002</c:v>
                </c:pt>
                <c:pt idx="2">
                  <c:v>-0.10016238497910479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E-49F2-8426-7BA7A6AE9F8B}"/>
            </c:ext>
          </c:extLst>
        </c:ser>
        <c:ser>
          <c:idx val="2"/>
          <c:order val="2"/>
          <c:tx>
            <c:strRef>
              <c:f>Comparaison!$C$41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Comparaison!$F$41:$O$41</c:f>
              <c:numCache>
                <c:formatCode>0%</c:formatCode>
                <c:ptCount val="3"/>
                <c:pt idx="0">
                  <c:v>-8.0419204861960192E-2</c:v>
                </c:pt>
                <c:pt idx="1">
                  <c:v>-0.10257393270119564</c:v>
                </c:pt>
                <c:pt idx="2">
                  <c:v>-9.4566045529678289E-2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E-49F2-8426-7BA7A6AE9F8B}"/>
            </c:ext>
          </c:extLst>
        </c:ser>
        <c:ser>
          <c:idx val="3"/>
          <c:order val="3"/>
          <c:tx>
            <c:strRef>
              <c:f>Comparaison!$C$42</c:f>
              <c:strCache>
                <c:ptCount val="1"/>
                <c:pt idx="0">
                  <c:v>Acid.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Comparaison!$F$42:$O$42</c:f>
              <c:numCache>
                <c:formatCode>0%</c:formatCode>
                <c:ptCount val="3"/>
                <c:pt idx="0">
                  <c:v>-8.4179536013823886E-2</c:v>
                </c:pt>
                <c:pt idx="1">
                  <c:v>-0.10527203975626453</c:v>
                </c:pt>
                <c:pt idx="2">
                  <c:v>-8.5896012841775615E-2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E-49F2-8426-7BA7A6AE9F8B}"/>
            </c:ext>
          </c:extLst>
        </c:ser>
        <c:ser>
          <c:idx val="4"/>
          <c:order val="4"/>
          <c:tx>
            <c:strRef>
              <c:f>Comparaison!$C$43</c:f>
              <c:strCache>
                <c:ptCount val="1"/>
                <c:pt idx="0">
                  <c:v>Métaux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Comparaison!$F$43:$O$43</c:f>
              <c:numCache>
                <c:formatCode>0%</c:formatCode>
                <c:ptCount val="3"/>
                <c:pt idx="0">
                  <c:v>-8.7656689397307197E-2</c:v>
                </c:pt>
                <c:pt idx="1">
                  <c:v>-0.1022677203528416</c:v>
                </c:pt>
                <c:pt idx="2">
                  <c:v>0.36385939105093779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E-49F2-8426-7BA7A6AE9F8B}"/>
            </c:ext>
          </c:extLst>
        </c:ser>
        <c:ser>
          <c:idx val="5"/>
          <c:order val="5"/>
          <c:tx>
            <c:strRef>
              <c:f>Comparaison!$C$44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Comparaison!$F$44:$O$44</c:f>
              <c:numCache>
                <c:formatCode>0%</c:formatCode>
                <c:ptCount val="3"/>
                <c:pt idx="0">
                  <c:v>-7.3603027854441394E-2</c:v>
                </c:pt>
                <c:pt idx="1">
                  <c:v>-8.6981425352726127E-2</c:v>
                </c:pt>
                <c:pt idx="2">
                  <c:v>-9.5379006870721872E-2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8E-49F2-8426-7BA7A6AE9F8B}"/>
            </c:ext>
          </c:extLst>
        </c:ser>
        <c:ser>
          <c:idx val="9"/>
          <c:order val="9"/>
          <c:tx>
            <c:strRef>
              <c:f>Comparaison!$C$48</c:f>
              <c:strCache>
                <c:ptCount val="1"/>
                <c:pt idx="0">
                  <c:v>Énergie primaire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Comparaison!$F$38:$O$38</c:f>
              <c:strCache>
                <c:ptCount val="3"/>
                <c:pt idx="0">
                  <c:v>FU compacte</c:v>
                </c:pt>
                <c:pt idx="1">
                  <c:v>Potentiel vélo</c:v>
                </c:pt>
                <c:pt idx="2">
                  <c:v>Électrique (2012)</c:v>
                </c:pt>
              </c:strCache>
            </c:strRef>
          </c:cat>
          <c:val>
            <c:numRef>
              <c:f>Comparaison!$F$48:$O$48</c:f>
              <c:numCache>
                <c:formatCode>0%</c:formatCode>
                <c:ptCount val="3"/>
                <c:pt idx="0">
                  <c:v>-7.3779994987559272E-2</c:v>
                </c:pt>
                <c:pt idx="1">
                  <c:v>-9.4719384516748328E-2</c:v>
                </c:pt>
                <c:pt idx="2">
                  <c:v>-4.7865127900920124E-3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8E-49F2-8426-7BA7A6AE9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4682079"/>
        <c:axId val="1384668351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Comparaison!$C$45</c15:sqref>
                        </c15:formulaRef>
                      </c:ext>
                    </c:extLst>
                    <c:strCache>
                      <c:ptCount val="1"/>
                      <c:pt idx="0">
                        <c:v>Non renouv.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Comparaison!$F$45:$O$45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-8.512873665423859E-2</c:v>
                      </c:pt>
                      <c:pt idx="1">
                        <c:v>-0.11151749691356028</c:v>
                      </c:pt>
                      <c:pt idx="2">
                        <c:v>-0.13984240993044617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48E-49F2-8426-7BA7A6AE9F8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Comparaison!$C$46</c15:sqref>
                        </c15:formulaRef>
                      </c:ext>
                    </c:extLst>
                    <c:strCache>
                      <c:ptCount val="1"/>
                      <c:pt idx="0">
                        <c:v>Nucléaire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Comparaison!$F$46:$O$46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-2.6896432955540339E-2</c:v>
                      </c:pt>
                      <c:pt idx="1">
                        <c:v>-2.6481192389431252E-2</c:v>
                      </c:pt>
                      <c:pt idx="2">
                        <c:v>0.53003409274926949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48E-49F2-8426-7BA7A6AE9F8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Comparaison!$C$47</c15:sqref>
                        </c15:formulaRef>
                      </c:ext>
                    </c:extLst>
                    <c:strCache>
                      <c:ptCount val="1"/>
                      <c:pt idx="0">
                        <c:v>Renouv.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Comparaison!$F$38:$O$38</c15:sqref>
                        </c15:formulaRef>
                      </c:ext>
                    </c:extLst>
                    <c:strCache>
                      <c:ptCount val="3"/>
                      <c:pt idx="0">
                        <c:v>FU compacte</c:v>
                      </c:pt>
                      <c:pt idx="1">
                        <c:v>Potentiel vélo</c:v>
                      </c:pt>
                      <c:pt idx="2">
                        <c:v>Électrique (2012)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Comparaison!$F$47:$O$47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-7.9885923412980397E-2</c:v>
                      </c:pt>
                      <c:pt idx="1">
                        <c:v>-9.9552659911921415E-2</c:v>
                      </c:pt>
                      <c:pt idx="2">
                        <c:v>6.5149191406508322E-3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48E-49F2-8426-7BA7A6AE9F8B}"/>
                  </c:ext>
                </c:extLst>
              </c15:ser>
            </c15:filteredBarSeries>
          </c:ext>
        </c:extLst>
      </c:barChart>
      <c:catAx>
        <c:axId val="1384682079"/>
        <c:scaling>
          <c:orientation val="minMax"/>
        </c:scaling>
        <c:delete val="1"/>
        <c:axPos val="b"/>
        <c:majorGridlines>
          <c:spPr>
            <a:ln w="222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1384668351"/>
        <c:crosses val="autoZero"/>
        <c:auto val="1"/>
        <c:lblAlgn val="ctr"/>
        <c:lblOffset val="100"/>
        <c:noMultiLvlLbl val="0"/>
      </c:catAx>
      <c:valAx>
        <c:axId val="1384668351"/>
        <c:scaling>
          <c:orientation val="minMax"/>
          <c:max val="0.4"/>
        </c:scaling>
        <c:delete val="0"/>
        <c:axPos val="l"/>
        <c:majorGridlines>
          <c:spPr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rgbClr val="8C8D86">
                  <a:lumMod val="60000"/>
                  <a:lumOff val="40000"/>
                </a:srgb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46820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22206546193571E-4"/>
          <c:y val="0.85084435172257811"/>
          <c:w val="0.9965574895325271"/>
          <c:h val="0.14915564827742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00212693920431E-2"/>
          <c:y val="3.9867225716282317E-2"/>
          <c:w val="0.86864752710762316"/>
          <c:h val="0.64805378101322242"/>
        </c:manualLayout>
      </c:layout>
      <c:scatterChart>
        <c:scatterStyle val="smoothMarker"/>
        <c:varyColors val="0"/>
        <c:ser>
          <c:idx val="1"/>
          <c:order val="0"/>
          <c:tx>
            <c:v>Centre Bas</c:v>
          </c:tx>
          <c:spPr>
            <a:ln w="254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noxparcs!$C$2:$C$132</c:f>
              <c:numCache>
                <c:formatCode>General</c:formatCode>
                <c:ptCount val="131"/>
                <c:pt idx="0">
                  <c:v>1.05839889681866</c:v>
                </c:pt>
                <c:pt idx="1">
                  <c:v>1.05839889681866</c:v>
                </c:pt>
                <c:pt idx="2">
                  <c:v>1.0522685477301199</c:v>
                </c:pt>
                <c:pt idx="3">
                  <c:v>1.0448006173406501</c:v>
                </c:pt>
                <c:pt idx="4">
                  <c:v>1.0361379264586099</c:v>
                </c:pt>
                <c:pt idx="5">
                  <c:v>1.0264155901643199</c:v>
                </c:pt>
                <c:pt idx="6">
                  <c:v>1.0157612561815501</c:v>
                </c:pt>
                <c:pt idx="7">
                  <c:v>1.00429533995099</c:v>
                </c:pt>
                <c:pt idx="8">
                  <c:v>0.99213125640556599</c:v>
                </c:pt>
                <c:pt idx="9">
                  <c:v>0.97937564844770697</c:v>
                </c:pt>
                <c:pt idx="10">
                  <c:v>0.96612861212849599</c:v>
                </c:pt>
                <c:pt idx="11">
                  <c:v>0.95248391852871495</c:v>
                </c:pt>
                <c:pt idx="12">
                  <c:v>0.93852923234180896</c:v>
                </c:pt>
                <c:pt idx="13">
                  <c:v>0.92434632715874099</c:v>
                </c:pt>
                <c:pt idx="14">
                  <c:v>0.91001129745475995</c:v>
                </c:pt>
                <c:pt idx="15">
                  <c:v>0.89559476727806298</c:v>
                </c:pt>
                <c:pt idx="16">
                  <c:v>0.88116209564036896</c:v>
                </c:pt>
                <c:pt idx="17">
                  <c:v>0.86677357860938498</c:v>
                </c:pt>
                <c:pt idx="18">
                  <c:v>0.85248464810318803</c:v>
                </c:pt>
                <c:pt idx="19">
                  <c:v>0.83834606738650297</c:v>
                </c:pt>
                <c:pt idx="20">
                  <c:v>0.82440412326888102</c:v>
                </c:pt>
                <c:pt idx="21">
                  <c:v>0.81070081500478697</c:v>
                </c:pt>
                <c:pt idx="22">
                  <c:v>0.79727403989558698</c:v>
                </c:pt>
                <c:pt idx="23">
                  <c:v>0.78415777559344102</c:v>
                </c:pt>
                <c:pt idx="24">
                  <c:v>0.77138225910709501</c:v>
                </c:pt>
                <c:pt idx="25">
                  <c:v>0.75897416250958105</c:v>
                </c:pt>
                <c:pt idx="26">
                  <c:v>0.74695676534781597</c:v>
                </c:pt>
                <c:pt idx="27">
                  <c:v>0.73535012375410302</c:v>
                </c:pt>
                <c:pt idx="28">
                  <c:v>0.72417123625954605</c:v>
                </c:pt>
                <c:pt idx="29">
                  <c:v>0.71343420630934995</c:v>
                </c:pt>
                <c:pt idx="30">
                  <c:v>0.70315040148004104</c:v>
                </c:pt>
                <c:pt idx="31">
                  <c:v>0.69332860939857899</c:v>
                </c:pt>
                <c:pt idx="32">
                  <c:v>0.68397519036337995</c:v>
                </c:pt>
                <c:pt idx="33">
                  <c:v>0.67509422666723495</c:v>
                </c:pt>
                <c:pt idx="34">
                  <c:v>0.66668766862213702</c:v>
                </c:pt>
                <c:pt idx="35">
                  <c:v>0.65875547728601203</c:v>
                </c:pt>
                <c:pt idx="36">
                  <c:v>0.65129576389134503</c:v>
                </c:pt>
                <c:pt idx="37">
                  <c:v>0.64430492597572198</c:v>
                </c:pt>
                <c:pt idx="38">
                  <c:v>0.63777778021426101</c:v>
                </c:pt>
                <c:pt idx="39">
                  <c:v>0.63170769195395904</c:v>
                </c:pt>
                <c:pt idx="40">
                  <c:v>0.62608670144993195</c:v>
                </c:pt>
                <c:pt idx="41">
                  <c:v>0.62090564680356597</c:v>
                </c:pt>
                <c:pt idx="42">
                  <c:v>0.61615428360256297</c:v>
                </c:pt>
                <c:pt idx="43">
                  <c:v>0.61182140126289997</c:v>
                </c:pt>
                <c:pt idx="44">
                  <c:v>0.60789493607267797</c:v>
                </c:pt>
                <c:pt idx="45">
                  <c:v>0.60436208093789101</c:v>
                </c:pt>
                <c:pt idx="46">
                  <c:v>0.60120939183008204</c:v>
                </c:pt>
                <c:pt idx="47">
                  <c:v>0.59842289093591206</c:v>
                </c:pt>
                <c:pt idx="48">
                  <c:v>0.59598816650862696</c:v>
                </c:pt>
                <c:pt idx="49">
                  <c:v>0.59389046942143398</c:v>
                </c:pt>
                <c:pt idx="50">
                  <c:v>0.59211480642277403</c:v>
                </c:pt>
                <c:pt idx="51">
                  <c:v>0.59064603009349603</c:v>
                </c:pt>
                <c:pt idx="52">
                  <c:v>0.58946892550594998</c:v>
                </c:pt>
                <c:pt idx="53">
                  <c:v>0.58856829358495799</c:v>
                </c:pt>
                <c:pt idx="54">
                  <c:v>0.58792903117071305</c:v>
                </c:pt>
                <c:pt idx="55">
                  <c:v>0.58753620778356697</c:v>
                </c:pt>
                <c:pt idx="56">
                  <c:v>0.58737513909071604</c:v>
                </c:pt>
                <c:pt idx="57">
                  <c:v>0.58743145707481303</c:v>
                </c:pt>
                <c:pt idx="58">
                  <c:v>0.58769117690445505</c:v>
                </c:pt>
                <c:pt idx="59">
                  <c:v>0.58814076050659403</c:v>
                </c:pt>
                <c:pt idx="60">
                  <c:v>0.58876717684083801</c:v>
                </c:pt>
                <c:pt idx="61">
                  <c:v>0.58955795887566598</c:v>
                </c:pt>
                <c:pt idx="62">
                  <c:v>0.59050125726653702</c:v>
                </c:pt>
                <c:pt idx="63">
                  <c:v>0.59158589073590795</c:v>
                </c:pt>
                <c:pt idx="64">
                  <c:v>0.59280139315515201</c:v>
                </c:pt>
                <c:pt idx="65">
                  <c:v>0.59413805732837799</c:v>
                </c:pt>
                <c:pt idx="66">
                  <c:v>0.59558697547815898</c:v>
                </c:pt>
                <c:pt idx="67">
                  <c:v>0.59714007643316402</c:v>
                </c:pt>
                <c:pt idx="68">
                  <c:v>0.598790159517676</c:v>
                </c:pt>
                <c:pt idx="69">
                  <c:v>0.60053092514304696</c:v>
                </c:pt>
                <c:pt idx="70">
                  <c:v>0.60235700210101295</c:v>
                </c:pt>
                <c:pt idx="71">
                  <c:v>0.60426397155895295</c:v>
                </c:pt>
                <c:pt idx="72">
                  <c:v>0.60624838775702505</c:v>
                </c:pt>
                <c:pt idx="73">
                  <c:v>0.60830779540720503</c:v>
                </c:pt>
                <c:pt idx="74">
                  <c:v>0.61044074379426505</c:v>
                </c:pt>
                <c:pt idx="75">
                  <c:v>0.61264679757858798</c:v>
                </c:pt>
                <c:pt idx="76">
                  <c:v>0.61492654430095395</c:v>
                </c:pt>
                <c:pt idx="77">
                  <c:v>0.61728159858918197</c:v>
                </c:pt>
                <c:pt idx="78">
                  <c:v>0.61971460306671</c:v>
                </c:pt>
                <c:pt idx="79">
                  <c:v>0.62222922596303598</c:v>
                </c:pt>
                <c:pt idx="80">
                  <c:v>0.62483015542611398</c:v>
                </c:pt>
                <c:pt idx="81">
                  <c:v>0.62752309053660504</c:v>
                </c:pt>
                <c:pt idx="82">
                  <c:v>0.63031472902406505</c:v>
                </c:pt>
                <c:pt idx="83">
                  <c:v>0.63321275168501001</c:v>
                </c:pt>
                <c:pt idx="84">
                  <c:v>0.63622580350291902</c:v>
                </c:pt>
                <c:pt idx="85">
                  <c:v>0.63936347147008599</c:v>
                </c:pt>
                <c:pt idx="86">
                  <c:v>0.64263625911144695</c:v>
                </c:pt>
                <c:pt idx="87">
                  <c:v>0.64605555771023104</c:v>
                </c:pt>
                <c:pt idx="88">
                  <c:v>0.64963361423557897</c:v>
                </c:pt>
                <c:pt idx="89">
                  <c:v>0.65338349597204504</c:v>
                </c:pt>
                <c:pt idx="90">
                  <c:v>0.65731905185097095</c:v>
                </c:pt>
                <c:pt idx="91">
                  <c:v>0.66145487048380702</c:v>
                </c:pt>
                <c:pt idx="92">
                  <c:v>0.66580623489732005</c:v>
                </c:pt>
                <c:pt idx="93">
                  <c:v>0.67038907397069303</c:v>
                </c:pt>
                <c:pt idx="94">
                  <c:v>0.675219910574549</c:v>
                </c:pt>
                <c:pt idx="95">
                  <c:v>0.68031580641184697</c:v>
                </c:pt>
                <c:pt idx="96">
                  <c:v>0.68569430356072403</c:v>
                </c:pt>
                <c:pt idx="97">
                  <c:v>0.69137336271920002</c:v>
                </c:pt>
                <c:pt idx="98">
                  <c:v>0.69737129815182197</c:v>
                </c:pt>
                <c:pt idx="99">
                  <c:v>0.70370670933815305</c:v>
                </c:pt>
                <c:pt idx="100">
                  <c:v>0.71039840932325304</c:v>
                </c:pt>
                <c:pt idx="101">
                  <c:v>0.717465349769983</c:v>
                </c:pt>
                <c:pt idx="102">
                  <c:v>0.72492654271323598</c:v>
                </c:pt>
                <c:pt idx="103">
                  <c:v>0.73280097901611096</c:v>
                </c:pt>
                <c:pt idx="104">
                  <c:v>0.74110754352791897</c:v>
                </c:pt>
                <c:pt idx="105">
                  <c:v>0.74986492694414197</c:v>
                </c:pt>
                <c:pt idx="106">
                  <c:v>0.759091534368322</c:v>
                </c:pt>
                <c:pt idx="107">
                  <c:v>0.76880539057573205</c:v>
                </c:pt>
                <c:pt idx="108">
                  <c:v>0.77902404197910002</c:v>
                </c:pt>
                <c:pt idx="109">
                  <c:v>0.78976445529616301</c:v>
                </c:pt>
                <c:pt idx="110">
                  <c:v>0.80104291291908802</c:v>
                </c:pt>
                <c:pt idx="111">
                  <c:v>0.81287490498586701</c:v>
                </c:pt>
                <c:pt idx="112">
                  <c:v>0.82527501815359094</c:v>
                </c:pt>
                <c:pt idx="113">
                  <c:v>0.83825682107360699</c:v>
                </c:pt>
                <c:pt idx="114">
                  <c:v>0.85183274656859198</c:v>
                </c:pt>
                <c:pt idx="115">
                  <c:v>0.86601397051154705</c:v>
                </c:pt>
                <c:pt idx="116">
                  <c:v>0.88081028740666101</c:v>
                </c:pt>
                <c:pt idx="117">
                  <c:v>0.89622998267209297</c:v>
                </c:pt>
                <c:pt idx="118">
                  <c:v>0.91227970162467698</c:v>
                </c:pt>
                <c:pt idx="119">
                  <c:v>0.92896431516650901</c:v>
                </c:pt>
                <c:pt idx="120">
                  <c:v>0.94628678217342099</c:v>
                </c:pt>
                <c:pt idx="121">
                  <c:v>0.96424800858538495</c:v>
                </c:pt>
                <c:pt idx="122">
                  <c:v>0.98284670319883105</c:v>
                </c:pt>
                <c:pt idx="123">
                  <c:v>1.0020792301608401</c:v>
                </c:pt>
                <c:pt idx="124">
                  <c:v>1.0219394581652499</c:v>
                </c:pt>
                <c:pt idx="125">
                  <c:v>1.04241860635066</c:v>
                </c:pt>
                <c:pt idx="126">
                  <c:v>1.06350508690026</c:v>
                </c:pt>
                <c:pt idx="127">
                  <c:v>1.08518434434391</c:v>
                </c:pt>
                <c:pt idx="128">
                  <c:v>1.1074386915615</c:v>
                </c:pt>
                <c:pt idx="129">
                  <c:v>1.1302471424888501</c:v>
                </c:pt>
                <c:pt idx="130">
                  <c:v>1.15358524152511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E6-4D3B-A8EF-D8480D3DAD68}"/>
            </c:ext>
          </c:extLst>
        </c:ser>
        <c:ser>
          <c:idx val="2"/>
          <c:order val="1"/>
          <c:tx>
            <c:v>Centre Moyen</c:v>
          </c:tx>
          <c:spPr>
            <a:ln w="2540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noxparcs!$D$2:$D$132</c:f>
              <c:numCache>
                <c:formatCode>General</c:formatCode>
                <c:ptCount val="131"/>
                <c:pt idx="0">
                  <c:v>0.76547276806297004</c:v>
                </c:pt>
                <c:pt idx="1">
                  <c:v>0.76547276806297004</c:v>
                </c:pt>
                <c:pt idx="2">
                  <c:v>0.76249926963732995</c:v>
                </c:pt>
                <c:pt idx="3">
                  <c:v>0.75844150733393401</c:v>
                </c:pt>
                <c:pt idx="4">
                  <c:v>0.75340249825787697</c:v>
                </c:pt>
                <c:pt idx="5">
                  <c:v>0.74747997148535805</c:v>
                </c:pt>
                <c:pt idx="6">
                  <c:v>0.74076652782506602</c:v>
                </c:pt>
                <c:pt idx="7">
                  <c:v>0.73334979739270501</c:v>
                </c:pt>
                <c:pt idx="8">
                  <c:v>0.72531259499864098</c:v>
                </c:pt>
                <c:pt idx="9">
                  <c:v>0.71673307334868297</c:v>
                </c:pt>
                <c:pt idx="10">
                  <c:v>0.70768487405799396</c:v>
                </c:pt>
                <c:pt idx="11">
                  <c:v>0.69823727647813205</c:v>
                </c:pt>
                <c:pt idx="12">
                  <c:v>0.68845534433722599</c:v>
                </c:pt>
                <c:pt idx="13">
                  <c:v>0.67840007019327198</c:v>
                </c:pt>
                <c:pt idx="14">
                  <c:v>0.66812851770057202</c:v>
                </c:pt>
                <c:pt idx="15">
                  <c:v>0.65769396168929495</c:v>
                </c:pt>
                <c:pt idx="16">
                  <c:v>0.64714602605816895</c:v>
                </c:pt>
                <c:pt idx="17">
                  <c:v>0.63653081948030998</c:v>
                </c:pt>
                <c:pt idx="18">
                  <c:v>0.62589106892217605</c:v>
                </c:pt>
                <c:pt idx="19">
                  <c:v>0.61526625097564802</c:v>
                </c:pt>
                <c:pt idx="20">
                  <c:v>0.604692721003253</c:v>
                </c:pt>
                <c:pt idx="21">
                  <c:v>0.59420384009650395</c:v>
                </c:pt>
                <c:pt idx="22">
                  <c:v>0.58383009984738299</c:v>
                </c:pt>
                <c:pt idx="23">
                  <c:v>0.57359924493294201</c:v>
                </c:pt>
                <c:pt idx="24">
                  <c:v>0.56353639351304896</c:v>
                </c:pt>
                <c:pt idx="25">
                  <c:v>0.55366415544124703</c:v>
                </c:pt>
                <c:pt idx="26">
                  <c:v>0.54400274828876205</c:v>
                </c:pt>
                <c:pt idx="27">
                  <c:v>0.534570111181628</c:v>
                </c:pt>
                <c:pt idx="28">
                  <c:v>0.52538201645094396</c:v>
                </c:pt>
                <c:pt idx="29">
                  <c:v>0.51645217909627295</c:v>
                </c:pt>
                <c:pt idx="30">
                  <c:v>0.507792364062154</c:v>
                </c:pt>
                <c:pt idx="31">
                  <c:v>0.49941249132776</c:v>
                </c:pt>
                <c:pt idx="32">
                  <c:v>0.49132073880967397</c:v>
                </c:pt>
                <c:pt idx="33">
                  <c:v>0.48352364307780799</c:v>
                </c:pt>
                <c:pt idx="34">
                  <c:v>0.476026197884442</c:v>
                </c:pt>
                <c:pt idx="35">
                  <c:v>0.46883195050639498</c:v>
                </c:pt>
                <c:pt idx="36">
                  <c:v>0.461943095900337</c:v>
                </c:pt>
                <c:pt idx="37">
                  <c:v>0.45536056867121399</c:v>
                </c:pt>
                <c:pt idx="38">
                  <c:v>0.44908413285381898</c:v>
                </c:pt>
                <c:pt idx="39">
                  <c:v>0.44311246950748501</c:v>
                </c:pt>
                <c:pt idx="40">
                  <c:v>0.43744326212391299</c:v>
                </c:pt>
                <c:pt idx="41">
                  <c:v>0.43207327984812399</c:v>
                </c:pt>
                <c:pt idx="42">
                  <c:v>0.42699845851255303</c:v>
                </c:pt>
                <c:pt idx="43">
                  <c:v>0.42221397948425798</c:v>
                </c:pt>
                <c:pt idx="44">
                  <c:v>0.41771434632527199</c:v>
                </c:pt>
                <c:pt idx="45">
                  <c:v>0.413493459266085</c:v>
                </c:pt>
                <c:pt idx="46">
                  <c:v>0.40954468749224499</c:v>
                </c:pt>
                <c:pt idx="47">
                  <c:v>0.40586093924410299</c:v>
                </c:pt>
                <c:pt idx="48">
                  <c:v>0.40243472972968097</c:v>
                </c:pt>
                <c:pt idx="49">
                  <c:v>0.39925824685067202</c:v>
                </c:pt>
                <c:pt idx="50">
                  <c:v>0.39632341474157301</c:v>
                </c:pt>
                <c:pt idx="51">
                  <c:v>0.39362195512194298</c:v>
                </c:pt>
                <c:pt idx="52">
                  <c:v>0.391145446461795</c:v>
                </c:pt>
                <c:pt idx="53">
                  <c:v>0.38888538096012198</c:v>
                </c:pt>
                <c:pt idx="54">
                  <c:v>0.38683321933654702</c:v>
                </c:pt>
                <c:pt idx="55">
                  <c:v>0.38498044343610399</c:v>
                </c:pt>
                <c:pt idx="56">
                  <c:v>0.383318606647158</c:v>
                </c:pt>
                <c:pt idx="57">
                  <c:v>0.38183938213244201</c:v>
                </c:pt>
                <c:pt idx="58">
                  <c:v>0.38053460887323898</c:v>
                </c:pt>
                <c:pt idx="59">
                  <c:v>0.37939633552667901</c:v>
                </c:pt>
                <c:pt idx="60">
                  <c:v>0.37841686209618303</c:v>
                </c:pt>
                <c:pt idx="61">
                  <c:v>0.377588779415024</c:v>
                </c:pt>
                <c:pt idx="62">
                  <c:v>0.37690500644302399</c:v>
                </c:pt>
                <c:pt idx="63">
                  <c:v>0.37635882537638399</c:v>
                </c:pt>
                <c:pt idx="64">
                  <c:v>0.37594391457063903</c:v>
                </c:pt>
                <c:pt idx="65">
                  <c:v>0.375654379276746</c:v>
                </c:pt>
                <c:pt idx="66">
                  <c:v>0.37548478019030701</c:v>
                </c:pt>
                <c:pt idx="67">
                  <c:v>0.37543015981390998</c:v>
                </c:pt>
                <c:pt idx="68">
                  <c:v>0.37548606663262002</c:v>
                </c:pt>
                <c:pt idx="69">
                  <c:v>0.37564857710257599</c:v>
                </c:pt>
                <c:pt idx="70">
                  <c:v>0.37591431545274201</c:v>
                </c:pt>
                <c:pt idx="71">
                  <c:v>0.37628047129977499</c:v>
                </c:pt>
                <c:pt idx="72">
                  <c:v>0.37674481507602198</c:v>
                </c:pt>
                <c:pt idx="73">
                  <c:v>0.37730571127066098</c:v>
                </c:pt>
                <c:pt idx="74">
                  <c:v>0.37796212948395602</c:v>
                </c:pt>
                <c:pt idx="75">
                  <c:v>0.37871365329465201</c:v>
                </c:pt>
                <c:pt idx="76">
                  <c:v>0.37956048694050298</c:v>
                </c:pt>
                <c:pt idx="77">
                  <c:v>0.38050345981191702</c:v>
                </c:pt>
                <c:pt idx="78">
                  <c:v>0.38154402875874999</c:v>
                </c:pt>
                <c:pt idx="79">
                  <c:v>0.382684278210217</c:v>
                </c:pt>
                <c:pt idx="80">
                  <c:v>0.383926918107937</c:v>
                </c:pt>
                <c:pt idx="81">
                  <c:v>0.38527527965210701</c:v>
                </c:pt>
                <c:pt idx="82">
                  <c:v>0.38673330886081603</c:v>
                </c:pt>
                <c:pt idx="83">
                  <c:v>0.38830555794247301</c:v>
                </c:pt>
                <c:pt idx="84">
                  <c:v>0.38999717448138299</c:v>
                </c:pt>
                <c:pt idx="85">
                  <c:v>0.391813888436432</c:v>
                </c:pt>
                <c:pt idx="86">
                  <c:v>0.39376199695293401</c:v>
                </c:pt>
                <c:pt idx="87">
                  <c:v>0.39584834698757498</c:v>
                </c:pt>
                <c:pt idx="88">
                  <c:v>0.39808031574650898</c:v>
                </c:pt>
                <c:pt idx="89">
                  <c:v>0.40046578893657703</c:v>
                </c:pt>
                <c:pt idx="90">
                  <c:v>0.40301313682965501</c:v>
                </c:pt>
                <c:pt idx="91">
                  <c:v>0.40573118814013698</c:v>
                </c:pt>
                <c:pt idx="92">
                  <c:v>0.408629201715556</c:v>
                </c:pt>
                <c:pt idx="93">
                  <c:v>0.41171683604029802</c:v>
                </c:pt>
                <c:pt idx="94">
                  <c:v>0.41500411655250902</c:v>
                </c:pt>
                <c:pt idx="95">
                  <c:v>0.418501400774071</c:v>
                </c:pt>
                <c:pt idx="96">
                  <c:v>0.42221934125375699</c:v>
                </c:pt>
                <c:pt idx="97">
                  <c:v>0.42616884632347302</c:v>
                </c:pt>
                <c:pt idx="98">
                  <c:v>0.43036103866766701</c:v>
                </c:pt>
                <c:pt idx="99">
                  <c:v>0.43480721170585601</c:v>
                </c:pt>
                <c:pt idx="100">
                  <c:v>0.43951878378827702</c:v>
                </c:pt>
                <c:pt idx="101">
                  <c:v>0.44450725020465098</c:v>
                </c:pt>
                <c:pt idx="102">
                  <c:v>0.449784133006147</c:v>
                </c:pt>
                <c:pt idx="103">
                  <c:v>0.45536092864038302</c:v>
                </c:pt>
                <c:pt idx="104">
                  <c:v>0.46124905339963301</c:v>
                </c:pt>
                <c:pt idx="105">
                  <c:v>0.46745978668211302</c:v>
                </c:pt>
                <c:pt idx="106">
                  <c:v>0.47400421206644699</c:v>
                </c:pt>
                <c:pt idx="107">
                  <c:v>0.48089315619920597</c:v>
                </c:pt>
                <c:pt idx="108">
                  <c:v>0.48813712549562199</c:v>
                </c:pt>
                <c:pt idx="109">
                  <c:v>0.495746240653412</c:v>
                </c:pt>
                <c:pt idx="110">
                  <c:v>0.50373016897975997</c:v>
                </c:pt>
                <c:pt idx="111">
                  <c:v>0.51209805453136203</c:v>
                </c:pt>
                <c:pt idx="112">
                  <c:v>0.52085844606771003</c:v>
                </c:pt>
                <c:pt idx="113">
                  <c:v>0.53001922281738501</c:v>
                </c:pt>
                <c:pt idx="114">
                  <c:v>0.53958751805757099</c:v>
                </c:pt>
                <c:pt idx="115">
                  <c:v>0.54956964050664903</c:v>
                </c:pt>
                <c:pt idx="116">
                  <c:v>0.55997099352997803</c:v>
                </c:pt>
                <c:pt idx="117">
                  <c:v>0.57079599215871701</c:v>
                </c:pt>
                <c:pt idx="118">
                  <c:v>0.58204797792187302</c:v>
                </c:pt>
                <c:pt idx="119">
                  <c:v>0.59372913149139495</c:v>
                </c:pt>
                <c:pt idx="120">
                  <c:v>0.60584038314048905</c:v>
                </c:pt>
                <c:pt idx="121">
                  <c:v>0.61838132101496301</c:v>
                </c:pt>
                <c:pt idx="122">
                  <c:v>0.63135009721778101</c:v>
                </c:pt>
                <c:pt idx="123">
                  <c:v>0.64474333170673703</c:v>
                </c:pt>
                <c:pt idx="124">
                  <c:v>0.65855601400519004</c:v>
                </c:pt>
                <c:pt idx="125">
                  <c:v>0.67278140272603304</c:v>
                </c:pt>
                <c:pt idx="126">
                  <c:v>0.68741092290870198</c:v>
                </c:pt>
                <c:pt idx="127">
                  <c:v>0.70243406116939799</c:v>
                </c:pt>
                <c:pt idx="128">
                  <c:v>0.71783825866433204</c:v>
                </c:pt>
                <c:pt idx="129">
                  <c:v>0.73360880186625699</c:v>
                </c:pt>
                <c:pt idx="130">
                  <c:v>0.74972871115392203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E6-4D3B-A8EF-D8480D3DAD68}"/>
            </c:ext>
          </c:extLst>
        </c:ser>
        <c:ser>
          <c:idx val="3"/>
          <c:order val="2"/>
          <c:tx>
            <c:v>Centre Haut</c:v>
          </c:tx>
          <c:spPr>
            <a:ln w="25400" cap="rnd">
              <a:solidFill>
                <a:schemeClr val="accent5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noxparcs!$E$2:$E$132</c:f>
              <c:numCache>
                <c:formatCode>General</c:formatCode>
                <c:ptCount val="131"/>
                <c:pt idx="0">
                  <c:v>0.79830298943256395</c:v>
                </c:pt>
                <c:pt idx="1">
                  <c:v>0.79830298943256395</c:v>
                </c:pt>
                <c:pt idx="2">
                  <c:v>0.795890398798349</c:v>
                </c:pt>
                <c:pt idx="3">
                  <c:v>0.792293174734927</c:v>
                </c:pt>
                <c:pt idx="4">
                  <c:v>0.78762285783150399</c:v>
                </c:pt>
                <c:pt idx="5">
                  <c:v>0.78198519683407697</c:v>
                </c:pt>
                <c:pt idx="6">
                  <c:v>0.77548032717651405</c:v>
                </c:pt>
                <c:pt idx="7">
                  <c:v>0.76820294699848002</c:v>
                </c:pt>
                <c:pt idx="8">
                  <c:v>0.76024249065018401</c:v>
                </c:pt>
                <c:pt idx="9">
                  <c:v>0.75168329968396497</c:v>
                </c:pt>
                <c:pt idx="10">
                  <c:v>0.74260479133271395</c:v>
                </c:pt>
                <c:pt idx="11">
                  <c:v>0.73308162447512004</c:v>
                </c:pt>
                <c:pt idx="12">
                  <c:v>0.72318386308776095</c:v>
                </c:pt>
                <c:pt idx="13">
                  <c:v>0.71297713718401801</c:v>
                </c:pt>
                <c:pt idx="14">
                  <c:v>0.70252280123982902</c:v>
                </c:pt>
                <c:pt idx="15">
                  <c:v>0.69187809010626899</c:v>
                </c:pt>
                <c:pt idx="16">
                  <c:v>0.68109627240897597</c:v>
                </c:pt>
                <c:pt idx="17">
                  <c:v>0.67022680143439295</c:v>
                </c:pt>
                <c:pt idx="18">
                  <c:v>0.65931546350285797</c:v>
                </c:pt>
                <c:pt idx="19">
                  <c:v>0.64840452382851999</c:v>
                </c:pt>
                <c:pt idx="20">
                  <c:v>0.63753286986608804</c:v>
                </c:pt>
                <c:pt idx="21">
                  <c:v>0.62673615214441802</c:v>
                </c:pt>
                <c:pt idx="22">
                  <c:v>0.61604692258692495</c:v>
                </c:pt>
                <c:pt idx="23">
                  <c:v>0.60549477031884003</c:v>
                </c:pt>
                <c:pt idx="24">
                  <c:v>0.595106454961286</c:v>
                </c:pt>
                <c:pt idx="25">
                  <c:v>0.58490603741220104</c:v>
                </c:pt>
                <c:pt idx="26">
                  <c:v>0.57491500811408203</c:v>
                </c:pt>
                <c:pt idx="27">
                  <c:v>0.56515241280857498</c:v>
                </c:pt>
                <c:pt idx="28">
                  <c:v>0.55563497577788401</c:v>
                </c:pt>
                <c:pt idx="29">
                  <c:v>0.54637722057302496</c:v>
                </c:pt>
                <c:pt idx="30">
                  <c:v>0.53739158822890698</c:v>
                </c:pt>
                <c:pt idx="31">
                  <c:v>0.52868855296624795</c:v>
                </c:pt>
                <c:pt idx="32">
                  <c:v>0.52027673538032404</c:v>
                </c:pt>
                <c:pt idx="33">
                  <c:v>0.51216301311655199</c:v>
                </c:pt>
                <c:pt idx="34">
                  <c:v>0.50435262903290401</c:v>
                </c:pt>
                <c:pt idx="35">
                  <c:v>0.49684929684915702</c:v>
                </c:pt>
                <c:pt idx="36">
                  <c:v>0.48965530428297299</c:v>
                </c:pt>
                <c:pt idx="37">
                  <c:v>0.48277161367281701</c:v>
                </c:pt>
                <c:pt idx="38">
                  <c:v>0.47619796008770199</c:v>
                </c:pt>
                <c:pt idx="39">
                  <c:v>0.46993294692377302</c:v>
                </c:pt>
                <c:pt idx="40">
                  <c:v>0.46397413898772</c:v>
                </c:pt>
                <c:pt idx="41">
                  <c:v>0.458318153067026</c:v>
                </c:pt>
                <c:pt idx="42">
                  <c:v>0.452960745987049</c:v>
                </c:pt>
                <c:pt idx="43">
                  <c:v>0.447896900154936</c:v>
                </c:pt>
                <c:pt idx="44">
                  <c:v>0.44312090659037001</c:v>
                </c:pt>
                <c:pt idx="45">
                  <c:v>0.43862644544314899</c:v>
                </c:pt>
                <c:pt idx="46">
                  <c:v>0.43440666399760502</c:v>
                </c:pt>
                <c:pt idx="47">
                  <c:v>0.43045425216384597</c:v>
                </c:pt>
                <c:pt idx="48">
                  <c:v>0.42676151545583502</c:v>
                </c:pt>
                <c:pt idx="49">
                  <c:v>0.42332044545631398</c:v>
                </c:pt>
                <c:pt idx="50">
                  <c:v>0.42012278776853601</c:v>
                </c:pt>
                <c:pt idx="51">
                  <c:v>0.41716010745485299</c:v>
                </c:pt>
                <c:pt idx="52">
                  <c:v>0.41442385196213299</c:v>
                </c:pt>
                <c:pt idx="53">
                  <c:v>0.41190541153399501</c:v>
                </c:pt>
                <c:pt idx="54">
                  <c:v>0.40959617710989898</c:v>
                </c:pt>
                <c:pt idx="55">
                  <c:v>0.40748759571105397</c:v>
                </c:pt>
                <c:pt idx="56">
                  <c:v>0.40557122331316198</c:v>
                </c:pt>
                <c:pt idx="57">
                  <c:v>0.40383877520600298</c:v>
                </c:pt>
                <c:pt idx="58">
                  <c:v>0.40228217383984</c:v>
                </c:pt>
                <c:pt idx="59">
                  <c:v>0.40089359415867198</c:v>
                </c:pt>
                <c:pt idx="60">
                  <c:v>0.39966550642030602</c:v>
                </c:pt>
                <c:pt idx="61">
                  <c:v>0.39859071650327199</c:v>
                </c:pt>
                <c:pt idx="62">
                  <c:v>0.39766240370056999</c:v>
                </c:pt>
                <c:pt idx="63">
                  <c:v>0.396874156000247</c:v>
                </c:pt>
                <c:pt idx="64">
                  <c:v>0.39622000285280301</c:v>
                </c:pt>
                <c:pt idx="65">
                  <c:v>0.39569444542544402</c:v>
                </c:pt>
                <c:pt idx="66">
                  <c:v>0.395292484343157</c:v>
                </c:pt>
                <c:pt idx="67">
                  <c:v>0.395009644916619</c:v>
                </c:pt>
                <c:pt idx="68">
                  <c:v>0.39484199985694202</c:v>
                </c:pt>
                <c:pt idx="69">
                  <c:v>0.39478618947725302</c:v>
                </c:pt>
                <c:pt idx="70">
                  <c:v>0.394839439381104</c:v>
                </c:pt>
                <c:pt idx="71">
                  <c:v>0.39499957563771099</c:v>
                </c:pt>
                <c:pt idx="72">
                  <c:v>0.39526503744404001</c:v>
                </c:pt>
                <c:pt idx="73">
                  <c:v>0.39563488727370799</c:v>
                </c:pt>
                <c:pt idx="74">
                  <c:v>0.396108818512734</c:v>
                </c:pt>
                <c:pt idx="75">
                  <c:v>0.39668716058211301</c:v>
                </c:pt>
                <c:pt idx="76">
                  <c:v>0.397370881547221</c:v>
                </c:pt>
                <c:pt idx="77">
                  <c:v>0.39816158821406999</c:v>
                </c:pt>
                <c:pt idx="78">
                  <c:v>0.39906152371236697</c:v>
                </c:pt>
                <c:pt idx="79">
                  <c:v>0.40007356256544901</c:v>
                </c:pt>
                <c:pt idx="80">
                  <c:v>0.40120120324699599</c:v>
                </c:pt>
                <c:pt idx="81">
                  <c:v>0.402448558224627</c:v>
                </c:pt>
                <c:pt idx="82">
                  <c:v>0.40382034149030499</c:v>
                </c:pt>
                <c:pt idx="83">
                  <c:v>0.405321853577574</c:v>
                </c:pt>
                <c:pt idx="84">
                  <c:v>0.40695896406564402</c:v>
                </c:pt>
                <c:pt idx="85">
                  <c:v>0.40873809157028601</c:v>
                </c:pt>
                <c:pt idx="86">
                  <c:v>0.41066618122159199</c:v>
                </c:pt>
                <c:pt idx="87">
                  <c:v>0.41275067962853201</c:v>
                </c:pt>
                <c:pt idx="88">
                  <c:v>0.41499950733037499</c:v>
                </c:pt>
                <c:pt idx="89">
                  <c:v>0.41742102873492698</c:v>
                </c:pt>
                <c:pt idx="90">
                  <c:v>0.42002401954360102</c:v>
                </c:pt>
                <c:pt idx="91">
                  <c:v>0.42281763166333503</c:v>
                </c:pt>
                <c:pt idx="92">
                  <c:v>0.42581135560532102</c:v>
                </c:pt>
                <c:pt idx="93">
                  <c:v>0.42901498037059099</c:v>
                </c:pt>
                <c:pt idx="94">
                  <c:v>0.432438550822414</c:v>
                </c:pt>
                <c:pt idx="95">
                  <c:v>0.43609232254554298</c:v>
                </c:pt>
                <c:pt idx="96">
                  <c:v>0.43998671419229002</c:v>
                </c:pt>
                <c:pt idx="97">
                  <c:v>0.44413225731543599</c:v>
                </c:pt>
                <c:pt idx="98">
                  <c:v>0.44853954368796101</c:v>
                </c:pt>
                <c:pt idx="99">
                  <c:v>0.45321917010961599</c:v>
                </c:pt>
                <c:pt idx="100">
                  <c:v>0.45818168070035598</c:v>
                </c:pt>
                <c:pt idx="101">
                  <c:v>0.46343750668053502</c:v>
                </c:pt>
                <c:pt idx="102">
                  <c:v>0.46899690363802898</c:v>
                </c:pt>
                <c:pt idx="103">
                  <c:v>0.47486988628210902</c:v>
                </c:pt>
                <c:pt idx="104">
                  <c:v>0.48106616068418701</c:v>
                </c:pt>
                <c:pt idx="105">
                  <c:v>0.48759505400539999</c:v>
                </c:pt>
                <c:pt idx="106">
                  <c:v>0.49446544171100099</c:v>
                </c:pt>
                <c:pt idx="107">
                  <c:v>0.50168567227160998</c:v>
                </c:pt>
                <c:pt idx="108">
                  <c:v>0.50926348935126997</c:v>
                </c:pt>
                <c:pt idx="109">
                  <c:v>0.51720595148239301</c:v>
                </c:pt>
                <c:pt idx="110">
                  <c:v>0.52551934922743304</c:v>
                </c:pt>
                <c:pt idx="111">
                  <c:v>0.53420911982751995</c:v>
                </c:pt>
                <c:pt idx="112">
                  <c:v>0.54327975933783401</c:v>
                </c:pt>
                <c:pt idx="113">
                  <c:v>0.55273473224985403</c:v>
                </c:pt>
                <c:pt idx="114">
                  <c:v>0.56257637860041199</c:v>
                </c:pt>
                <c:pt idx="115">
                  <c:v>0.57280581856763302</c:v>
                </c:pt>
                <c:pt idx="116">
                  <c:v>0.58342285455361698</c:v>
                </c:pt>
                <c:pt idx="117">
                  <c:v>0.59442587075408404</c:v>
                </c:pt>
                <c:pt idx="118">
                  <c:v>0.60581173021471901</c:v>
                </c:pt>
                <c:pt idx="119">
                  <c:v>0.61757566937443797</c:v>
                </c:pt>
                <c:pt idx="120">
                  <c:v>0.62971119009542897</c:v>
                </c:pt>
                <c:pt idx="121">
                  <c:v>0.64220994918010599</c:v>
                </c:pt>
                <c:pt idx="122">
                  <c:v>0.65506164537480205</c:v>
                </c:pt>
                <c:pt idx="123">
                  <c:v>0.66825390386036199</c:v>
                </c:pt>
                <c:pt idx="124">
                  <c:v>0.68177215822951898</c:v>
                </c:pt>
                <c:pt idx="125">
                  <c:v>0.695599529951208</c:v>
                </c:pt>
                <c:pt idx="126">
                  <c:v>0.709716705321499</c:v>
                </c:pt>
                <c:pt idx="127">
                  <c:v>0.72410180990164896</c:v>
                </c:pt>
                <c:pt idx="128">
                  <c:v>0.73873028044275202</c:v>
                </c:pt>
                <c:pt idx="129">
                  <c:v>0.75357473429729704</c:v>
                </c:pt>
                <c:pt idx="130">
                  <c:v>0.76860483631765697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CE6-4D3B-A8EF-D8480D3DAD68}"/>
            </c:ext>
          </c:extLst>
        </c:ser>
        <c:ser>
          <c:idx val="4"/>
          <c:order val="3"/>
          <c:tx>
            <c:v>Couronne Bas</c:v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noxparcs!$F$2:$F$132</c:f>
              <c:numCache>
                <c:formatCode>General</c:formatCode>
                <c:ptCount val="131"/>
                <c:pt idx="0">
                  <c:v>0.91090820522671201</c:v>
                </c:pt>
                <c:pt idx="1">
                  <c:v>0.91090820522671201</c:v>
                </c:pt>
                <c:pt idx="2">
                  <c:v>0.906213785090204</c:v>
                </c:pt>
                <c:pt idx="3">
                  <c:v>0.90025581457008796</c:v>
                </c:pt>
                <c:pt idx="4">
                  <c:v>0.89316078163961798</c:v>
                </c:pt>
                <c:pt idx="5">
                  <c:v>0.885048548882025</c:v>
                </c:pt>
                <c:pt idx="6">
                  <c:v>0.87603255414908399</c:v>
                </c:pt>
                <c:pt idx="7">
                  <c:v>0.86622000850174796</c:v>
                </c:pt>
                <c:pt idx="8">
                  <c:v>0.85571209143282101</c:v>
                </c:pt>
                <c:pt idx="9">
                  <c:v>0.84460414337168999</c:v>
                </c:pt>
                <c:pt idx="10">
                  <c:v>0.83298585547110804</c:v>
                </c:pt>
                <c:pt idx="11">
                  <c:v>0.82094145667602403</c:v>
                </c:pt>
                <c:pt idx="12">
                  <c:v>0.80854989807447197</c:v>
                </c:pt>
                <c:pt idx="13">
                  <c:v>0.79588503453050397</c:v>
                </c:pt>
                <c:pt idx="14">
                  <c:v>0.78301580359918399</c:v>
                </c:pt>
                <c:pt idx="15">
                  <c:v>0.770006401723624</c:v>
                </c:pt>
                <c:pt idx="16">
                  <c:v>0.75691645771407801</c:v>
                </c:pt>
                <c:pt idx="17">
                  <c:v>0.74380120350908596</c:v>
                </c:pt>
                <c:pt idx="18">
                  <c:v>0.73071164221867302</c:v>
                </c:pt>
                <c:pt idx="19">
                  <c:v>0.71769471344958902</c:v>
                </c:pt>
                <c:pt idx="20">
                  <c:v>0.70479345591261799</c:v>
                </c:pt>
                <c:pt idx="21">
                  <c:v>0.69204716731192195</c:v>
                </c:pt>
                <c:pt idx="22">
                  <c:v>0.67949156151644496</c:v>
                </c:pt>
                <c:pt idx="23">
                  <c:v>0.66715892301337298</c:v>
                </c:pt>
                <c:pt idx="24">
                  <c:v>0.655078258643635</c:v>
                </c:pt>
                <c:pt idx="25">
                  <c:v>0.64327544661946301</c:v>
                </c:pt>
                <c:pt idx="26">
                  <c:v>0.63177338282400097</c:v>
                </c:pt>
                <c:pt idx="27">
                  <c:v>0.62059212439297096</c:v>
                </c:pt>
                <c:pt idx="28">
                  <c:v>0.60974903057838203</c:v>
                </c:pt>
                <c:pt idx="29">
                  <c:v>0.59925890089429701</c:v>
                </c:pt>
                <c:pt idx="30">
                  <c:v>0.58913411054465004</c:v>
                </c:pt>
                <c:pt idx="31">
                  <c:v>0.57938474313311705</c:v>
                </c:pt>
                <c:pt idx="32">
                  <c:v>0.57001872065503401</c:v>
                </c:pt>
                <c:pt idx="33">
                  <c:v>0.56104193077136899</c:v>
                </c:pt>
                <c:pt idx="34">
                  <c:v>0.55245835136475097</c:v>
                </c:pt>
                <c:pt idx="35">
                  <c:v>0.54427017237754005</c:v>
                </c:pt>
                <c:pt idx="36">
                  <c:v>0.53647791493195895</c:v>
                </c:pt>
                <c:pt idx="37">
                  <c:v>0.52908054773227198</c:v>
                </c:pt>
                <c:pt idx="38">
                  <c:v>0.52207560074901505</c:v>
                </c:pt>
                <c:pt idx="39">
                  <c:v>0.51545927618527998</c:v>
                </c:pt>
                <c:pt idx="40">
                  <c:v>0.50922655672505102</c:v>
                </c:pt>
                <c:pt idx="41">
                  <c:v>0.50337131106358801</c:v>
                </c:pt>
                <c:pt idx="42">
                  <c:v>0.49788639671986701</c:v>
                </c:pt>
                <c:pt idx="43">
                  <c:v>0.49276376013106798</c:v>
                </c:pt>
                <c:pt idx="44">
                  <c:v>0.48799453402912402</c:v>
                </c:pt>
                <c:pt idx="45">
                  <c:v>0.48356913209930502</c:v>
                </c:pt>
                <c:pt idx="46">
                  <c:v>0.47947734092087102</c:v>
                </c:pt>
                <c:pt idx="47">
                  <c:v>0.47570840918976398</c:v>
                </c:pt>
                <c:pt idx="48">
                  <c:v>0.47225113422336401</c:v>
                </c:pt>
                <c:pt idx="49">
                  <c:v>0.46909394574728103</c:v>
                </c:pt>
                <c:pt idx="50">
                  <c:v>0.46622498696421499</c:v>
                </c:pt>
                <c:pt idx="51">
                  <c:v>0.46363219290485702</c:v>
                </c:pt>
                <c:pt idx="52">
                  <c:v>0.46130336606084499</c:v>
                </c:pt>
                <c:pt idx="53">
                  <c:v>0.45922624929977501</c:v>
                </c:pt>
                <c:pt idx="54">
                  <c:v>0.45738859606225601</c:v>
                </c:pt>
                <c:pt idx="55">
                  <c:v>0.455778237841025</c:v>
                </c:pt>
                <c:pt idx="56">
                  <c:v>0.45438314894210902</c:v>
                </c:pt>
                <c:pt idx="57">
                  <c:v>0.45319150852804202</c:v>
                </c:pt>
                <c:pt idx="58">
                  <c:v>0.45219175994312699</c:v>
                </c:pt>
                <c:pt idx="59">
                  <c:v>0.45137266732076198</c:v>
                </c:pt>
                <c:pt idx="60">
                  <c:v>0.45072336947280001</c:v>
                </c:pt>
                <c:pt idx="61">
                  <c:v>0.45023343106098301</c:v>
                </c:pt>
                <c:pt idx="62">
                  <c:v>0.44989289105040797</c:v>
                </c:pt>
                <c:pt idx="63">
                  <c:v>0.44969230844505398</c:v>
                </c:pt>
                <c:pt idx="64">
                  <c:v>0.44962280530536303</c:v>
                </c:pt>
                <c:pt idx="65">
                  <c:v>0.44967610704786098</c:v>
                </c:pt>
                <c:pt idx="66">
                  <c:v>0.44984458002685102</c:v>
                </c:pt>
                <c:pt idx="67">
                  <c:v>0.45012126639813499</c:v>
                </c:pt>
                <c:pt idx="68">
                  <c:v>0.45049991626480301</c:v>
                </c:pt>
                <c:pt idx="69">
                  <c:v>0.45097501710507398</c:v>
                </c:pt>
                <c:pt idx="70">
                  <c:v>0.45154182048217101</c:v>
                </c:pt>
                <c:pt idx="71">
                  <c:v>0.452196366036275</c:v>
                </c:pt>
                <c:pt idx="72">
                  <c:v>0.45293550275851102</c:v>
                </c:pt>
                <c:pt idx="73">
                  <c:v>0.45375690754699</c:v>
                </c:pt>
                <c:pt idx="74">
                  <c:v>0.45465910104489898</c:v>
                </c:pt>
                <c:pt idx="75">
                  <c:v>0.45564146076066597</c:v>
                </c:pt>
                <c:pt idx="76">
                  <c:v>0.456704231470138</c:v>
                </c:pt>
                <c:pt idx="77">
                  <c:v>0.45784853290084598</c:v>
                </c:pt>
                <c:pt idx="78">
                  <c:v>0.45907636469829599</c:v>
                </c:pt>
                <c:pt idx="79">
                  <c:v>0.46039060867433501</c:v>
                </c:pt>
                <c:pt idx="80">
                  <c:v>0.46179502833754399</c:v>
                </c:pt>
                <c:pt idx="81">
                  <c:v>0.46329426570570897</c:v>
                </c:pt>
                <c:pt idx="82">
                  <c:v>0.46489383540031898</c:v>
                </c:pt>
                <c:pt idx="83">
                  <c:v>0.466600116023133</c:v>
                </c:pt>
                <c:pt idx="84">
                  <c:v>0.468420338814796</c:v>
                </c:pt>
                <c:pt idx="85">
                  <c:v>0.470362573595486</c:v>
                </c:pt>
                <c:pt idx="86">
                  <c:v>0.47243571198766099</c:v>
                </c:pt>
                <c:pt idx="87">
                  <c:v>0.47464944792079999</c:v>
                </c:pt>
                <c:pt idx="88">
                  <c:v>0.477014255418234</c:v>
                </c:pt>
                <c:pt idx="89">
                  <c:v>0.47954136366601802</c:v>
                </c:pt>
                <c:pt idx="90">
                  <c:v>0.48224272936385099</c:v>
                </c:pt>
                <c:pt idx="91">
                  <c:v>0.485131006358059</c:v>
                </c:pt>
                <c:pt idx="92">
                  <c:v>0.488219512556609</c:v>
                </c:pt>
                <c:pt idx="93">
                  <c:v>0.49152219412620102</c:v>
                </c:pt>
                <c:pt idx="94">
                  <c:v>0.49505358697139801</c:v>
                </c:pt>
                <c:pt idx="95">
                  <c:v>0.49882877549579102</c:v>
                </c:pt>
                <c:pt idx="96">
                  <c:v>0.50286334864525295</c:v>
                </c:pt>
                <c:pt idx="97">
                  <c:v>0.507173353233213</c:v>
                </c:pt>
                <c:pt idx="98">
                  <c:v>0.51177524454801104</c:v>
                </c:pt>
                <c:pt idx="99">
                  <c:v>0.516685834242266</c:v>
                </c:pt>
                <c:pt idx="100">
                  <c:v>0.52192223550432204</c:v>
                </c:pt>
                <c:pt idx="101">
                  <c:v>0.52750180551175196</c:v>
                </c:pt>
                <c:pt idx="102">
                  <c:v>0.53344208516689995</c:v>
                </c:pt>
                <c:pt idx="103">
                  <c:v>0.53976073611444697</c:v>
                </c:pt>
                <c:pt idx="104">
                  <c:v>0.54647547504113902</c:v>
                </c:pt>
                <c:pt idx="105">
                  <c:v>0.55360400525737397</c:v>
                </c:pt>
                <c:pt idx="106">
                  <c:v>0.56116394556105897</c:v>
                </c:pt>
                <c:pt idx="107">
                  <c:v>0.56917275638334697</c:v>
                </c:pt>
                <c:pt idx="108">
                  <c:v>0.57764766321651995</c:v>
                </c:pt>
                <c:pt idx="109">
                  <c:v>0.58660557732388496</c:v>
                </c:pt>
                <c:pt idx="110">
                  <c:v>0.59606301373175596</c:v>
                </c:pt>
                <c:pt idx="111">
                  <c:v>0.60603600650341605</c:v>
                </c:pt>
                <c:pt idx="112">
                  <c:v>0.61654002129524399</c:v>
                </c:pt>
                <c:pt idx="113">
                  <c:v>0.627589865194774</c:v>
                </c:pt>
                <c:pt idx="114">
                  <c:v>0.63919959384089398</c:v>
                </c:pt>
                <c:pt idx="115">
                  <c:v>0.65138241582605705</c:v>
                </c:pt>
                <c:pt idx="116">
                  <c:v>0.66415059438051705</c:v>
                </c:pt>
                <c:pt idx="117">
                  <c:v>0.67751534633872401</c:v>
                </c:pt>
                <c:pt idx="118">
                  <c:v>0.69148673838762598</c:v>
                </c:pt>
                <c:pt idx="119">
                  <c:v>0.706073580597123</c:v>
                </c:pt>
                <c:pt idx="120">
                  <c:v>0.72128331723253603</c:v>
                </c:pt>
                <c:pt idx="121">
                  <c:v>0.73712191484917899</c:v>
                </c:pt>
                <c:pt idx="122">
                  <c:v>0.75359374766885101</c:v>
                </c:pt>
                <c:pt idx="123">
                  <c:v>0.77070148023854801</c:v>
                </c:pt>
                <c:pt idx="124">
                  <c:v>0.78844594737110696</c:v>
                </c:pt>
                <c:pt idx="125">
                  <c:v>0.80682603136797104</c:v>
                </c:pt>
                <c:pt idx="126">
                  <c:v>0.82583853652393102</c:v>
                </c:pt>
                <c:pt idx="127">
                  <c:v>0.84547806091401001</c:v>
                </c:pt>
                <c:pt idx="128">
                  <c:v>0.86573686546231798</c:v>
                </c:pt>
                <c:pt idx="129">
                  <c:v>0.88660474029304204</c:v>
                </c:pt>
                <c:pt idx="130">
                  <c:v>0.90806886836336798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CE6-4D3B-A8EF-D8480D3DAD68}"/>
            </c:ext>
          </c:extLst>
        </c:ser>
        <c:ser>
          <c:idx val="5"/>
          <c:order val="4"/>
          <c:tx>
            <c:v>Couronne Moyen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noxparcs!$G$2:$G$132</c:f>
              <c:numCache>
                <c:formatCode>General</c:formatCode>
                <c:ptCount val="131"/>
                <c:pt idx="0">
                  <c:v>0.79944460765556702</c:v>
                </c:pt>
                <c:pt idx="1">
                  <c:v>0.79944460765556702</c:v>
                </c:pt>
                <c:pt idx="2">
                  <c:v>0.79686547783841299</c:v>
                </c:pt>
                <c:pt idx="3">
                  <c:v>0.79312561233251699</c:v>
                </c:pt>
                <c:pt idx="4">
                  <c:v>0.78833334571455504</c:v>
                </c:pt>
                <c:pt idx="5">
                  <c:v>0.782591474188293</c:v>
                </c:pt>
                <c:pt idx="6">
                  <c:v>0.77599742367409796</c:v>
                </c:pt>
                <c:pt idx="7">
                  <c:v>0.76864341556999505</c:v>
                </c:pt>
                <c:pt idx="8">
                  <c:v>0.76061663018429804</c:v>
                </c:pt>
                <c:pt idx="9">
                  <c:v>0.75199936783978905</c:v>
                </c:pt>
                <c:pt idx="10">
                  <c:v>0.74286920764946696</c:v>
                </c:pt>
                <c:pt idx="11">
                  <c:v>0.73329916396385098</c:v>
                </c:pt>
                <c:pt idx="12">
                  <c:v>0.72335784048984497</c:v>
                </c:pt>
                <c:pt idx="13">
                  <c:v>0.71310958208116004</c:v>
                </c:pt>
                <c:pt idx="14">
                  <c:v>0.70261462420030396</c:v>
                </c:pt>
                <c:pt idx="15">
                  <c:v>0.69192924005212297</c:v>
                </c:pt>
                <c:pt idx="16">
                  <c:v>0.68110588538890404</c:v>
                </c:pt>
                <c:pt idx="17">
                  <c:v>0.67019334098704597</c:v>
                </c:pt>
                <c:pt idx="18">
                  <c:v>0.659236852795277</c:v>
                </c:pt>
                <c:pt idx="19">
                  <c:v>0.64827826975444602</c:v>
                </c:pt>
                <c:pt idx="20">
                  <c:v>0.63735617928886001</c:v>
                </c:pt>
                <c:pt idx="21">
                  <c:v>0.626506040469195</c:v>
                </c:pt>
                <c:pt idx="22">
                  <c:v>0.61576031484696003</c:v>
                </c:pt>
                <c:pt idx="23">
                  <c:v>0.60514859496051798</c:v>
                </c:pt>
                <c:pt idx="24">
                  <c:v>0.59469773051267205</c:v>
                </c:pt>
                <c:pt idx="25">
                  <c:v>0.58443195221981403</c:v>
                </c:pt>
                <c:pt idx="26">
                  <c:v>0.57437299333262404</c:v>
                </c:pt>
                <c:pt idx="27">
                  <c:v>0.564540208828336</c:v>
                </c:pt>
                <c:pt idx="28">
                  <c:v>0.55495069227456695</c:v>
                </c:pt>
                <c:pt idx="29">
                  <c:v>0.54561939036469598</c:v>
                </c:pt>
                <c:pt idx="30">
                  <c:v>0.53655921512481197</c:v>
                </c:pt>
                <c:pt idx="31">
                  <c:v>0.52778115379221702</c:v>
                </c:pt>
                <c:pt idx="32">
                  <c:v>0.51929437636549303</c:v>
                </c:pt>
                <c:pt idx="33">
                  <c:v>0.51110634082612605</c:v>
                </c:pt>
                <c:pt idx="34">
                  <c:v>0.50322289603168802</c:v>
                </c:pt>
                <c:pt idx="35">
                  <c:v>0.495648382280585</c:v>
                </c:pt>
                <c:pt idx="36">
                  <c:v>0.48838572954836201</c:v>
                </c:pt>
                <c:pt idx="37">
                  <c:v>0.48143655339556501</c:v>
                </c:pt>
                <c:pt idx="38">
                  <c:v>0.47480124854716599</c:v>
                </c:pt>
                <c:pt idx="39">
                  <c:v>0.468479080143552</c:v>
                </c:pt>
                <c:pt idx="40">
                  <c:v>0.46246827266306501</c:v>
                </c:pt>
                <c:pt idx="41">
                  <c:v>0.456766096516108</c:v>
                </c:pt>
                <c:pt idx="42">
                  <c:v>0.45136895231081298</c:v>
                </c:pt>
                <c:pt idx="43">
                  <c:v>0.44627245279025901</c:v>
                </c:pt>
                <c:pt idx="44">
                  <c:v>0.44147150244126498</c:v>
                </c:pt>
                <c:pt idx="45">
                  <c:v>0.43696037477472799</c:v>
                </c:pt>
                <c:pt idx="46">
                  <c:v>0.43273278727753101</c:v>
                </c:pt>
                <c:pt idx="47">
                  <c:v>0.42878197403600898</c:v>
                </c:pt>
                <c:pt idx="48">
                  <c:v>0.42510075603096997</c:v>
                </c:pt>
                <c:pt idx="49">
                  <c:v>0.42168160910428298</c:v>
                </c:pt>
                <c:pt idx="50">
                  <c:v>0.41851672959702002</c:v>
                </c:pt>
                <c:pt idx="51">
                  <c:v>0.415598097659167</c:v>
                </c:pt>
                <c:pt idx="52">
                  <c:v>0.41291753823087901</c:v>
                </c:pt>
                <c:pt idx="53">
                  <c:v>0.41046677969531298</c:v>
                </c:pt>
                <c:pt idx="54">
                  <c:v>0.40823751020301102</c:v>
                </c:pt>
                <c:pt idx="55">
                  <c:v>0.40622143166784203</c:v>
                </c:pt>
                <c:pt idx="56">
                  <c:v>0.40441031143451001</c:v>
                </c:pt>
                <c:pt idx="57">
                  <c:v>0.40279603161761501</c:v>
                </c:pt>
                <c:pt idx="58">
                  <c:v>0.40137063611228402</c:v>
                </c:pt>
                <c:pt idx="59">
                  <c:v>0.40012637527635098</c:v>
                </c:pt>
                <c:pt idx="60">
                  <c:v>0.39905574828410101</c:v>
                </c:pt>
                <c:pt idx="61">
                  <c:v>0.39815154315158102</c:v>
                </c:pt>
                <c:pt idx="62">
                  <c:v>0.39740687443345801</c:v>
                </c:pt>
                <c:pt idx="63">
                  <c:v>0.39681521859144703</c:v>
                </c:pt>
                <c:pt idx="64">
                  <c:v>0.39637044703429702</c:v>
                </c:pt>
                <c:pt idx="65">
                  <c:v>0.39606685682933201</c:v>
                </c:pt>
                <c:pt idx="66">
                  <c:v>0.39589919908556298</c:v>
                </c:pt>
                <c:pt idx="67">
                  <c:v>0.39586270500834098</c:v>
                </c:pt>
                <c:pt idx="68">
                  <c:v>0.39595310962559799</c:v>
                </c:pt>
                <c:pt idx="69">
                  <c:v>0.39616667318561699</c:v>
                </c:pt>
                <c:pt idx="70">
                  <c:v>0.39650020022638299</c:v>
                </c:pt>
                <c:pt idx="71">
                  <c:v>0.39695105631649202</c:v>
                </c:pt>
                <c:pt idx="72">
                  <c:v>0.39751718246760598</c:v>
                </c:pt>
                <c:pt idx="73">
                  <c:v>0.398197107218491</c:v>
                </c:pt>
                <c:pt idx="74">
                  <c:v>0.39898995639058799</c:v>
                </c:pt>
                <c:pt idx="75">
                  <c:v>0.399895460515168</c:v>
                </c:pt>
                <c:pt idx="76">
                  <c:v>0.40091395993203199</c:v>
                </c:pt>
                <c:pt idx="77">
                  <c:v>0.402046407559779</c:v>
                </c:pt>
                <c:pt idx="78">
                  <c:v>0.40329436933762802</c:v>
                </c:pt>
                <c:pt idx="79">
                  <c:v>0.40466002233880499</c:v>
                </c:pt>
                <c:pt idx="80">
                  <c:v>0.40614615055548697</c:v>
                </c:pt>
                <c:pt idx="81">
                  <c:v>0.407756138355304</c:v>
                </c:pt>
                <c:pt idx="82">
                  <c:v>0.40949396160941398</c:v>
                </c:pt>
                <c:pt idx="83">
                  <c:v>0.41136417649211798</c:v>
                </c:pt>
                <c:pt idx="84">
                  <c:v>0.41337190595204398</c:v>
                </c:pt>
                <c:pt idx="85">
                  <c:v>0.41552282385490502</c:v>
                </c:pt>
                <c:pt idx="86">
                  <c:v>0.41782313679778399</c:v>
                </c:pt>
                <c:pt idx="87">
                  <c:v>0.420279563595016</c:v>
                </c:pt>
                <c:pt idx="88">
                  <c:v>0.42289931243561102</c:v>
                </c:pt>
                <c:pt idx="89">
                  <c:v>0.42569005571222301</c:v>
                </c:pt>
                <c:pt idx="90">
                  <c:v>0.42865990252171898</c:v>
                </c:pt>
                <c:pt idx="91">
                  <c:v>0.43181736883727201</c:v>
                </c:pt>
                <c:pt idx="92">
                  <c:v>0.43517134535201002</c:v>
                </c:pt>
                <c:pt idx="93">
                  <c:v>0.438731062994276</c:v>
                </c:pt>
                <c:pt idx="94">
                  <c:v>0.44250605611438498</c:v>
                </c:pt>
                <c:pt idx="95">
                  <c:v>0.44650612334297501</c:v>
                </c:pt>
                <c:pt idx="96">
                  <c:v>0.45074128612091802</c:v>
                </c:pt>
                <c:pt idx="97">
                  <c:v>0.45522174490078898</c:v>
                </c:pt>
                <c:pt idx="98">
                  <c:v>0.45995783301987597</c:v>
                </c:pt>
                <c:pt idx="99">
                  <c:v>0.46495996824476998</c:v>
                </c:pt>
                <c:pt idx="100">
                  <c:v>0.47023860198752399</c:v>
                </c:pt>
                <c:pt idx="101">
                  <c:v>0.47580416619333898</c:v>
                </c:pt>
                <c:pt idx="102">
                  <c:v>0.48166701789983601</c:v>
                </c:pt>
                <c:pt idx="103">
                  <c:v>0.48783738146788302</c:v>
                </c:pt>
                <c:pt idx="104">
                  <c:v>0.49432528848399099</c:v>
                </c:pt>
                <c:pt idx="105">
                  <c:v>0.50114051533422799</c:v>
                </c:pt>
                <c:pt idx="106">
                  <c:v>0.50829251844975598</c:v>
                </c:pt>
                <c:pt idx="107">
                  <c:v>0.51579036722387395</c:v>
                </c:pt>
                <c:pt idx="108">
                  <c:v>0.52364267460067604</c:v>
                </c:pt>
                <c:pt idx="109">
                  <c:v>0.53185752533517405</c:v>
                </c:pt>
                <c:pt idx="110">
                  <c:v>0.54044240192512005</c:v>
                </c:pt>
                <c:pt idx="111">
                  <c:v>0.54940410821424002</c:v>
                </c:pt>
                <c:pt idx="112">
                  <c:v>0.55874869066716704</c:v>
                </c:pt>
                <c:pt idx="113">
                  <c:v>0.56848135731579197</c:v>
                </c:pt>
                <c:pt idx="114">
                  <c:v>0.57860639437730699</c:v>
                </c:pt>
                <c:pt idx="115">
                  <c:v>0.58912708054374097</c:v>
                </c:pt>
                <c:pt idx="116">
                  <c:v>0.60004559894304499</c:v>
                </c:pt>
                <c:pt idx="117">
                  <c:v>0.61136294677175695</c:v>
                </c:pt>
                <c:pt idx="118">
                  <c:v>0.62307884259926105</c:v>
                </c:pt>
                <c:pt idx="119">
                  <c:v>0.63519163134350998</c:v>
                </c:pt>
                <c:pt idx="120">
                  <c:v>0.64769818691846204</c:v>
                </c:pt>
                <c:pt idx="121">
                  <c:v>0.66059381255289795</c:v>
                </c:pt>
                <c:pt idx="122">
                  <c:v>0.67387213878091701</c:v>
                </c:pt>
                <c:pt idx="123">
                  <c:v>0.687525019103987</c:v>
                </c:pt>
                <c:pt idx="124">
                  <c:v>0.70154242332449401</c:v>
                </c:pt>
                <c:pt idx="125">
                  <c:v>0.71591232855092202</c:v>
                </c:pt>
                <c:pt idx="126">
                  <c:v>0.730620607874504</c:v>
                </c:pt>
                <c:pt idx="127">
                  <c:v>0.74565091671755801</c:v>
                </c:pt>
                <c:pt idx="128">
                  <c:v>0.76098457685323995</c:v>
                </c:pt>
                <c:pt idx="129">
                  <c:v>0.77660045809699396</c:v>
                </c:pt>
                <c:pt idx="130">
                  <c:v>0.79247485766947401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CE6-4D3B-A8EF-D8480D3DAD68}"/>
            </c:ext>
          </c:extLst>
        </c:ser>
        <c:ser>
          <c:idx val="6"/>
          <c:order val="5"/>
          <c:tx>
            <c:v>Couronne Haut</c:v>
          </c:tx>
          <c:spPr>
            <a:ln w="254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noxparcs!$H$2:$H$132</c:f>
              <c:numCache>
                <c:formatCode>General</c:formatCode>
                <c:ptCount val="131"/>
                <c:pt idx="0">
                  <c:v>0.78500056094992399</c:v>
                </c:pt>
                <c:pt idx="1">
                  <c:v>0.78500056094992399</c:v>
                </c:pt>
                <c:pt idx="2">
                  <c:v>0.78321054475380403</c:v>
                </c:pt>
                <c:pt idx="3">
                  <c:v>0.78018722704502597</c:v>
                </c:pt>
                <c:pt idx="4">
                  <c:v>0.77604406436419904</c:v>
                </c:pt>
                <c:pt idx="5">
                  <c:v>0.77088865643263604</c:v>
                </c:pt>
                <c:pt idx="6">
                  <c:v>0.76482292718058498</c:v>
                </c:pt>
                <c:pt idx="7">
                  <c:v>0.75794330320302294</c:v>
                </c:pt>
                <c:pt idx="8">
                  <c:v>0.75034088964302004</c:v>
                </c:pt>
                <c:pt idx="9">
                  <c:v>0.74210164350265995</c:v>
                </c:pt>
                <c:pt idx="10">
                  <c:v>0.73330654438153497</c:v>
                </c:pt>
                <c:pt idx="11">
                  <c:v>0.724031762642798</c:v>
                </c:pt>
                <c:pt idx="12">
                  <c:v>0.71434882500678598</c:v>
                </c:pt>
                <c:pt idx="13">
                  <c:v>0.70432477757220002</c:v>
                </c:pt>
                <c:pt idx="14">
                  <c:v>0.69402234626485704</c:v>
                </c:pt>
                <c:pt idx="15">
                  <c:v>0.68350009471400397</c:v>
                </c:pt>
                <c:pt idx="16">
                  <c:v>0.672812579556198</c:v>
                </c:pt>
                <c:pt idx="17">
                  <c:v>0.66201050316674503</c:v>
                </c:pt>
                <c:pt idx="18">
                  <c:v>0.65114086381871805</c:v>
                </c:pt>
                <c:pt idx="19">
                  <c:v>0.64024710326951895</c:v>
                </c:pt>
                <c:pt idx="20">
                  <c:v>0.62936925177502501</c:v>
                </c:pt>
                <c:pt idx="21">
                  <c:v>0.61854407053128801</c:v>
                </c:pt>
                <c:pt idx="22">
                  <c:v>0.60780519154380497</c:v>
                </c:pt>
                <c:pt idx="23">
                  <c:v>0.59718325492434599</c:v>
                </c:pt>
                <c:pt idx="24">
                  <c:v>0.58670604361535506</c:v>
                </c:pt>
                <c:pt idx="25">
                  <c:v>0.57639861554190996</c:v>
                </c:pt>
                <c:pt idx="26">
                  <c:v>0.56628343319125296</c:v>
                </c:pt>
                <c:pt idx="27">
                  <c:v>0.55638049061987604</c:v>
                </c:pt>
                <c:pt idx="28">
                  <c:v>0.54670743788818399</c:v>
                </c:pt>
                <c:pt idx="29">
                  <c:v>0.53727970292271099</c:v>
                </c:pt>
                <c:pt idx="30">
                  <c:v>0.52811061080590804</c:v>
                </c:pt>
                <c:pt idx="31">
                  <c:v>0.51921150049349296</c:v>
                </c:pt>
                <c:pt idx="32">
                  <c:v>0.51059183895936899</c:v>
                </c:pt>
                <c:pt idx="33">
                  <c:v>0.50225933276809998</c:v>
                </c:pt>
                <c:pt idx="34">
                  <c:v>0.49422003707495998</c:v>
                </c:pt>
                <c:pt idx="35">
                  <c:v>0.48647846205354001</c:v>
                </c:pt>
                <c:pt idx="36">
                  <c:v>0.47903767675092501</c:v>
                </c:pt>
                <c:pt idx="37">
                  <c:v>0.47189941037043198</c:v>
                </c:pt>
                <c:pt idx="38">
                  <c:v>0.465064150981915</c:v>
                </c:pt>
                <c:pt idx="39">
                  <c:v>0.45853124165963299</c:v>
                </c:pt>
                <c:pt idx="40">
                  <c:v>0.45229897404768399</c:v>
                </c:pt>
                <c:pt idx="41">
                  <c:v>0.446364679353005</c:v>
                </c:pt>
                <c:pt idx="42">
                  <c:v>0.440724816765933</c:v>
                </c:pt>
                <c:pt idx="43">
                  <c:v>0.43537505930833598</c:v>
                </c:pt>
                <c:pt idx="44">
                  <c:v>0.43031037710930298</c:v>
                </c:pt>
                <c:pt idx="45">
                  <c:v>0.42552511810840199</c:v>
                </c:pt>
                <c:pt idx="46">
                  <c:v>0.42101308618650801</c:v>
                </c:pt>
                <c:pt idx="47">
                  <c:v>0.41676761672418</c:v>
                </c:pt>
                <c:pt idx="48">
                  <c:v>0.41278164958762298</c:v>
                </c:pt>
                <c:pt idx="49">
                  <c:v>0.409047799542199</c:v>
                </c:pt>
                <c:pt idx="50">
                  <c:v>0.40555842409351001</c:v>
                </c:pt>
                <c:pt idx="51">
                  <c:v>0.402305688756045</c:v>
                </c:pt>
                <c:pt idx="52">
                  <c:v>0.39928162974939202</c:v>
                </c:pt>
                <c:pt idx="53">
                  <c:v>0.39647821412201001</c:v>
                </c:pt>
                <c:pt idx="54">
                  <c:v>0.39388739730257599</c:v>
                </c:pt>
                <c:pt idx="55">
                  <c:v>0.39150117807888601</c:v>
                </c:pt>
                <c:pt idx="56">
                  <c:v>0.38931165100432402</c:v>
                </c:pt>
                <c:pt idx="57">
                  <c:v>0.38731105623190298</c:v>
                </c:pt>
                <c:pt idx="58">
                  <c:v>0.38549182677585803</c:v>
                </c:pt>
                <c:pt idx="59">
                  <c:v>0.38384663320081902</c:v>
                </c:pt>
                <c:pt idx="60">
                  <c:v>0.38236842573853003</c:v>
                </c:pt>
                <c:pt idx="61">
                  <c:v>0.38105047383215201</c:v>
                </c:pt>
                <c:pt idx="62">
                  <c:v>0.379886403108119</c:v>
                </c:pt>
                <c:pt idx="63">
                  <c:v>0.37887022977556001</c:v>
                </c:pt>
                <c:pt idx="64">
                  <c:v>0.37799639245328998</c:v>
                </c:pt>
                <c:pt idx="65">
                  <c:v>0.37725978142436101</c:v>
                </c:pt>
                <c:pt idx="66">
                  <c:v>0.37665576531818601</c:v>
                </c:pt>
                <c:pt idx="67">
                  <c:v>0.376180215220213</c:v>
                </c:pt>
                <c:pt idx="68">
                  <c:v>0.37582952620917998</c:v>
                </c:pt>
                <c:pt idx="69">
                  <c:v>0.37560063632192398</c:v>
                </c:pt>
                <c:pt idx="70">
                  <c:v>0.37549104294575802</c:v>
                </c:pt>
                <c:pt idx="71">
                  <c:v>0.375498816638417</c:v>
                </c:pt>
                <c:pt idx="72">
                  <c:v>0.37562261237555999</c:v>
                </c:pt>
                <c:pt idx="73">
                  <c:v>0.37586167822584499</c:v>
                </c:pt>
                <c:pt idx="74">
                  <c:v>0.376215861453564</c:v>
                </c:pt>
                <c:pt idx="75">
                  <c:v>0.37668561204884099</c:v>
                </c:pt>
                <c:pt idx="76">
                  <c:v>0.37727198368540799</c:v>
                </c:pt>
                <c:pt idx="77">
                  <c:v>0.37797663210592303</c:v>
                </c:pt>
                <c:pt idx="78">
                  <c:v>0.37880181093487397</c:v>
                </c:pt>
                <c:pt idx="79">
                  <c:v>0.37975036491903902</c:v>
                </c:pt>
                <c:pt idx="80">
                  <c:v>0.38082572059550501</c:v>
                </c:pt>
                <c:pt idx="81">
                  <c:v>0.38203187438726499</c:v>
                </c:pt>
                <c:pt idx="82">
                  <c:v>0.38337337812636901</c:v>
                </c:pt>
                <c:pt idx="83">
                  <c:v>0.384855322004647</c:v>
                </c:pt>
                <c:pt idx="84">
                  <c:v>0.38648331495198301</c:v>
                </c:pt>
                <c:pt idx="85">
                  <c:v>0.38826346244217902</c:v>
                </c:pt>
                <c:pt idx="86">
                  <c:v>0.39020234172635798</c:v>
                </c:pt>
                <c:pt idx="87">
                  <c:v>0.39230697449394902</c:v>
                </c:pt>
                <c:pt idx="88">
                  <c:v>0.39458479696122201</c:v>
                </c:pt>
                <c:pt idx="89">
                  <c:v>0.39704362738740601</c:v>
                </c:pt>
                <c:pt idx="90">
                  <c:v>0.39969163101835198</c:v>
                </c:pt>
                <c:pt idx="91">
                  <c:v>0.40253728245779102</c:v>
                </c:pt>
                <c:pt idx="92">
                  <c:v>0.405589325466093</c:v>
                </c:pt>
                <c:pt idx="93">
                  <c:v>0.40885673018669899</c:v>
                </c:pt>
                <c:pt idx="94">
                  <c:v>0.41234864779999197</c:v>
                </c:pt>
                <c:pt idx="95">
                  <c:v>0.41607436260482</c:v>
                </c:pt>
                <c:pt idx="96">
                  <c:v>0.420043241527572</c:v>
                </c:pt>
                <c:pt idx="97">
                  <c:v>0.42426468105878201</c:v>
                </c:pt>
                <c:pt idx="98">
                  <c:v>0.428748051617313</c:v>
                </c:pt>
                <c:pt idx="99">
                  <c:v>0.433502639342152</c:v>
                </c:pt>
                <c:pt idx="100">
                  <c:v>0.43853758531168902</c:v>
                </c:pt>
                <c:pt idx="101">
                  <c:v>0.44386182219062198</c:v>
                </c:pt>
                <c:pt idx="102">
                  <c:v>0.44948400830441199</c:v>
                </c:pt>
                <c:pt idx="103">
                  <c:v>0.45541245914129203</c:v>
                </c:pt>
                <c:pt idx="104">
                  <c:v>0.461655076281831</c:v>
                </c:pt>
                <c:pt idx="105">
                  <c:v>0.468219273756108</c:v>
                </c:pt>
                <c:pt idx="106">
                  <c:v>0.47511190182840501</c:v>
                </c:pt>
                <c:pt idx="107">
                  <c:v>0.48233916820948702</c:v>
                </c:pt>
                <c:pt idx="108">
                  <c:v>0.48990655669641697</c:v>
                </c:pt>
                <c:pt idx="109">
                  <c:v>0.49781874324001602</c:v>
                </c:pt>
                <c:pt idx="110">
                  <c:v>0.50607950943976698</c:v>
                </c:pt>
                <c:pt idx="111">
                  <c:v>0.51469165346638901</c:v>
                </c:pt>
                <c:pt idx="112">
                  <c:v>0.52365689841192797</c:v>
                </c:pt>
                <c:pt idx="113">
                  <c:v>0.53297579806739503</c:v>
                </c:pt>
                <c:pt idx="114">
                  <c:v>0.54264764012804401</c:v>
                </c:pt>
                <c:pt idx="115">
                  <c:v>0.55267034682611904</c:v>
                </c:pt>
                <c:pt idx="116">
                  <c:v>0.563040372991222</c:v>
                </c:pt>
                <c:pt idx="117">
                  <c:v>0.57375260153825902</c:v>
                </c:pt>
                <c:pt idx="118">
                  <c:v>0.58480023638288703</c:v>
                </c:pt>
                <c:pt idx="119">
                  <c:v>0.596174692784599</c:v>
                </c:pt>
                <c:pt idx="120">
                  <c:v>0.60786548511734395</c:v>
                </c:pt>
                <c:pt idx="121">
                  <c:v>0.61986011206765101</c:v>
                </c:pt>
                <c:pt idx="122">
                  <c:v>0.63214393926045298</c:v>
                </c:pt>
                <c:pt idx="123">
                  <c:v>0.64470007931236595</c:v>
                </c:pt>
                <c:pt idx="124">
                  <c:v>0.65750926931251197</c:v>
                </c:pt>
                <c:pt idx="125">
                  <c:v>0.67054974573107395</c:v>
                </c:pt>
                <c:pt idx="126">
                  <c:v>0.68379711675517796</c:v>
                </c:pt>
                <c:pt idx="127">
                  <c:v>0.69722423205254902</c:v>
                </c:pt>
                <c:pt idx="128">
                  <c:v>0.71080104996263005</c:v>
                </c:pt>
                <c:pt idx="129">
                  <c:v>0.72449450211523203</c:v>
                </c:pt>
                <c:pt idx="130">
                  <c:v>0.738268355476835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CE6-4D3B-A8EF-D8480D3DAD68}"/>
            </c:ext>
          </c:extLst>
        </c:ser>
        <c:ser>
          <c:idx val="7"/>
          <c:order val="6"/>
          <c:tx>
            <c:v>Périphérie Bas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noxparcs!$I$2:$I$132</c:f>
              <c:numCache>
                <c:formatCode>General</c:formatCode>
                <c:ptCount val="131"/>
                <c:pt idx="0">
                  <c:v>0.89801670894018604</c:v>
                </c:pt>
                <c:pt idx="1">
                  <c:v>0.89801670894018604</c:v>
                </c:pt>
                <c:pt idx="2">
                  <c:v>0.89397499269508396</c:v>
                </c:pt>
                <c:pt idx="3">
                  <c:v>0.88844135423335202</c:v>
                </c:pt>
                <c:pt idx="4">
                  <c:v>0.88156538557195996</c:v>
                </c:pt>
                <c:pt idx="5">
                  <c:v>0.87348864098885903</c:v>
                </c:pt>
                <c:pt idx="6">
                  <c:v>0.86434488967190304</c:v>
                </c:pt>
                <c:pt idx="7">
                  <c:v>0.85426036475120404</c:v>
                </c:pt>
                <c:pt idx="8">
                  <c:v>0.84335400871491295</c:v>
                </c:pt>
                <c:pt idx="9">
                  <c:v>0.83173771520843698</c:v>
                </c:pt>
                <c:pt idx="10">
                  <c:v>0.819516567217079</c:v>
                </c:pt>
                <c:pt idx="11">
                  <c:v>0.806789071632113</c:v>
                </c:pt>
                <c:pt idx="12">
                  <c:v>0.79364739020029096</c:v>
                </c:pt>
                <c:pt idx="13">
                  <c:v>0.78017756685677198</c:v>
                </c:pt>
                <c:pt idx="14">
                  <c:v>0.76645975144148903</c:v>
                </c:pt>
                <c:pt idx="15">
                  <c:v>0.75256841979894396</c:v>
                </c:pt>
                <c:pt idx="16">
                  <c:v>0.73857259026143096</c:v>
                </c:pt>
                <c:pt idx="17">
                  <c:v>0.72453603651568899</c:v>
                </c:pt>
                <c:pt idx="18">
                  <c:v>0.71051749685299204</c:v>
                </c:pt>
                <c:pt idx="19">
                  <c:v>0.69657087980265697</c:v>
                </c:pt>
                <c:pt idx="20">
                  <c:v>0.68274546614899501</c:v>
                </c:pt>
                <c:pt idx="21">
                  <c:v>0.66908610733168095</c:v>
                </c:pt>
                <c:pt idx="22">
                  <c:v>0.65563342022956395</c:v>
                </c:pt>
                <c:pt idx="23">
                  <c:v>0.64242397832789799</c:v>
                </c:pt>
                <c:pt idx="24">
                  <c:v>0.62949049926901102</c:v>
                </c:pt>
                <c:pt idx="25">
                  <c:v>0.61686202878639795</c:v>
                </c:pt>
                <c:pt idx="26">
                  <c:v>0.60456412102224699</c:v>
                </c:pt>
                <c:pt idx="27">
                  <c:v>0.59261901522839799</c:v>
                </c:pt>
                <c:pt idx="28">
                  <c:v>0.58104580885072299</c:v>
                </c:pt>
                <c:pt idx="29">
                  <c:v>0.56986062699694995</c:v>
                </c:pt>
                <c:pt idx="30">
                  <c:v>0.55907678828790097</c:v>
                </c:pt>
                <c:pt idx="31">
                  <c:v>0.54870496709217298</c:v>
                </c:pt>
                <c:pt idx="32">
                  <c:v>0.53875335214424502</c:v>
                </c:pt>
                <c:pt idx="33">
                  <c:v>0.52922780154601301</c:v>
                </c:pt>
                <c:pt idx="34">
                  <c:v>0.52013199415175504</c:v>
                </c:pt>
                <c:pt idx="35">
                  <c:v>0.51146757733653203</c:v>
                </c:pt>
                <c:pt idx="36">
                  <c:v>0.50323431114801198</c:v>
                </c:pt>
                <c:pt idx="37">
                  <c:v>0.495430208841729</c:v>
                </c:pt>
                <c:pt idx="38">
                  <c:v>0.48805167379976799</c:v>
                </c:pt>
                <c:pt idx="39">
                  <c:v>0.48109363283288298</c:v>
                </c:pt>
                <c:pt idx="40">
                  <c:v>0.47454966586604602</c:v>
                </c:pt>
                <c:pt idx="41">
                  <c:v>0.46841213200742499</c:v>
                </c:pt>
                <c:pt idx="42">
                  <c:v>0.46267229200078802</c:v>
                </c:pt>
                <c:pt idx="43">
                  <c:v>0.45732042706134601</c:v>
                </c:pt>
                <c:pt idx="44">
                  <c:v>0.45234595409501499</c:v>
                </c:pt>
                <c:pt idx="45">
                  <c:v>0.44773753730112098</c:v>
                </c:pt>
                <c:pt idx="46">
                  <c:v>0.443483196158522</c:v>
                </c:pt>
                <c:pt idx="47">
                  <c:v>0.43957040979517198</c:v>
                </c:pt>
                <c:pt idx="48">
                  <c:v>0.43598621774110302</c:v>
                </c:pt>
                <c:pt idx="49">
                  <c:v>0.432717317064852</c:v>
                </c:pt>
                <c:pt idx="50">
                  <c:v>0.42975015589330101</c:v>
                </c:pt>
                <c:pt idx="51">
                  <c:v>0.42707102331496199</c:v>
                </c:pt>
                <c:pt idx="52">
                  <c:v>0.42466613566668299</c:v>
                </c:pt>
                <c:pt idx="53">
                  <c:v>0.422521719203791</c:v>
                </c:pt>
                <c:pt idx="54">
                  <c:v>0.42062408915365501</c:v>
                </c:pt>
                <c:pt idx="55">
                  <c:v>0.41895972515269198</c:v>
                </c:pt>
                <c:pt idx="56">
                  <c:v>0.41751534306679</c:v>
                </c:pt>
                <c:pt idx="57">
                  <c:v>0.41627796319517502</c:v>
                </c:pt>
                <c:pt idx="58">
                  <c:v>0.41523497485769401</c:v>
                </c:pt>
                <c:pt idx="59">
                  <c:v>0.41437419736554099</c:v>
                </c:pt>
                <c:pt idx="60">
                  <c:v>0.41368393737539999</c:v>
                </c:pt>
                <c:pt idx="61">
                  <c:v>0.41315304262703401</c:v>
                </c:pt>
                <c:pt idx="62">
                  <c:v>0.41277095206428399</c:v>
                </c:pt>
                <c:pt idx="63">
                  <c:v>0.412527742339524</c:v>
                </c:pt>
                <c:pt idx="64">
                  <c:v>0.41241417070151598</c:v>
                </c:pt>
                <c:pt idx="65">
                  <c:v>0.41242171426672503</c:v>
                </c:pt>
                <c:pt idx="66">
                  <c:v>0.412542605674036</c:v>
                </c:pt>
                <c:pt idx="67">
                  <c:v>0.41276986512292702</c:v>
                </c:pt>
                <c:pt idx="68">
                  <c:v>0.41309732879505301</c:v>
                </c:pt>
                <c:pt idx="69">
                  <c:v>0.413519673659271</c:v>
                </c:pt>
                <c:pt idx="70">
                  <c:v>0.41403243866009098</c:v>
                </c:pt>
                <c:pt idx="71">
                  <c:v>0.41463204228954798</c:v>
                </c:pt>
                <c:pt idx="72">
                  <c:v>0.41531579654252898</c:v>
                </c:pt>
                <c:pt idx="73">
                  <c:v>0.41608191725551003</c:v>
                </c:pt>
                <c:pt idx="74">
                  <c:v>0.41692953082871698</c:v>
                </c:pt>
                <c:pt idx="75">
                  <c:v>0.41785867733174098</c:v>
                </c:pt>
                <c:pt idx="76">
                  <c:v>0.41887030999256197</c:v>
                </c:pt>
                <c:pt idx="77">
                  <c:v>0.41996629107002198</c:v>
                </c:pt>
                <c:pt idx="78">
                  <c:v>0.42114938410970298</c:v>
                </c:pt>
                <c:pt idx="79">
                  <c:v>0.42242324258325897</c:v>
                </c:pt>
                <c:pt idx="80">
                  <c:v>0.423792394911163</c:v>
                </c:pt>
                <c:pt idx="81">
                  <c:v>0.425262225868898</c:v>
                </c:pt>
                <c:pt idx="82">
                  <c:v>0.42683895437656599</c:v>
                </c:pt>
                <c:pt idx="83">
                  <c:v>0.428529607671915</c:v>
                </c:pt>
                <c:pt idx="84">
                  <c:v>0.43034199186684402</c:v>
                </c:pt>
                <c:pt idx="85">
                  <c:v>0.43228465888728901</c:v>
                </c:pt>
                <c:pt idx="86">
                  <c:v>0.43436686979653899</c:v>
                </c:pt>
                <c:pt idx="87">
                  <c:v>0.436598554502033</c:v>
                </c:pt>
                <c:pt idx="88">
                  <c:v>0.43899026784553402</c:v>
                </c:pt>
                <c:pt idx="89">
                  <c:v>0.44155314207675</c:v>
                </c:pt>
                <c:pt idx="90">
                  <c:v>0.44429883571040502</c:v>
                </c:pt>
                <c:pt idx="91">
                  <c:v>0.4472394787667</c:v>
                </c:pt>
                <c:pt idx="92">
                  <c:v>0.45038761439525299</c:v>
                </c:pt>
                <c:pt idx="93">
                  <c:v>0.45375613688242</c:v>
                </c:pt>
                <c:pt idx="94">
                  <c:v>0.45735822604207799</c:v>
                </c:pt>
                <c:pt idx="95">
                  <c:v>0.46120727798983902</c:v>
                </c:pt>
                <c:pt idx="96">
                  <c:v>0.465316832300671</c:v>
                </c:pt>
                <c:pt idx="97">
                  <c:v>0.46970049554997001</c:v>
                </c:pt>
                <c:pt idx="98">
                  <c:v>0.47437186123805802</c:v>
                </c:pt>
                <c:pt idx="99">
                  <c:v>0.47934442609808098</c:v>
                </c:pt>
                <c:pt idx="100">
                  <c:v>0.48463150278740602</c:v>
                </c:pt>
                <c:pt idx="101">
                  <c:v>0.4902461289624</c:v>
                </c:pt>
                <c:pt idx="102">
                  <c:v>0.49620097273660302</c:v>
                </c:pt>
                <c:pt idx="103">
                  <c:v>0.502508234522408</c:v>
                </c:pt>
                <c:pt idx="104">
                  <c:v>0.50917954525614895</c:v>
                </c:pt>
                <c:pt idx="105">
                  <c:v>0.51622586100657297</c:v>
                </c:pt>
                <c:pt idx="106">
                  <c:v>0.52365735396679602</c:v>
                </c:pt>
                <c:pt idx="107">
                  <c:v>0.53148329982967302</c:v>
                </c:pt>
                <c:pt idx="108">
                  <c:v>0.53971196154655698</c:v>
                </c:pt>
                <c:pt idx="109">
                  <c:v>0.54835046946960997</c:v>
                </c:pt>
                <c:pt idx="110">
                  <c:v>0.55740469787735103</c:v>
                </c:pt>
                <c:pt idx="111">
                  <c:v>0.56687913788381805</c:v>
                </c:pt>
                <c:pt idx="112">
                  <c:v>0.57677676673106304</c:v>
                </c:pt>
                <c:pt idx="113">
                  <c:v>0.58709891346508702</c:v>
                </c:pt>
                <c:pt idx="114">
                  <c:v>0.597845120995248</c:v>
                </c:pt>
                <c:pt idx="115">
                  <c:v>0.609013004537028</c:v>
                </c:pt>
                <c:pt idx="116">
                  <c:v>0.62059810643830904</c:v>
                </c:pt>
                <c:pt idx="117">
                  <c:v>0.63259374738900898</c:v>
                </c:pt>
                <c:pt idx="118">
                  <c:v>0.64499087401418198</c:v>
                </c:pt>
                <c:pt idx="119">
                  <c:v>0.65777790285057103</c:v>
                </c:pt>
                <c:pt idx="120">
                  <c:v>0.67094056070656805</c:v>
                </c:pt>
                <c:pt idx="121">
                  <c:v>0.68446172140554895</c:v>
                </c:pt>
                <c:pt idx="122">
                  <c:v>0.69832123891275999</c:v>
                </c:pt>
                <c:pt idx="123">
                  <c:v>0.71249577684548004</c:v>
                </c:pt>
                <c:pt idx="124">
                  <c:v>0.72695863436683195</c:v>
                </c:pt>
                <c:pt idx="125">
                  <c:v>0.74167956846273897</c:v>
                </c:pt>
                <c:pt idx="126">
                  <c:v>0.75662461260258296</c:v>
                </c:pt>
                <c:pt idx="127">
                  <c:v>0.771755891783099</c:v>
                </c:pt>
                <c:pt idx="128">
                  <c:v>0.787031433955793</c:v>
                </c:pt>
                <c:pt idx="129">
                  <c:v>0.80240497783779796</c:v>
                </c:pt>
                <c:pt idx="130">
                  <c:v>0.81782577710612303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CE6-4D3B-A8EF-D8480D3DAD68}"/>
            </c:ext>
          </c:extLst>
        </c:ser>
        <c:ser>
          <c:idx val="8"/>
          <c:order val="7"/>
          <c:tx>
            <c:v>Périphérie Moyen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noxparcs!$J$2:$J$132</c:f>
              <c:numCache>
                <c:formatCode>General</c:formatCode>
                <c:ptCount val="131"/>
                <c:pt idx="0">
                  <c:v>0.87361835041143299</c:v>
                </c:pt>
                <c:pt idx="1">
                  <c:v>0.87361835041143299</c:v>
                </c:pt>
                <c:pt idx="2">
                  <c:v>0.87085165855179003</c:v>
                </c:pt>
                <c:pt idx="3">
                  <c:v>0.86680580503724702</c:v>
                </c:pt>
                <c:pt idx="4">
                  <c:v>0.86160173900593695</c:v>
                </c:pt>
                <c:pt idx="5">
                  <c:v>0.85535415748818999</c:v>
                </c:pt>
                <c:pt idx="6">
                  <c:v>0.84817169682188798</c:v>
                </c:pt>
                <c:pt idx="7">
                  <c:v>0.84015712139543797</c:v>
                </c:pt>
                <c:pt idx="8">
                  <c:v>0.83140750971835198</c:v>
                </c:pt>
                <c:pt idx="9">
                  <c:v>0.82201443781942896</c:v>
                </c:pt>
                <c:pt idx="10">
                  <c:v>0.81206415997255099</c:v>
                </c:pt>
                <c:pt idx="11">
                  <c:v>0.80163778675009301</c:v>
                </c:pt>
                <c:pt idx="12">
                  <c:v>0.79081146040392802</c:v>
                </c:pt>
                <c:pt idx="13">
                  <c:v>0.77965652757405302</c:v>
                </c:pt>
                <c:pt idx="14">
                  <c:v>0.768239709324816</c:v>
                </c:pt>
                <c:pt idx="15">
                  <c:v>0.75662326850875705</c:v>
                </c:pt>
                <c:pt idx="16">
                  <c:v>0.744865174458055</c:v>
                </c:pt>
                <c:pt idx="17">
                  <c:v>0.73301926500358106</c:v>
                </c:pt>
                <c:pt idx="18">
                  <c:v>0.72113540582156499</c:v>
                </c:pt>
                <c:pt idx="19">
                  <c:v>0.70925964710786904</c:v>
                </c:pt>
                <c:pt idx="20">
                  <c:v>0.69743437757986604</c:v>
                </c:pt>
                <c:pt idx="21">
                  <c:v>0.68569847580593402</c:v>
                </c:pt>
                <c:pt idx="22">
                  <c:v>0.67408745886255295</c:v>
                </c:pt>
                <c:pt idx="23">
                  <c:v>0.66263362831900996</c:v>
                </c:pt>
                <c:pt idx="24">
                  <c:v>0.65136621354972202</c:v>
                </c:pt>
                <c:pt idx="25">
                  <c:v>0.64031151237415396</c:v>
                </c:pt>
                <c:pt idx="26">
                  <c:v>0.629493029024353</c:v>
                </c:pt>
                <c:pt idx="27">
                  <c:v>0.61893160944009695</c:v>
                </c:pt>
                <c:pt idx="28">
                  <c:v>0.60864557389163498</c:v>
                </c:pt>
                <c:pt idx="29">
                  <c:v>0.59865084693005599</c:v>
                </c:pt>
                <c:pt idx="30">
                  <c:v>0.58896108466524999</c:v>
                </c:pt>
                <c:pt idx="31">
                  <c:v>0.57958779937148996</c:v>
                </c:pt>
                <c:pt idx="32">
                  <c:v>0.57054048142061198</c:v>
                </c:pt>
                <c:pt idx="33">
                  <c:v>0.56182671854281097</c:v>
                </c:pt>
                <c:pt idx="34">
                  <c:v>0.553452312415047</c:v>
                </c:pt>
                <c:pt idx="35">
                  <c:v>0.54542139257704902</c:v>
                </c:pt>
                <c:pt idx="36">
                  <c:v>0.53773652767494096</c:v>
                </c:pt>
                <c:pt idx="37">
                  <c:v>0.53039883403246402</c:v>
                </c:pt>
                <c:pt idx="38">
                  <c:v>0.52340808154982099</c:v>
                </c:pt>
                <c:pt idx="39">
                  <c:v>0.51676279693011395</c:v>
                </c:pt>
                <c:pt idx="40">
                  <c:v>0.51046036423340602</c:v>
                </c:pt>
                <c:pt idx="41">
                  <c:v>0.50449712275837599</c:v>
                </c:pt>
                <c:pt idx="42">
                  <c:v>0.49886846225159898</c:v>
                </c:pt>
                <c:pt idx="43">
                  <c:v>0.493568915444416</c:v>
                </c:pt>
                <c:pt idx="44">
                  <c:v>0.488592247917433</c:v>
                </c:pt>
                <c:pt idx="45">
                  <c:v>0.48393154529261101</c:v>
                </c:pt>
                <c:pt idx="46">
                  <c:v>0.47957929775297398</c:v>
                </c:pt>
                <c:pt idx="47">
                  <c:v>0.475527481889926</c:v>
                </c:pt>
                <c:pt idx="48">
                  <c:v>0.471767639878169</c:v>
                </c:pt>
                <c:pt idx="49">
                  <c:v>0.468290955978241</c:v>
                </c:pt>
                <c:pt idx="50">
                  <c:v>0.46508833036665098</c:v>
                </c:pt>
                <c:pt idx="51">
                  <c:v>0.462150450293631</c:v>
                </c:pt>
                <c:pt idx="52">
                  <c:v>0.45946785856849298</c:v>
                </c:pt>
                <c:pt idx="53">
                  <c:v>0.45703101937259599</c:v>
                </c:pt>
                <c:pt idx="54">
                  <c:v>0.45483038139991899</c:v>
                </c:pt>
                <c:pt idx="55">
                  <c:v>0.45285643832524702</c:v>
                </c:pt>
                <c:pt idx="56">
                  <c:v>0.45109978659995997</c:v>
                </c:pt>
                <c:pt idx="57">
                  <c:v>0.44955118057543902</c:v>
                </c:pt>
                <c:pt idx="58">
                  <c:v>0.44820158495406698</c:v>
                </c:pt>
                <c:pt idx="59">
                  <c:v>0.44704222456785803</c:v>
                </c:pt>
                <c:pt idx="60">
                  <c:v>0.44606463148467501</c:v>
                </c:pt>
                <c:pt idx="61">
                  <c:v>0.44526068944206798</c:v>
                </c:pt>
                <c:pt idx="62">
                  <c:v>0.44462267560871899</c:v>
                </c:pt>
                <c:pt idx="63">
                  <c:v>0.44414329967349397</c:v>
                </c:pt>
                <c:pt idx="64">
                  <c:v>0.44381574026210302</c:v>
                </c:pt>
                <c:pt idx="65">
                  <c:v>0.44363367868137099</c:v>
                </c:pt>
                <c:pt idx="66">
                  <c:v>0.443591329991115</c:v>
                </c:pt>
                <c:pt idx="67">
                  <c:v>0.44368347140363601</c:v>
                </c:pt>
                <c:pt idx="68">
                  <c:v>0.44390546801080599</c:v>
                </c:pt>
                <c:pt idx="69">
                  <c:v>0.44425329583878198</c:v>
                </c:pt>
                <c:pt idx="70">
                  <c:v>0.44472356223031001</c:v>
                </c:pt>
                <c:pt idx="71">
                  <c:v>0.44531352355465198</c:v>
                </c:pt>
                <c:pt idx="72">
                  <c:v>0.44602110024511799</c:v>
                </c:pt>
                <c:pt idx="73">
                  <c:v>0.44684488916419701</c:v>
                </c:pt>
                <c:pt idx="74">
                  <c:v>0.44778417329631298</c:v>
                </c:pt>
                <c:pt idx="75">
                  <c:v>0.44883892876817499</c:v>
                </c:pt>
                <c:pt idx="76">
                  <c:v>0.45000982919674398</c:v>
                </c:pt>
                <c:pt idx="77">
                  <c:v>0.451298247364812</c:v>
                </c:pt>
                <c:pt idx="78">
                  <c:v>0.452706254224162</c:v>
                </c:pt>
                <c:pt idx="79">
                  <c:v>0.45423661522639902</c:v>
                </c:pt>
                <c:pt idx="80">
                  <c:v>0.455892783981306</c:v>
                </c:pt>
                <c:pt idx="81">
                  <c:v>0.45767889324287597</c:v>
                </c:pt>
                <c:pt idx="82">
                  <c:v>0.45959974322293001</c:v>
                </c:pt>
                <c:pt idx="83">
                  <c:v>0.46166078723232101</c:v>
                </c:pt>
                <c:pt idx="84">
                  <c:v>0.46386811464980099</c:v>
                </c:pt>
                <c:pt idx="85">
                  <c:v>0.466228431218423</c:v>
                </c:pt>
                <c:pt idx="86">
                  <c:v>0.46874903666963402</c:v>
                </c:pt>
                <c:pt idx="87">
                  <c:v>0.47143779967490401</c:v>
                </c:pt>
                <c:pt idx="88">
                  <c:v>0.47430313012499697</c:v>
                </c:pt>
                <c:pt idx="89">
                  <c:v>0.47735394873687198</c:v>
                </c:pt>
                <c:pt idx="90">
                  <c:v>0.48059965398813698</c:v>
                </c:pt>
                <c:pt idx="91">
                  <c:v>0.48405008637917002</c:v>
                </c:pt>
                <c:pt idx="92">
                  <c:v>0.48771549002279302</c:v>
                </c:pt>
                <c:pt idx="93">
                  <c:v>0.49160647156161402</c:v>
                </c:pt>
                <c:pt idx="94">
                  <c:v>0.495733956412929</c:v>
                </c:pt>
                <c:pt idx="95">
                  <c:v>0.50010914234125003</c:v>
                </c:pt>
                <c:pt idx="96">
                  <c:v>0.50474345035845003</c:v>
                </c:pt>
                <c:pt idx="97">
                  <c:v>0.50964847295150295</c:v>
                </c:pt>
                <c:pt idx="98">
                  <c:v>0.51483591963784803</c:v>
                </c:pt>
                <c:pt idx="99">
                  <c:v>0.52031755984833405</c:v>
                </c:pt>
                <c:pt idx="100">
                  <c:v>0.52610516313780997</c:v>
                </c:pt>
                <c:pt idx="101">
                  <c:v>0.53221043672329205</c:v>
                </c:pt>
                <c:pt idx="102">
                  <c:v>0.53864496034976495</c:v>
                </c:pt>
                <c:pt idx="103">
                  <c:v>0.54542011848357197</c:v>
                </c:pt>
                <c:pt idx="104">
                  <c:v>0.55254702983340798</c:v>
                </c:pt>
                <c:pt idx="105">
                  <c:v>0.56003647419898095</c:v>
                </c:pt>
                <c:pt idx="106">
                  <c:v>0.56789881664716102</c:v>
                </c:pt>
                <c:pt idx="107">
                  <c:v>0.57614392901588796</c:v>
                </c:pt>
                <c:pt idx="108">
                  <c:v>0.58478110874556399</c:v>
                </c:pt>
                <c:pt idx="109">
                  <c:v>0.59381899503812496</c:v>
                </c:pt>
                <c:pt idx="110">
                  <c:v>0.60326548234366995</c:v>
                </c:pt>
                <c:pt idx="111">
                  <c:v>0.61312763117477798</c:v>
                </c:pt>
                <c:pt idx="112">
                  <c:v>0.62341157624834198</c:v>
                </c:pt>
                <c:pt idx="113">
                  <c:v>0.63412243195505202</c:v>
                </c:pt>
                <c:pt idx="114">
                  <c:v>0.64526419515653</c:v>
                </c:pt>
                <c:pt idx="115">
                  <c:v>0.65683964530995897</c:v>
                </c:pt>
                <c:pt idx="116">
                  <c:v>0.66885024192047904</c:v>
                </c:pt>
                <c:pt idx="117">
                  <c:v>0.68129601932103701</c:v>
                </c:pt>
                <c:pt idx="118">
                  <c:v>0.694175478779952</c:v>
                </c:pt>
                <c:pt idx="119">
                  <c:v>0.70748547793601801</c:v>
                </c:pt>
                <c:pt idx="120">
                  <c:v>0.72122111756128604</c:v>
                </c:pt>
                <c:pt idx="121">
                  <c:v>0.73537562565137404</c:v>
                </c:pt>
                <c:pt idx="122">
                  <c:v>0.74994023884349403</c:v>
                </c:pt>
                <c:pt idx="123">
                  <c:v>0.76490408116195097</c:v>
                </c:pt>
                <c:pt idx="124">
                  <c:v>0.78025404009135402</c:v>
                </c:pt>
                <c:pt idx="125">
                  <c:v>0.79597463997740303</c:v>
                </c:pt>
                <c:pt idx="126">
                  <c:v>0.81204791275529598</c:v>
                </c:pt>
                <c:pt idx="127">
                  <c:v>0.82845326600568303</c:v>
                </c:pt>
                <c:pt idx="128">
                  <c:v>0.84516734833838103</c:v>
                </c:pt>
                <c:pt idx="129">
                  <c:v>0.86216391210347898</c:v>
                </c:pt>
                <c:pt idx="130">
                  <c:v>0.87941367343022503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9CE6-4D3B-A8EF-D8480D3DAD68}"/>
            </c:ext>
          </c:extLst>
        </c:ser>
        <c:ser>
          <c:idx val="9"/>
          <c:order val="8"/>
          <c:tx>
            <c:v>Périphérie Haut</c:v>
          </c:tx>
          <c:spPr>
            <a:ln w="254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noxparcs!$K$2:$K$132</c:f>
              <c:numCache>
                <c:formatCode>General</c:formatCode>
                <c:ptCount val="131"/>
                <c:pt idx="0">
                  <c:v>0.83303265187537701</c:v>
                </c:pt>
                <c:pt idx="1">
                  <c:v>0.83303265187537701</c:v>
                </c:pt>
                <c:pt idx="2">
                  <c:v>0.83089463746888503</c:v>
                </c:pt>
                <c:pt idx="3">
                  <c:v>0.82744710404348998</c:v>
                </c:pt>
                <c:pt idx="4">
                  <c:v>0.82281095146655103</c:v>
                </c:pt>
                <c:pt idx="5">
                  <c:v>0.81710087506212803</c:v>
                </c:pt>
                <c:pt idx="6">
                  <c:v>0.81042555558447504</c:v>
                </c:pt>
                <c:pt idx="7">
                  <c:v>0.80288784652464795</c:v>
                </c:pt>
                <c:pt idx="8">
                  <c:v>0.79458495875022905</c:v>
                </c:pt>
                <c:pt idx="9">
                  <c:v>0.78560864247817497</c:v>
                </c:pt>
                <c:pt idx="10">
                  <c:v>0.77604536658077505</c:v>
                </c:pt>
                <c:pt idx="11">
                  <c:v>0.76597649522473399</c:v>
                </c:pt>
                <c:pt idx="12">
                  <c:v>0.75547846184337397</c:v>
                </c:pt>
                <c:pt idx="13">
                  <c:v>0.74462294044194599</c:v>
                </c:pt>
                <c:pt idx="14">
                  <c:v>0.73347701423607103</c:v>
                </c:pt>
                <c:pt idx="15">
                  <c:v>0.72210334162329204</c:v>
                </c:pt>
                <c:pt idx="16">
                  <c:v>0.71056031948774401</c:v>
                </c:pt>
                <c:pt idx="17">
                  <c:v>0.69890224383794397</c:v>
                </c:pt>
                <c:pt idx="18">
                  <c:v>0.687179467777704</c:v>
                </c:pt>
                <c:pt idx="19">
                  <c:v>0.67543855681015297</c:v>
                </c:pt>
                <c:pt idx="20">
                  <c:v>0.66372244147488302</c:v>
                </c:pt>
                <c:pt idx="21">
                  <c:v>0.65207056731821</c:v>
                </c:pt>
                <c:pt idx="22">
                  <c:v>0.64051904219656097</c:v>
                </c:pt>
                <c:pt idx="23">
                  <c:v>0.62910078091296695</c:v>
                </c:pt>
                <c:pt idx="24">
                  <c:v>0.617845647186683</c:v>
                </c:pt>
                <c:pt idx="25">
                  <c:v>0.60678059295592401</c:v>
                </c:pt>
                <c:pt idx="26">
                  <c:v>0.59592979501371901</c:v>
                </c:pt>
                <c:pt idx="27">
                  <c:v>0.58531478897688205</c:v>
                </c:pt>
                <c:pt idx="28">
                  <c:v>0.57495460058810299</c:v>
                </c:pt>
                <c:pt idx="29">
                  <c:v>0.56486587435115698</c:v>
                </c:pt>
                <c:pt idx="30">
                  <c:v>0.55506299949922999</c:v>
                </c:pt>
                <c:pt idx="31">
                  <c:v>0.54555823329636499</c:v>
                </c:pt>
                <c:pt idx="32">
                  <c:v>0.53636182167202295</c:v>
                </c:pt>
                <c:pt idx="33">
                  <c:v>0.52748211718876703</c:v>
                </c:pt>
                <c:pt idx="34">
                  <c:v>0.51892569434305902</c:v>
                </c:pt>
                <c:pt idx="35">
                  <c:v>0.510697462199179</c:v>
                </c:pt>
                <c:pt idx="36">
                  <c:v>0.50280077435626203</c:v>
                </c:pt>
                <c:pt idx="37">
                  <c:v>0.49523753624845002</c:v>
                </c:pt>
                <c:pt idx="38">
                  <c:v>0.48800830977816501</c:v>
                </c:pt>
                <c:pt idx="39">
                  <c:v>0.48111241528249998</c:v>
                </c:pt>
                <c:pt idx="40">
                  <c:v>0.47454803083272901</c:v>
                </c:pt>
                <c:pt idx="41">
                  <c:v>0.46831228886692899</c:v>
                </c:pt>
                <c:pt idx="42">
                  <c:v>0.46240137015573202</c:v>
                </c:pt>
                <c:pt idx="43">
                  <c:v>0.45681059510118299</c:v>
                </c:pt>
                <c:pt idx="44">
                  <c:v>0.45153451236872499</c:v>
                </c:pt>
                <c:pt idx="45">
                  <c:v>0.44656698485229401</c:v>
                </c:pt>
                <c:pt idx="46">
                  <c:v>0.441901272972545</c:v>
                </c:pt>
                <c:pt idx="47">
                  <c:v>0.43753011530817698</c:v>
                </c:pt>
                <c:pt idx="48">
                  <c:v>0.43344580656039899</c:v>
                </c:pt>
                <c:pt idx="49">
                  <c:v>0.429640272850494</c:v>
                </c:pt>
                <c:pt idx="50">
                  <c:v>0.426105144350514</c:v>
                </c:pt>
                <c:pt idx="51">
                  <c:v>0.42283182524708601</c:v>
                </c:pt>
                <c:pt idx="52">
                  <c:v>0.41981156103834399</c:v>
                </c:pt>
                <c:pt idx="53">
                  <c:v>0.41703550316396698</c:v>
                </c:pt>
                <c:pt idx="54">
                  <c:v>0.41449477096835002</c:v>
                </c:pt>
                <c:pt idx="55">
                  <c:v>0.41218051099688102</c:v>
                </c:pt>
                <c:pt idx="56">
                  <c:v>0.410083953625341</c:v>
                </c:pt>
                <c:pt idx="57">
                  <c:v>0.40819646702242601</c:v>
                </c:pt>
                <c:pt idx="58">
                  <c:v>0.40650960844537798</c:v>
                </c:pt>
                <c:pt idx="59">
                  <c:v>0.405015172868747</c:v>
                </c:pt>
                <c:pt idx="60">
                  <c:v>0.40370523894625199</c:v>
                </c:pt>
                <c:pt idx="61">
                  <c:v>0.40257221230578499</c:v>
                </c:pt>
                <c:pt idx="62">
                  <c:v>0.40160886617751002</c:v>
                </c:pt>
                <c:pt idx="63">
                  <c:v>0.400808379355097</c:v>
                </c:pt>
                <c:pt idx="64">
                  <c:v>0.40016437149006301</c:v>
                </c:pt>
                <c:pt idx="65">
                  <c:v>0.39967093571924001</c:v>
                </c:pt>
                <c:pt idx="66">
                  <c:v>0.39932266862535198</c:v>
                </c:pt>
                <c:pt idx="67">
                  <c:v>0.39911469753071599</c:v>
                </c:pt>
                <c:pt idx="68">
                  <c:v>0.39904270512406897</c:v>
                </c:pt>
                <c:pt idx="69">
                  <c:v>0.39910295142049002</c:v>
                </c:pt>
                <c:pt idx="70">
                  <c:v>0.39929229305446601</c:v>
                </c:pt>
                <c:pt idx="71">
                  <c:v>0.399608199906063</c:v>
                </c:pt>
                <c:pt idx="72">
                  <c:v>0.40004876906020698</c:v>
                </c:pt>
                <c:pt idx="73">
                  <c:v>0.40061273609911102</c:v>
                </c:pt>
                <c:pt idx="74">
                  <c:v>0.40129948372778901</c:v>
                </c:pt>
                <c:pt idx="75">
                  <c:v>0.402109047732708</c:v>
                </c:pt>
                <c:pt idx="76">
                  <c:v>0.40304212027354303</c:v>
                </c:pt>
                <c:pt idx="77">
                  <c:v>0.40410005050807402</c:v>
                </c:pt>
                <c:pt idx="78">
                  <c:v>0.405284842550175</c:v>
                </c:pt>
                <c:pt idx="79">
                  <c:v>0.406599150760933</c:v>
                </c:pt>
                <c:pt idx="80">
                  <c:v>0.40804627237289498</c:v>
                </c:pt>
                <c:pt idx="81">
                  <c:v>0.40963013744740501</c:v>
                </c:pt>
                <c:pt idx="82">
                  <c:v>0.41135529616510003</c:v>
                </c:pt>
                <c:pt idx="83">
                  <c:v>0.41322690344947499</c:v>
                </c:pt>
                <c:pt idx="84">
                  <c:v>0.41525070092361499</c:v>
                </c:pt>
                <c:pt idx="85">
                  <c:v>0.41743299620001201</c:v>
                </c:pt>
                <c:pt idx="86">
                  <c:v>0.41978063950352101</c:v>
                </c:pt>
                <c:pt idx="87">
                  <c:v>0.42230099762739398</c:v>
                </c:pt>
                <c:pt idx="88">
                  <c:v>0.42500192522251101</c:v>
                </c:pt>
                <c:pt idx="89">
                  <c:v>0.42789173341963599</c:v>
                </c:pt>
                <c:pt idx="90">
                  <c:v>0.43097915578486101</c:v>
                </c:pt>
                <c:pt idx="91">
                  <c:v>0.43427331160813498</c:v>
                </c:pt>
                <c:pt idx="92">
                  <c:v>0.43778366652491602</c:v>
                </c:pt>
                <c:pt idx="93">
                  <c:v>0.44151999047094898</c:v>
                </c:pt>
                <c:pt idx="94">
                  <c:v>0.445492312970174</c:v>
                </c:pt>
                <c:pt idx="95">
                  <c:v>0.44971087575567897</c:v>
                </c:pt>
                <c:pt idx="96">
                  <c:v>0.45418608272391098</c:v>
                </c:pt>
                <c:pt idx="97">
                  <c:v>0.458928447221844</c:v>
                </c:pt>
                <c:pt idx="98">
                  <c:v>0.46394853666740199</c:v>
                </c:pt>
                <c:pt idx="99">
                  <c:v>0.46925691450290502</c:v>
                </c:pt>
                <c:pt idx="100">
                  <c:v>0.47486407948168202</c:v>
                </c:pt>
                <c:pt idx="101">
                  <c:v>0.48078040228779001</c:v>
                </c:pt>
                <c:pt idx="102">
                  <c:v>0.48701605948886201</c:v>
                </c:pt>
                <c:pt idx="103">
                  <c:v>0.49358096482203501</c:v>
                </c:pt>
                <c:pt idx="104">
                  <c:v>0.50048469781304805</c:v>
                </c:pt>
                <c:pt idx="105">
                  <c:v>0.50773642972842703</c:v>
                </c:pt>
                <c:pt idx="106">
                  <c:v>0.51534484686078796</c:v>
                </c:pt>
                <c:pt idx="107">
                  <c:v>0.52331807114727602</c:v>
                </c:pt>
                <c:pt idx="108">
                  <c:v>0.53166357812110299</c:v>
                </c:pt>
                <c:pt idx="109">
                  <c:v>0.54038811219622196</c:v>
                </c:pt>
                <c:pt idx="110">
                  <c:v>0.54949759928509301</c:v>
                </c:pt>
                <c:pt idx="111">
                  <c:v>0.55899705674958999</c:v>
                </c:pt>
                <c:pt idx="112">
                  <c:v>0.56889050068504898</c:v>
                </c:pt>
                <c:pt idx="113">
                  <c:v>0.57918085053735402</c:v>
                </c:pt>
                <c:pt idx="114">
                  <c:v>0.58986983105323199</c:v>
                </c:pt>
                <c:pt idx="115">
                  <c:v>0.60095787156360003</c:v>
                </c:pt>
                <c:pt idx="116">
                  <c:v>0.61244400260010501</c:v>
                </c:pt>
                <c:pt idx="117">
                  <c:v>0.62432574984467104</c:v>
                </c:pt>
                <c:pt idx="118">
                  <c:v>0.636599025412249</c:v>
                </c:pt>
                <c:pt idx="119">
                  <c:v>0.64925801646669701</c:v>
                </c:pt>
                <c:pt idx="120">
                  <c:v>0.662295071169684</c:v>
                </c:pt>
                <c:pt idx="121">
                  <c:v>0.67570058196284899</c:v>
                </c:pt>
                <c:pt idx="122">
                  <c:v>0.68946286618294195</c:v>
                </c:pt>
                <c:pt idx="123">
                  <c:v>0.70356804401015305</c:v>
                </c:pt>
                <c:pt idx="124">
                  <c:v>0.71799991374955596</c:v>
                </c:pt>
                <c:pt idx="125">
                  <c:v>0.73273982444568098</c:v>
                </c:pt>
                <c:pt idx="126">
                  <c:v>0.74776654583019297</c:v>
                </c:pt>
                <c:pt idx="127">
                  <c:v>0.76305613560260999</c:v>
                </c:pt>
                <c:pt idx="128">
                  <c:v>0.77858180404430699</c:v>
                </c:pt>
                <c:pt idx="129">
                  <c:v>0.794313775965512</c:v>
                </c:pt>
                <c:pt idx="130">
                  <c:v>0.810219149985419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9CE6-4D3B-A8EF-D8480D3DAD68}"/>
            </c:ext>
          </c:extLst>
        </c:ser>
        <c:ser>
          <c:idx val="0"/>
          <c:order val="9"/>
          <c:tx>
            <c:v>Aire Urbaine</c:v>
          </c:tx>
          <c:spPr>
            <a:ln w="444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noxparcs!$A$2:$A$132</c:f>
              <c:numCache>
                <c:formatCode>General</c:formatCode>
                <c:ptCount val="1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</c:numCache>
            </c:numRef>
          </c:xVal>
          <c:yVal>
            <c:numRef>
              <c:f>noxparcs!$B$2:$B$132</c:f>
              <c:numCache>
                <c:formatCode>General</c:formatCode>
                <c:ptCount val="131"/>
                <c:pt idx="0">
                  <c:v>0.81743182862495001</c:v>
                </c:pt>
                <c:pt idx="1">
                  <c:v>0.81743182862495001</c:v>
                </c:pt>
                <c:pt idx="2">
                  <c:v>0.81481576402656097</c:v>
                </c:pt>
                <c:pt idx="3">
                  <c:v>0.81099369883549099</c:v>
                </c:pt>
                <c:pt idx="4">
                  <c:v>0.80607903691223504</c:v>
                </c:pt>
                <c:pt idx="5">
                  <c:v>0.80017933651531004</c:v>
                </c:pt>
                <c:pt idx="6">
                  <c:v>0.79339648895222903</c:v>
                </c:pt>
                <c:pt idx="7">
                  <c:v>0.78582689473947498</c:v>
                </c:pt>
                <c:pt idx="8">
                  <c:v>0.77756163727147098</c:v>
                </c:pt>
                <c:pt idx="9">
                  <c:v>0.76868665399857095</c:v>
                </c:pt>
                <c:pt idx="10">
                  <c:v>0.75928290511404295</c:v>
                </c:pt>
                <c:pt idx="11">
                  <c:v>0.74942653975005602</c:v>
                </c:pt>
                <c:pt idx="12">
                  <c:v>0.739189059682684</c:v>
                </c:pt>
                <c:pt idx="13">
                  <c:v>0.72863748054589506</c:v>
                </c:pt>
                <c:pt idx="14">
                  <c:v>0.71783449055456505</c:v>
                </c:pt>
                <c:pt idx="15">
                  <c:v>0.70683860673648102</c:v>
                </c:pt>
                <c:pt idx="16">
                  <c:v>0.69570432867335497</c:v>
                </c:pt>
                <c:pt idx="17">
                  <c:v>0.68448228975084102</c:v>
                </c:pt>
                <c:pt idx="18">
                  <c:v>0.67321940591755902</c:v>
                </c:pt>
                <c:pt idx="19">
                  <c:v>0.66195902195311995</c:v>
                </c:pt>
                <c:pt idx="20">
                  <c:v>0.65074105524515502</c:v>
                </c:pt>
                <c:pt idx="21">
                  <c:v>0.63960213707535396</c:v>
                </c:pt>
                <c:pt idx="22">
                  <c:v>0.62857575141449995</c:v>
                </c:pt>
                <c:pt idx="23">
                  <c:v>0.61769237122651799</c:v>
                </c:pt>
                <c:pt idx="24">
                  <c:v>0.60697959228152298</c:v>
                </c:pt>
                <c:pt idx="25">
                  <c:v>0.59646226447786699</c:v>
                </c:pt>
                <c:pt idx="26">
                  <c:v>0.58616262067320601</c:v>
                </c:pt>
                <c:pt idx="27">
                  <c:v>0.57610040302455101</c:v>
                </c:pt>
                <c:pt idx="28">
                  <c:v>0.56629298683734197</c:v>
                </c:pt>
                <c:pt idx="29">
                  <c:v>0.55675550192351497</c:v>
                </c:pt>
                <c:pt idx="30">
                  <c:v>0.54750095146857802</c:v>
                </c:pt>
                <c:pt idx="31">
                  <c:v>0.53854032840768995</c:v>
                </c:pt>
                <c:pt idx="32">
                  <c:v>0.52988272931074298</c:v>
                </c:pt>
                <c:pt idx="33">
                  <c:v>0.52153546577645504</c:v>
                </c:pt>
                <c:pt idx="34">
                  <c:v>0.51350417333545495</c:v>
                </c:pt>
                <c:pt idx="35">
                  <c:v>0.505792917862389</c:v>
                </c:pt>
                <c:pt idx="36">
                  <c:v>0.49840429949701298</c:v>
                </c:pt>
                <c:pt idx="37">
                  <c:v>0.49133955407430602</c:v>
                </c:pt>
                <c:pt idx="38">
                  <c:v>0.484598652063575</c:v>
                </c:pt>
                <c:pt idx="39">
                  <c:v>0.478180395016572</c:v>
                </c:pt>
                <c:pt idx="40">
                  <c:v>0.472082509524613</c:v>
                </c:pt>
                <c:pt idx="41">
                  <c:v>0.46630173868470198</c:v>
                </c:pt>
                <c:pt idx="42">
                  <c:v>0.46083393107465598</c:v>
                </c:pt>
                <c:pt idx="43">
                  <c:v>0.45567412723724299</c:v>
                </c:pt>
                <c:pt idx="44">
                  <c:v>0.45081664367331298</c:v>
                </c:pt>
                <c:pt idx="45">
                  <c:v>0.44625515434394403</c:v>
                </c:pt>
                <c:pt idx="46">
                  <c:v>0.44198276968158301</c:v>
                </c:pt>
                <c:pt idx="47">
                  <c:v>0.43799211311019898</c:v>
                </c:pt>
                <c:pt idx="48">
                  <c:v>0.43427539507443902</c:v>
                </c:pt>
                <c:pt idx="49">
                  <c:v>0.430824484577783</c:v>
                </c:pt>
                <c:pt idx="50">
                  <c:v>0.42763097822970902</c:v>
                </c:pt>
                <c:pt idx="51">
                  <c:v>0.424686266801863</c:v>
                </c:pt>
                <c:pt idx="52">
                  <c:v>0.42198159929322698</c:v>
                </c:pt>
                <c:pt idx="53">
                  <c:v>0.41950814450429802</c:v>
                </c:pt>
                <c:pt idx="54">
                  <c:v>0.41725705012027198</c:v>
                </c:pt>
                <c:pt idx="55">
                  <c:v>0.415219499303221</c:v>
                </c:pt>
                <c:pt idx="56">
                  <c:v>0.413386764793293</c:v>
                </c:pt>
                <c:pt idx="57">
                  <c:v>0.41175026051890001</c:v>
                </c:pt>
                <c:pt idx="58">
                  <c:v>0.41030159071591399</c:v>
                </c:pt>
                <c:pt idx="59">
                  <c:v>0.40903259655588298</c:v>
                </c:pt>
                <c:pt idx="60">
                  <c:v>0.40793540028322001</c:v>
                </c:pt>
                <c:pt idx="61">
                  <c:v>0.407002446861433</c:v>
                </c:pt>
                <c:pt idx="62">
                  <c:v>0.40622654312832901</c:v>
                </c:pt>
                <c:pt idx="63">
                  <c:v>0.405600894460239</c:v>
                </c:pt>
                <c:pt idx="64">
                  <c:v>0.40511913894524498</c:v>
                </c:pt>
                <c:pt idx="65">
                  <c:v>0.404775379065407</c:v>
                </c:pt>
                <c:pt idx="66">
                  <c:v>0.40456421088799899</c:v>
                </c:pt>
                <c:pt idx="67">
                  <c:v>0.40448075076574502</c:v>
                </c:pt>
                <c:pt idx="68">
                  <c:v>0.40452065954606498</c:v>
                </c:pt>
                <c:pt idx="69">
                  <c:v>0.40468016428932102</c:v>
                </c:pt>
                <c:pt idx="70">
                  <c:v>0.40495607749606799</c:v>
                </c:pt>
                <c:pt idx="71">
                  <c:v>0.40534581384330898</c:v>
                </c:pt>
                <c:pt idx="72">
                  <c:v>0.40584740442976203</c:v>
                </c:pt>
                <c:pt idx="73">
                  <c:v>0.40645950853011598</c:v>
                </c:pt>
                <c:pt idx="74">
                  <c:v>0.407181422858308</c:v>
                </c:pt>
                <c:pt idx="75">
                  <c:v>0.408013088339793</c:v>
                </c:pt>
                <c:pt idx="76">
                  <c:v>0.40895509439282401</c:v>
                </c:pt>
                <c:pt idx="77">
                  <c:v>0.41000868071872998</c:v>
                </c:pt>
                <c:pt idx="78">
                  <c:v>0.41117573660121298</c:v>
                </c:pt>
                <c:pt idx="79">
                  <c:v>0.41245879771463001</c:v>
                </c:pt>
                <c:pt idx="80">
                  <c:v>0.41386104044129302</c:v>
                </c:pt>
                <c:pt idx="81">
                  <c:v>0.41538627369776998</c:v>
                </c:pt>
                <c:pt idx="82">
                  <c:v>0.41703892827018701</c:v>
                </c:pt>
                <c:pt idx="83">
                  <c:v>0.41882404365854398</c:v>
                </c:pt>
                <c:pt idx="84">
                  <c:v>0.42074725243001898</c:v>
                </c:pt>
                <c:pt idx="85">
                  <c:v>0.42281476208128999</c:v>
                </c:pt>
                <c:pt idx="86">
                  <c:v>0.42503333440986302</c:v>
                </c:pt>
                <c:pt idx="87">
                  <c:v>0.427410262394394</c:v>
                </c:pt>
                <c:pt idx="88">
                  <c:v>0.42995334458401901</c:v>
                </c:pt>
                <c:pt idx="89">
                  <c:v>0.432670856996692</c:v>
                </c:pt>
                <c:pt idx="90">
                  <c:v>0.43557152252652198</c:v>
                </c:pt>
                <c:pt idx="91">
                  <c:v>0.43866447786012702</c:v>
                </c:pt>
                <c:pt idx="92">
                  <c:v>0.441959237901975</c:v>
                </c:pt>
                <c:pt idx="93">
                  <c:v>0.44546565770872698</c:v>
                </c:pt>
                <c:pt idx="94">
                  <c:v>0.44919389193262499</c:v>
                </c:pt>
                <c:pt idx="95">
                  <c:v>0.45315435177382601</c:v>
                </c:pt>
                <c:pt idx="96">
                  <c:v>0.45735765944178602</c:v>
                </c:pt>
                <c:pt idx="97">
                  <c:v>0.46181460012561498</c:v>
                </c:pt>
                <c:pt idx="98">
                  <c:v>0.46653607147346599</c:v>
                </c:pt>
                <c:pt idx="99">
                  <c:v>0.47153303058090901</c:v>
                </c:pt>
                <c:pt idx="100">
                  <c:v>0.476816438488324</c:v>
                </c:pt>
                <c:pt idx="101">
                  <c:v>0.482397202187273</c:v>
                </c:pt>
                <c:pt idx="102">
                  <c:v>0.48828611413591799</c:v>
                </c:pt>
                <c:pt idx="103">
                  <c:v>0.494493789283385</c:v>
                </c:pt>
                <c:pt idx="104">
                  <c:v>0.50103059960320295</c:v>
                </c:pt>
                <c:pt idx="105">
                  <c:v>0.50790660613567495</c:v>
                </c:pt>
                <c:pt idx="106">
                  <c:v>0.515131488539321</c:v>
                </c:pt>
                <c:pt idx="107">
                  <c:v>0.52271447215127997</c:v>
                </c:pt>
                <c:pt idx="108">
                  <c:v>0.53066425255672101</c:v>
                </c:pt>
                <c:pt idx="109">
                  <c:v>0.53898891766726698</c:v>
                </c:pt>
                <c:pt idx="110">
                  <c:v>0.54769586730845798</c:v>
                </c:pt>
                <c:pt idx="111">
                  <c:v>0.55679173031613205</c:v>
                </c:pt>
                <c:pt idx="112">
                  <c:v>0.56628227914190399</c:v>
                </c:pt>
                <c:pt idx="113">
                  <c:v>0.57617234196758904</c:v>
                </c:pt>
                <c:pt idx="114">
                  <c:v>0.58646571232864297</c:v>
                </c:pt>
                <c:pt idx="115">
                  <c:v>0.59716505624662897</c:v>
                </c:pt>
                <c:pt idx="116">
                  <c:v>0.60827181687066101</c:v>
                </c:pt>
                <c:pt idx="117">
                  <c:v>0.61978611662789596</c:v>
                </c:pt>
                <c:pt idx="118">
                  <c:v>0.63170665688293004</c:v>
                </c:pt>
                <c:pt idx="119">
                  <c:v>0.64403061510631698</c:v>
                </c:pt>
                <c:pt idx="120">
                  <c:v>0.65675353955204196</c:v>
                </c:pt>
                <c:pt idx="121">
                  <c:v>0.66986924144399895</c:v>
                </c:pt>
                <c:pt idx="122">
                  <c:v>0.68336968467143699</c:v>
                </c:pt>
                <c:pt idx="123">
                  <c:v>0.69724487299347504</c:v>
                </c:pt>
                <c:pt idx="124">
                  <c:v>0.71148273475260704</c:v>
                </c:pt>
                <c:pt idx="125">
                  <c:v>0.726069005097154</c:v>
                </c:pt>
                <c:pt idx="126">
                  <c:v>0.74098710571278403</c:v>
                </c:pt>
                <c:pt idx="127">
                  <c:v>0.75621802206306399</c:v>
                </c:pt>
                <c:pt idx="128">
                  <c:v>0.77174017813888396</c:v>
                </c:pt>
                <c:pt idx="129">
                  <c:v>0.78752930871701199</c:v>
                </c:pt>
                <c:pt idx="130">
                  <c:v>0.80355832912762304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CE6-4D3B-A8EF-D8480D3DA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36448"/>
        <c:axId val="2022740608"/>
      </c:scatterChart>
      <c:valAx>
        <c:axId val="2022736448"/>
        <c:scaling>
          <c:orientation val="minMax"/>
          <c:max val="1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/>
                  <a:t>Vitesse</a:t>
                </a:r>
                <a:r>
                  <a:rPr lang="fr-FR" sz="2000" baseline="0"/>
                  <a:t> (km/h)</a:t>
                </a:r>
                <a:endParaRPr lang="fr-FR" sz="2000"/>
              </a:p>
            </c:rich>
          </c:tx>
          <c:layout>
            <c:manualLayout>
              <c:xMode val="edge"/>
              <c:yMode val="edge"/>
              <c:x val="0.85653803748621826"/>
              <c:y val="0.75775543780297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2740608"/>
        <c:crosses val="autoZero"/>
        <c:crossBetween val="midCat"/>
        <c:majorUnit val="10"/>
        <c:minorUnit val="5"/>
      </c:valAx>
      <c:valAx>
        <c:axId val="2022740608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Emission</a:t>
                </a:r>
                <a:r>
                  <a:rPr lang="fr-FR" sz="2000" b="1" baseline="0" dirty="0"/>
                  <a:t> de </a:t>
                </a:r>
                <a:r>
                  <a:rPr lang="fr-FR" sz="2000" b="1" baseline="0" dirty="0" err="1"/>
                  <a:t>NOx</a:t>
                </a:r>
                <a:r>
                  <a:rPr lang="fr-FR" sz="2000" b="1" baseline="0" dirty="0"/>
                  <a:t> (g/km)</a:t>
                </a:r>
                <a:endParaRPr lang="fr-FR" sz="2000" b="1" dirty="0"/>
              </a:p>
            </c:rich>
          </c:tx>
          <c:layout>
            <c:manualLayout>
              <c:xMode val="edge"/>
              <c:yMode val="edge"/>
              <c:x val="9.4757182925197577E-3"/>
              <c:y val="9.14599815167706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2736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95996530544089E-2"/>
          <c:y val="0.82310611652246435"/>
          <c:w val="0.88936429272219553"/>
          <c:h val="0.16498297274968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75799918073818E-2"/>
          <c:y val="2.5131920493673146E-2"/>
          <c:w val="0.93722485566432367"/>
          <c:h val="0.710291959609327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tableaugraph!$C$15</c:f>
              <c:strCache>
                <c:ptCount val="1"/>
                <c:pt idx="0">
                  <c:v>Infrastructure TC</c:v>
                </c:pt>
              </c:strCache>
            </c:strRef>
          </c:tx>
          <c:spPr>
            <a:pattFill prst="lgCheck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tableaugraph!$C$16:$C$25</c:f>
              <c:numCache>
                <c:formatCode>0%</c:formatCode>
                <c:ptCount val="7"/>
                <c:pt idx="0">
                  <c:v>2.6658737009540658E-2</c:v>
                </c:pt>
                <c:pt idx="1">
                  <c:v>4.1950114947694829E-2</c:v>
                </c:pt>
                <c:pt idx="2">
                  <c:v>4.866987994549906E-2</c:v>
                </c:pt>
                <c:pt idx="3">
                  <c:v>3.5238333013960232E-2</c:v>
                </c:pt>
                <c:pt idx="4">
                  <c:v>4.8753275140435426E-2</c:v>
                </c:pt>
                <c:pt idx="5">
                  <c:v>6.1656928652081812E-2</c:v>
                </c:pt>
                <c:pt idx="6">
                  <c:v>4.4225911100104258E-2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3-468A-8C8C-CA3C2DAF010E}"/>
            </c:ext>
          </c:extLst>
        </c:ser>
        <c:ser>
          <c:idx val="2"/>
          <c:order val="1"/>
          <c:tx>
            <c:strRef>
              <c:f>tableaugraph!$D$15</c:f>
              <c:strCache>
                <c:ptCount val="1"/>
                <c:pt idx="0">
                  <c:v>Véhicule TC</c:v>
                </c:pt>
              </c:strCache>
            </c:strRef>
          </c:tx>
          <c:spPr>
            <a:pattFill prst="lgCheck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tableaugraph!$D$16:$D$25</c:f>
              <c:numCache>
                <c:formatCode>0%</c:formatCode>
                <c:ptCount val="7"/>
                <c:pt idx="0">
                  <c:v>5.7694085376367513E-3</c:v>
                </c:pt>
                <c:pt idx="1">
                  <c:v>8.4802751700644163E-3</c:v>
                </c:pt>
                <c:pt idx="2">
                  <c:v>3.5110779990533275E-3</c:v>
                </c:pt>
                <c:pt idx="3">
                  <c:v>6.8503255965811282E-3</c:v>
                </c:pt>
                <c:pt idx="4">
                  <c:v>9.7084026263965194E-3</c:v>
                </c:pt>
                <c:pt idx="5">
                  <c:v>3.2164426444503355E-3</c:v>
                </c:pt>
                <c:pt idx="6">
                  <c:v>4.1450575961695735E-3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3-468A-8C8C-CA3C2DAF010E}"/>
            </c:ext>
          </c:extLst>
        </c:ser>
        <c:ser>
          <c:idx val="3"/>
          <c:order val="2"/>
          <c:tx>
            <c:strRef>
              <c:f>tableaugraph!$E$15</c:f>
              <c:strCache>
                <c:ptCount val="1"/>
                <c:pt idx="0">
                  <c:v>Carburant TC</c:v>
                </c:pt>
              </c:strCache>
            </c:strRef>
          </c:tx>
          <c:spPr>
            <a:pattFill prst="lgCheck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tableaugraph!$E$16:$E$25</c:f>
              <c:numCache>
                <c:formatCode>0%</c:formatCode>
                <c:ptCount val="7"/>
                <c:pt idx="0">
                  <c:v>1.9340309613205358E-2</c:v>
                </c:pt>
                <c:pt idx="1">
                  <c:v>2.5391216062257454E-2</c:v>
                </c:pt>
                <c:pt idx="2">
                  <c:v>1.6015176906055053E-2</c:v>
                </c:pt>
                <c:pt idx="3">
                  <c:v>3.1625739751207332E-2</c:v>
                </c:pt>
                <c:pt idx="4">
                  <c:v>1.8642352954548181E-2</c:v>
                </c:pt>
                <c:pt idx="5">
                  <c:v>3.0286361849734222E-2</c:v>
                </c:pt>
                <c:pt idx="6">
                  <c:v>9.6859015469017692E-2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3-468A-8C8C-CA3C2DAF010E}"/>
            </c:ext>
          </c:extLst>
        </c:ser>
        <c:ser>
          <c:idx val="4"/>
          <c:order val="3"/>
          <c:tx>
            <c:strRef>
              <c:f>tableaugraph!$F$15</c:f>
              <c:strCache>
                <c:ptCount val="1"/>
                <c:pt idx="0">
                  <c:v>Echappement TC</c:v>
                </c:pt>
              </c:strCache>
            </c:strRef>
          </c:tx>
          <c:spPr>
            <a:pattFill prst="lg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tableaugraph!$F$16:$F$25</c:f>
              <c:numCache>
                <c:formatCode>0%</c:formatCode>
                <c:ptCount val="7"/>
                <c:pt idx="0">
                  <c:v>2.1137994975714773E-2</c:v>
                </c:pt>
                <c:pt idx="1">
                  <c:v>8.9140363003321621E-3</c:v>
                </c:pt>
                <c:pt idx="2">
                  <c:v>3.8057242949118074E-2</c:v>
                </c:pt>
                <c:pt idx="3">
                  <c:v>2.3018897396963472E-2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3-468A-8C8C-CA3C2DAF010E}"/>
            </c:ext>
          </c:extLst>
        </c:ser>
        <c:ser>
          <c:idx val="5"/>
          <c:order val="4"/>
          <c:tx>
            <c:strRef>
              <c:f>tableaugraph!$G$15</c:f>
              <c:strCache>
                <c:ptCount val="1"/>
                <c:pt idx="0">
                  <c:v>Infrastructure VP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tableaugraph!$G$16:$G$25</c:f>
              <c:numCache>
                <c:formatCode>0%</c:formatCode>
                <c:ptCount val="7"/>
                <c:pt idx="0">
                  <c:v>5.0776608750262166E-2</c:v>
                </c:pt>
                <c:pt idx="1">
                  <c:v>7.8273309969867422E-2</c:v>
                </c:pt>
                <c:pt idx="2">
                  <c:v>0.1229085679476753</c:v>
                </c:pt>
                <c:pt idx="3">
                  <c:v>8.5240395228972823E-2</c:v>
                </c:pt>
                <c:pt idx="4">
                  <c:v>8.0362225086373834E-2</c:v>
                </c:pt>
                <c:pt idx="5">
                  <c:v>0.28279269556662356</c:v>
                </c:pt>
                <c:pt idx="6">
                  <c:v>0.14605734991934888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3-468A-8C8C-CA3C2DAF010E}"/>
            </c:ext>
          </c:extLst>
        </c:ser>
        <c:ser>
          <c:idx val="6"/>
          <c:order val="5"/>
          <c:tx>
            <c:strRef>
              <c:f>tableaugraph!$H$15</c:f>
              <c:strCache>
                <c:ptCount val="1"/>
                <c:pt idx="0">
                  <c:v>Véhicule VP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tableaugraph!$H$16:$H$25</c:f>
              <c:numCache>
                <c:formatCode>0%</c:formatCode>
                <c:ptCount val="7"/>
                <c:pt idx="0">
                  <c:v>0.21611782934123216</c:v>
                </c:pt>
                <c:pt idx="1">
                  <c:v>0.40019727784154346</c:v>
                </c:pt>
                <c:pt idx="2">
                  <c:v>0.20411197287082555</c:v>
                </c:pt>
                <c:pt idx="3">
                  <c:v>0.29599304901441065</c:v>
                </c:pt>
                <c:pt idx="4">
                  <c:v>0.80567476206361333</c:v>
                </c:pt>
                <c:pt idx="5">
                  <c:v>0.15700499182672345</c:v>
                </c:pt>
                <c:pt idx="6">
                  <c:v>0.16747370569372474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13-468A-8C8C-CA3C2DAF010E}"/>
            </c:ext>
          </c:extLst>
        </c:ser>
        <c:ser>
          <c:idx val="7"/>
          <c:order val="6"/>
          <c:tx>
            <c:strRef>
              <c:f>tableaugraph!$I$15</c:f>
              <c:strCache>
                <c:ptCount val="1"/>
                <c:pt idx="0">
                  <c:v>Carburant VP</c:v>
                </c:pt>
              </c:strCache>
            </c:strRef>
          </c:tx>
          <c:spPr>
            <a:solidFill>
              <a:srgbClr val="2F5597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tableaugraph!$I$16:$I$25</c:f>
              <c:numCache>
                <c:formatCode>0%</c:formatCode>
                <c:ptCount val="7"/>
                <c:pt idx="0">
                  <c:v>0.13506002500828365</c:v>
                </c:pt>
                <c:pt idx="1">
                  <c:v>0.22234945011217655</c:v>
                </c:pt>
                <c:pt idx="2">
                  <c:v>0.16962479443815034</c:v>
                </c:pt>
                <c:pt idx="3">
                  <c:v>0.29260322799022292</c:v>
                </c:pt>
                <c:pt idx="4">
                  <c:v>3.6858982128632652E-2</c:v>
                </c:pt>
                <c:pt idx="5">
                  <c:v>0.46504257946038663</c:v>
                </c:pt>
                <c:pt idx="6">
                  <c:v>0.54123896022163487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13-468A-8C8C-CA3C2DAF010E}"/>
            </c:ext>
          </c:extLst>
        </c:ser>
        <c:ser>
          <c:idx val="8"/>
          <c:order val="7"/>
          <c:tx>
            <c:strRef>
              <c:f>tableaugraph!$J$15</c:f>
              <c:strCache>
                <c:ptCount val="1"/>
                <c:pt idx="0">
                  <c:v>Echappement VP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tableaugraph!$J$16:$J$25</c:f>
              <c:numCache>
                <c:formatCode>0%</c:formatCode>
                <c:ptCount val="7"/>
                <c:pt idx="0">
                  <c:v>0.52513908676412457</c:v>
                </c:pt>
                <c:pt idx="1">
                  <c:v>0.21444431959606367</c:v>
                </c:pt>
                <c:pt idx="2">
                  <c:v>0.39710128694362329</c:v>
                </c:pt>
                <c:pt idx="3">
                  <c:v>0.22943003200768144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13-468A-8C8C-CA3C2DAF0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871839"/>
        <c:axId val="2133878495"/>
      </c:barChart>
      <c:catAx>
        <c:axId val="213387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3878495"/>
        <c:crosses val="autoZero"/>
        <c:auto val="1"/>
        <c:lblAlgn val="ctr"/>
        <c:lblOffset val="100"/>
        <c:noMultiLvlLbl val="0"/>
      </c:catAx>
      <c:valAx>
        <c:axId val="2133878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387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28627362525589E-3"/>
          <c:y val="0.86158862364348088"/>
          <c:w val="0.94039658337505505"/>
          <c:h val="9.828669670495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75799918073818E-2"/>
          <c:y val="2.5131920493673146E-2"/>
          <c:w val="0.93722485566432367"/>
          <c:h val="0.710291959609327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tableaugraph!$C$15</c:f>
              <c:strCache>
                <c:ptCount val="1"/>
                <c:pt idx="0">
                  <c:v>Infrastructure TC</c:v>
                </c:pt>
              </c:strCache>
            </c:strRef>
          </c:tx>
          <c:spPr>
            <a:pattFill prst="lgCheck">
              <a:fgClr>
                <a:srgbClr val="CCCAC3"/>
              </a:fgClr>
              <a:bgClr>
                <a:srgbClr val="EFEDE3"/>
              </a:bgClr>
            </a:patt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tableaugraph!$C$16:$C$25</c:f>
              <c:numCache>
                <c:formatCode>0%</c:formatCode>
                <c:ptCount val="7"/>
                <c:pt idx="0">
                  <c:v>2.6658737009540658E-2</c:v>
                </c:pt>
                <c:pt idx="1">
                  <c:v>4.1950114947694829E-2</c:v>
                </c:pt>
                <c:pt idx="2">
                  <c:v>4.866987994549906E-2</c:v>
                </c:pt>
                <c:pt idx="3">
                  <c:v>3.5238333013960232E-2</c:v>
                </c:pt>
                <c:pt idx="4">
                  <c:v>4.8753275140435426E-2</c:v>
                </c:pt>
                <c:pt idx="5">
                  <c:v>6.1656928652081812E-2</c:v>
                </c:pt>
                <c:pt idx="6">
                  <c:v>4.4225911100104258E-2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3-468A-8C8C-CA3C2DAF010E}"/>
            </c:ext>
          </c:extLst>
        </c:ser>
        <c:ser>
          <c:idx val="2"/>
          <c:order val="1"/>
          <c:tx>
            <c:strRef>
              <c:f>tableaugraph!$D$15</c:f>
              <c:strCache>
                <c:ptCount val="1"/>
                <c:pt idx="0">
                  <c:v>Véhicule TC</c:v>
                </c:pt>
              </c:strCache>
            </c:strRef>
          </c:tx>
          <c:spPr>
            <a:pattFill prst="lgCheck">
              <a:fgClr>
                <a:srgbClr val="E3D6AA"/>
              </a:fgClr>
              <a:bgClr>
                <a:srgbClr val="EFEDE3"/>
              </a:bgClr>
            </a:patt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tableaugraph!$D$16:$D$25</c:f>
              <c:numCache>
                <c:formatCode>0%</c:formatCode>
                <c:ptCount val="7"/>
                <c:pt idx="0">
                  <c:v>5.7694085376367513E-3</c:v>
                </c:pt>
                <c:pt idx="1">
                  <c:v>8.4802751700644163E-3</c:v>
                </c:pt>
                <c:pt idx="2">
                  <c:v>3.5110779990533275E-3</c:v>
                </c:pt>
                <c:pt idx="3">
                  <c:v>6.8503255965811282E-3</c:v>
                </c:pt>
                <c:pt idx="4">
                  <c:v>9.7084026263965194E-3</c:v>
                </c:pt>
                <c:pt idx="5">
                  <c:v>3.2164426444503355E-3</c:v>
                </c:pt>
                <c:pt idx="6">
                  <c:v>4.1450575961695735E-3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3-468A-8C8C-CA3C2DAF010E}"/>
            </c:ext>
          </c:extLst>
        </c:ser>
        <c:ser>
          <c:idx val="3"/>
          <c:order val="2"/>
          <c:tx>
            <c:strRef>
              <c:f>tableaugraph!$E$15</c:f>
              <c:strCache>
                <c:ptCount val="1"/>
                <c:pt idx="0">
                  <c:v>Carburant TC</c:v>
                </c:pt>
              </c:strCache>
            </c:strRef>
          </c:tx>
          <c:spPr>
            <a:pattFill prst="lgCheck">
              <a:fgClr>
                <a:srgbClr val="B5BFCC"/>
              </a:fgClr>
              <a:bgClr>
                <a:srgbClr val="EFEDE3"/>
              </a:bgClr>
            </a:patt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tableaugraph!$E$16:$E$25</c:f>
              <c:numCache>
                <c:formatCode>0%</c:formatCode>
                <c:ptCount val="7"/>
                <c:pt idx="0">
                  <c:v>1.9340309613205358E-2</c:v>
                </c:pt>
                <c:pt idx="1">
                  <c:v>2.5391216062257454E-2</c:v>
                </c:pt>
                <c:pt idx="2">
                  <c:v>1.6015176906055053E-2</c:v>
                </c:pt>
                <c:pt idx="3">
                  <c:v>3.1625739751207332E-2</c:v>
                </c:pt>
                <c:pt idx="4">
                  <c:v>1.8642352954548181E-2</c:v>
                </c:pt>
                <c:pt idx="5">
                  <c:v>3.0286361849734222E-2</c:v>
                </c:pt>
                <c:pt idx="6">
                  <c:v>9.6859015469017692E-2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3-468A-8C8C-CA3C2DAF010E}"/>
            </c:ext>
          </c:extLst>
        </c:ser>
        <c:ser>
          <c:idx val="4"/>
          <c:order val="3"/>
          <c:tx>
            <c:strRef>
              <c:f>tableaugraph!$F$15</c:f>
              <c:strCache>
                <c:ptCount val="1"/>
                <c:pt idx="0">
                  <c:v>Echappement TC</c:v>
                </c:pt>
              </c:strCache>
            </c:strRef>
          </c:tx>
          <c:spPr>
            <a:pattFill prst="lg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tableaugraph!$F$16:$F$25</c:f>
              <c:numCache>
                <c:formatCode>0%</c:formatCode>
                <c:ptCount val="7"/>
                <c:pt idx="0">
                  <c:v>2.1137994975714773E-2</c:v>
                </c:pt>
                <c:pt idx="1">
                  <c:v>8.9140363003321621E-3</c:v>
                </c:pt>
                <c:pt idx="2">
                  <c:v>3.8057242949118074E-2</c:v>
                </c:pt>
                <c:pt idx="3">
                  <c:v>2.3018897396963472E-2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3-468A-8C8C-CA3C2DAF010E}"/>
            </c:ext>
          </c:extLst>
        </c:ser>
        <c:ser>
          <c:idx val="5"/>
          <c:order val="4"/>
          <c:tx>
            <c:strRef>
              <c:f>tableaugraph!$G$15</c:f>
              <c:strCache>
                <c:ptCount val="1"/>
                <c:pt idx="0">
                  <c:v>Infrastructure VP</c:v>
                </c:pt>
              </c:strCache>
            </c:strRef>
          </c:tx>
          <c:spPr>
            <a:solidFill>
              <a:srgbClr val="7C7C7C">
                <a:alpha val="30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tableaugraph!$G$16:$G$25</c:f>
              <c:numCache>
                <c:formatCode>0%</c:formatCode>
                <c:ptCount val="7"/>
                <c:pt idx="0">
                  <c:v>5.0776608750262166E-2</c:v>
                </c:pt>
                <c:pt idx="1">
                  <c:v>7.8273309969867422E-2</c:v>
                </c:pt>
                <c:pt idx="2">
                  <c:v>0.1229085679476753</c:v>
                </c:pt>
                <c:pt idx="3">
                  <c:v>8.5240395228972823E-2</c:v>
                </c:pt>
                <c:pt idx="4">
                  <c:v>8.0362225086373834E-2</c:v>
                </c:pt>
                <c:pt idx="5">
                  <c:v>0.28279269556662356</c:v>
                </c:pt>
                <c:pt idx="6">
                  <c:v>0.14605734991934888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3-468A-8C8C-CA3C2DAF010E}"/>
            </c:ext>
          </c:extLst>
        </c:ser>
        <c:ser>
          <c:idx val="6"/>
          <c:order val="5"/>
          <c:tx>
            <c:strRef>
              <c:f>tableaugraph!$H$15</c:f>
              <c:strCache>
                <c:ptCount val="1"/>
                <c:pt idx="0">
                  <c:v>Véhicule VP</c:v>
                </c:pt>
              </c:strCache>
            </c:strRef>
          </c:tx>
          <c:spPr>
            <a:solidFill>
              <a:srgbClr val="BF9000">
                <a:alpha val="3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tableaugraph!$H$16:$H$25</c:f>
              <c:numCache>
                <c:formatCode>0%</c:formatCode>
                <c:ptCount val="7"/>
                <c:pt idx="0">
                  <c:v>0.21611782934123216</c:v>
                </c:pt>
                <c:pt idx="1">
                  <c:v>0.40019727784154346</c:v>
                </c:pt>
                <c:pt idx="2">
                  <c:v>0.20411197287082555</c:v>
                </c:pt>
                <c:pt idx="3">
                  <c:v>0.29599304901441065</c:v>
                </c:pt>
                <c:pt idx="4">
                  <c:v>0.80567476206361333</c:v>
                </c:pt>
                <c:pt idx="5">
                  <c:v>0.15700499182672345</c:v>
                </c:pt>
                <c:pt idx="6">
                  <c:v>0.16747370569372474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13-468A-8C8C-CA3C2DAF010E}"/>
            </c:ext>
          </c:extLst>
        </c:ser>
        <c:ser>
          <c:idx val="7"/>
          <c:order val="6"/>
          <c:tx>
            <c:strRef>
              <c:f>tableaugraph!$I$15</c:f>
              <c:strCache>
                <c:ptCount val="1"/>
                <c:pt idx="0">
                  <c:v>Carburant VP</c:v>
                </c:pt>
              </c:strCache>
            </c:strRef>
          </c:tx>
          <c:spPr>
            <a:solidFill>
              <a:srgbClr val="2F5597">
                <a:alpha val="30000"/>
              </a:srgb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tableaugraph!$I$16:$I$25</c:f>
              <c:numCache>
                <c:formatCode>0%</c:formatCode>
                <c:ptCount val="7"/>
                <c:pt idx="0">
                  <c:v>0.13506002500828365</c:v>
                </c:pt>
                <c:pt idx="1">
                  <c:v>0.22234945011217655</c:v>
                </c:pt>
                <c:pt idx="2">
                  <c:v>0.16962479443815034</c:v>
                </c:pt>
                <c:pt idx="3">
                  <c:v>0.29260322799022292</c:v>
                </c:pt>
                <c:pt idx="4">
                  <c:v>3.6858982128632652E-2</c:v>
                </c:pt>
                <c:pt idx="5">
                  <c:v>0.46504257946038663</c:v>
                </c:pt>
                <c:pt idx="6">
                  <c:v>0.54123896022163487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13-468A-8C8C-CA3C2DAF010E}"/>
            </c:ext>
          </c:extLst>
        </c:ser>
        <c:ser>
          <c:idx val="8"/>
          <c:order val="7"/>
          <c:tx>
            <c:strRef>
              <c:f>tableaugraph!$J$15</c:f>
              <c:strCache>
                <c:ptCount val="1"/>
                <c:pt idx="0">
                  <c:v>Echappement VP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tableaugraph!$J$16:$J$25</c:f>
              <c:numCache>
                <c:formatCode>0%</c:formatCode>
                <c:ptCount val="7"/>
                <c:pt idx="0">
                  <c:v>0.52513908676412457</c:v>
                </c:pt>
                <c:pt idx="1">
                  <c:v>0.21444431959606367</c:v>
                </c:pt>
                <c:pt idx="2">
                  <c:v>0.39710128694362329</c:v>
                </c:pt>
                <c:pt idx="3">
                  <c:v>0.22943003200768144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13-468A-8C8C-CA3C2DAF0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871839"/>
        <c:axId val="2133878495"/>
      </c:barChart>
      <c:catAx>
        <c:axId val="213387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3878495"/>
        <c:crosses val="autoZero"/>
        <c:auto val="1"/>
        <c:lblAlgn val="ctr"/>
        <c:lblOffset val="100"/>
        <c:noMultiLvlLbl val="0"/>
      </c:catAx>
      <c:valAx>
        <c:axId val="2133878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387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28627362525589E-3"/>
          <c:y val="0.86158862364348088"/>
          <c:w val="0.94039658337505505"/>
          <c:h val="9.828669670495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75799918073818E-2"/>
          <c:y val="2.5131920493673146E-2"/>
          <c:w val="0.93722485566432367"/>
          <c:h val="0.710291959609327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tableaugraph!$C$15</c:f>
              <c:strCache>
                <c:ptCount val="1"/>
                <c:pt idx="0">
                  <c:v>Infrastructure TC</c:v>
                </c:pt>
              </c:strCache>
            </c:strRef>
          </c:tx>
          <c:spPr>
            <a:pattFill prst="lgCheck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tableaugraph!$C$16:$C$25</c:f>
              <c:numCache>
                <c:formatCode>0%</c:formatCode>
                <c:ptCount val="7"/>
                <c:pt idx="0">
                  <c:v>2.6658737009540658E-2</c:v>
                </c:pt>
                <c:pt idx="1">
                  <c:v>4.1950114947694829E-2</c:v>
                </c:pt>
                <c:pt idx="2">
                  <c:v>4.866987994549906E-2</c:v>
                </c:pt>
                <c:pt idx="3">
                  <c:v>3.5238333013960232E-2</c:v>
                </c:pt>
                <c:pt idx="4">
                  <c:v>4.8753275140435426E-2</c:v>
                </c:pt>
                <c:pt idx="5">
                  <c:v>6.1656928652081812E-2</c:v>
                </c:pt>
                <c:pt idx="6">
                  <c:v>4.4225911100104258E-2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3-468A-8C8C-CA3C2DAF010E}"/>
            </c:ext>
          </c:extLst>
        </c:ser>
        <c:ser>
          <c:idx val="2"/>
          <c:order val="1"/>
          <c:tx>
            <c:strRef>
              <c:f>tableaugraph!$D$15</c:f>
              <c:strCache>
                <c:ptCount val="1"/>
                <c:pt idx="0">
                  <c:v>Véhicule TC</c:v>
                </c:pt>
              </c:strCache>
            </c:strRef>
          </c:tx>
          <c:spPr>
            <a:pattFill prst="lgCheck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tableaugraph!$D$16:$D$25</c:f>
              <c:numCache>
                <c:formatCode>0%</c:formatCode>
                <c:ptCount val="7"/>
                <c:pt idx="0">
                  <c:v>5.7694085376367513E-3</c:v>
                </c:pt>
                <c:pt idx="1">
                  <c:v>8.4802751700644163E-3</c:v>
                </c:pt>
                <c:pt idx="2">
                  <c:v>3.5110779990533275E-3</c:v>
                </c:pt>
                <c:pt idx="3">
                  <c:v>6.8503255965811282E-3</c:v>
                </c:pt>
                <c:pt idx="4">
                  <c:v>9.7084026263965194E-3</c:v>
                </c:pt>
                <c:pt idx="5">
                  <c:v>3.2164426444503355E-3</c:v>
                </c:pt>
                <c:pt idx="6">
                  <c:v>4.1450575961695735E-3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3-468A-8C8C-CA3C2DAF010E}"/>
            </c:ext>
          </c:extLst>
        </c:ser>
        <c:ser>
          <c:idx val="3"/>
          <c:order val="2"/>
          <c:tx>
            <c:strRef>
              <c:f>tableaugraph!$E$15</c:f>
              <c:strCache>
                <c:ptCount val="1"/>
                <c:pt idx="0">
                  <c:v>Carburant TC</c:v>
                </c:pt>
              </c:strCache>
            </c:strRef>
          </c:tx>
          <c:spPr>
            <a:pattFill prst="lgCheck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tableaugraph!$E$16:$E$25</c:f>
              <c:numCache>
                <c:formatCode>0%</c:formatCode>
                <c:ptCount val="7"/>
                <c:pt idx="0">
                  <c:v>1.9340309613205358E-2</c:v>
                </c:pt>
                <c:pt idx="1">
                  <c:v>2.5391216062257454E-2</c:v>
                </c:pt>
                <c:pt idx="2">
                  <c:v>1.6015176906055053E-2</c:v>
                </c:pt>
                <c:pt idx="3">
                  <c:v>3.1625739751207332E-2</c:v>
                </c:pt>
                <c:pt idx="4">
                  <c:v>1.8642352954548181E-2</c:v>
                </c:pt>
                <c:pt idx="5">
                  <c:v>3.0286361849734222E-2</c:v>
                </c:pt>
                <c:pt idx="6">
                  <c:v>9.6859015469017692E-2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3-468A-8C8C-CA3C2DAF010E}"/>
            </c:ext>
          </c:extLst>
        </c:ser>
        <c:ser>
          <c:idx val="4"/>
          <c:order val="3"/>
          <c:tx>
            <c:strRef>
              <c:f>tableaugraph!$F$15</c:f>
              <c:strCache>
                <c:ptCount val="1"/>
                <c:pt idx="0">
                  <c:v>Echappement TC</c:v>
                </c:pt>
              </c:strCache>
            </c:strRef>
          </c:tx>
          <c:spPr>
            <a:pattFill prst="lg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tableaugraph!$F$16:$F$25</c:f>
              <c:numCache>
                <c:formatCode>0%</c:formatCode>
                <c:ptCount val="7"/>
                <c:pt idx="0">
                  <c:v>2.1137994975714773E-2</c:v>
                </c:pt>
                <c:pt idx="1">
                  <c:v>8.9140363003321621E-3</c:v>
                </c:pt>
                <c:pt idx="2">
                  <c:v>3.8057242949118074E-2</c:v>
                </c:pt>
                <c:pt idx="3">
                  <c:v>2.3018897396963472E-2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3-468A-8C8C-CA3C2DAF010E}"/>
            </c:ext>
          </c:extLst>
        </c:ser>
        <c:ser>
          <c:idx val="5"/>
          <c:order val="4"/>
          <c:tx>
            <c:strRef>
              <c:f>tableaugraph!$G$15</c:f>
              <c:strCache>
                <c:ptCount val="1"/>
                <c:pt idx="0">
                  <c:v>Infrastructure VP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tableaugraph!$G$16:$G$25</c:f>
              <c:numCache>
                <c:formatCode>0%</c:formatCode>
                <c:ptCount val="7"/>
                <c:pt idx="0">
                  <c:v>5.0776608750262166E-2</c:v>
                </c:pt>
                <c:pt idx="1">
                  <c:v>7.8273309969867422E-2</c:v>
                </c:pt>
                <c:pt idx="2">
                  <c:v>0.1229085679476753</c:v>
                </c:pt>
                <c:pt idx="3">
                  <c:v>8.5240395228972823E-2</c:v>
                </c:pt>
                <c:pt idx="4">
                  <c:v>8.0362225086373834E-2</c:v>
                </c:pt>
                <c:pt idx="5">
                  <c:v>0.28279269556662356</c:v>
                </c:pt>
                <c:pt idx="6">
                  <c:v>0.14605734991934888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3-468A-8C8C-CA3C2DAF010E}"/>
            </c:ext>
          </c:extLst>
        </c:ser>
        <c:ser>
          <c:idx val="6"/>
          <c:order val="5"/>
          <c:tx>
            <c:strRef>
              <c:f>tableaugraph!$H$15</c:f>
              <c:strCache>
                <c:ptCount val="1"/>
                <c:pt idx="0">
                  <c:v>Véhicule VP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tableaugraph!$H$16:$H$25</c:f>
              <c:numCache>
                <c:formatCode>0%</c:formatCode>
                <c:ptCount val="7"/>
                <c:pt idx="0">
                  <c:v>0.21611782934123216</c:v>
                </c:pt>
                <c:pt idx="1">
                  <c:v>0.40019727784154346</c:v>
                </c:pt>
                <c:pt idx="2">
                  <c:v>0.20411197287082555</c:v>
                </c:pt>
                <c:pt idx="3">
                  <c:v>0.29599304901441065</c:v>
                </c:pt>
                <c:pt idx="4">
                  <c:v>0.80567476206361333</c:v>
                </c:pt>
                <c:pt idx="5">
                  <c:v>0.15700499182672345</c:v>
                </c:pt>
                <c:pt idx="6">
                  <c:v>0.16747370569372474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13-468A-8C8C-CA3C2DAF010E}"/>
            </c:ext>
          </c:extLst>
        </c:ser>
        <c:ser>
          <c:idx val="7"/>
          <c:order val="6"/>
          <c:tx>
            <c:strRef>
              <c:f>tableaugraph!$I$15</c:f>
              <c:strCache>
                <c:ptCount val="1"/>
                <c:pt idx="0">
                  <c:v>Carburant VP</c:v>
                </c:pt>
              </c:strCache>
            </c:strRef>
          </c:tx>
          <c:spPr>
            <a:solidFill>
              <a:srgbClr val="2F5597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tableaugraph!$I$16:$I$25</c:f>
              <c:numCache>
                <c:formatCode>0%</c:formatCode>
                <c:ptCount val="7"/>
                <c:pt idx="0">
                  <c:v>0.13506002500828365</c:v>
                </c:pt>
                <c:pt idx="1">
                  <c:v>0.22234945011217655</c:v>
                </c:pt>
                <c:pt idx="2">
                  <c:v>0.16962479443815034</c:v>
                </c:pt>
                <c:pt idx="3">
                  <c:v>0.29260322799022292</c:v>
                </c:pt>
                <c:pt idx="4">
                  <c:v>3.6858982128632652E-2</c:v>
                </c:pt>
                <c:pt idx="5">
                  <c:v>0.46504257946038663</c:v>
                </c:pt>
                <c:pt idx="6">
                  <c:v>0.54123896022163487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13-468A-8C8C-CA3C2DAF010E}"/>
            </c:ext>
          </c:extLst>
        </c:ser>
        <c:ser>
          <c:idx val="8"/>
          <c:order val="7"/>
          <c:tx>
            <c:strRef>
              <c:f>tableaugraph!$J$15</c:f>
              <c:strCache>
                <c:ptCount val="1"/>
                <c:pt idx="0">
                  <c:v>Echappement VP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tableaugraph!$A$16:$A$25</c:f>
              <c:strCache>
                <c:ptCount val="7"/>
                <c:pt idx="0">
                  <c:v>GES</c:v>
                </c:pt>
                <c:pt idx="1">
                  <c:v>PM2,5</c:v>
                </c:pt>
                <c:pt idx="2">
                  <c:v>Ozone</c:v>
                </c:pt>
                <c:pt idx="3">
                  <c:v>Acid.</c:v>
                </c:pt>
                <c:pt idx="4">
                  <c:v>Métaux</c:v>
                </c:pt>
                <c:pt idx="5">
                  <c:v>Sol</c:v>
                </c:pt>
                <c:pt idx="6">
                  <c:v>Energie primaire</c:v>
                </c:pt>
              </c:strCache>
            </c:strRef>
          </c:cat>
          <c:val>
            <c:numRef>
              <c:f>tableaugraph!$J$16:$J$25</c:f>
              <c:numCache>
                <c:formatCode>0%</c:formatCode>
                <c:ptCount val="7"/>
                <c:pt idx="0">
                  <c:v>0.52513908676412457</c:v>
                </c:pt>
                <c:pt idx="1">
                  <c:v>0.21444431959606367</c:v>
                </c:pt>
                <c:pt idx="2">
                  <c:v>0.39710128694362329</c:v>
                </c:pt>
                <c:pt idx="3">
                  <c:v>0.22943003200768144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13-468A-8C8C-CA3C2DAF0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871839"/>
        <c:axId val="2133878495"/>
      </c:barChart>
      <c:catAx>
        <c:axId val="213387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3878495"/>
        <c:crosses val="autoZero"/>
        <c:auto val="1"/>
        <c:lblAlgn val="ctr"/>
        <c:lblOffset val="100"/>
        <c:noMultiLvlLbl val="0"/>
      </c:catAx>
      <c:valAx>
        <c:axId val="2133878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387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28627362525589E-3"/>
          <c:y val="0.86158862364348088"/>
          <c:w val="0.94039658337505505"/>
          <c:h val="9.828669670495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3-4A18-BD7F-6C5A69B911D1}"/>
              </c:ext>
            </c:extLst>
          </c:dPt>
          <c:dPt>
            <c:idx val="1"/>
            <c:bubble3D val="0"/>
            <c:spPr>
              <a:solidFill>
                <a:srgbClr val="A79C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3-4A18-BD7F-6C5A69B911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Feuil1!$A$30:$A$31</c:f>
              <c:strCache>
                <c:ptCount val="2"/>
                <c:pt idx="0">
                  <c:v>TC</c:v>
                </c:pt>
                <c:pt idx="1">
                  <c:v>VP</c:v>
                </c:pt>
              </c:strCache>
            </c:strRef>
          </c:cat>
          <c:val>
            <c:numRef>
              <c:f>Feuil1!$B$30:$B$31</c:f>
              <c:numCache>
                <c:formatCode>0%</c:formatCode>
                <c:ptCount val="2"/>
                <c:pt idx="0">
                  <c:v>0.28659202990348981</c:v>
                </c:pt>
                <c:pt idx="1">
                  <c:v>0.71340797009651014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E3-4A18-BD7F-6C5A69B911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14054578544471"/>
          <c:y val="6.967451367440293E-2"/>
          <c:w val="0.38470754960771708"/>
          <c:h val="0.788901951855842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9C-43F4-BCB0-0E4E6BA70F68}"/>
              </c:ext>
            </c:extLst>
          </c:dPt>
          <c:dPt>
            <c:idx val="1"/>
            <c:bubble3D val="0"/>
            <c:spPr>
              <a:solidFill>
                <a:srgbClr val="A79C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9C-43F4-BCB0-0E4E6BA70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Feuil1!$A$30:$A$31</c:f>
              <c:strCache>
                <c:ptCount val="2"/>
                <c:pt idx="0">
                  <c:v>TC</c:v>
                </c:pt>
                <c:pt idx="1">
                  <c:v>VP</c:v>
                </c:pt>
              </c:strCache>
            </c:strRef>
          </c:cat>
          <c:val>
            <c:numRef>
              <c:f>Feuil1!$C$30:$C$31</c:f>
              <c:numCache>
                <c:formatCode>0%</c:formatCode>
                <c:ptCount val="2"/>
                <c:pt idx="0">
                  <c:v>3.9780944924452798E-2</c:v>
                </c:pt>
                <c:pt idx="1">
                  <c:v>0.96021905507554717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9C-43F4-BCB0-0E4E6BA70F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6B-4CA5-B426-3BA72369E58B}"/>
              </c:ext>
            </c:extLst>
          </c:dPt>
          <c:dPt>
            <c:idx val="1"/>
            <c:bubble3D val="0"/>
            <c:spPr>
              <a:solidFill>
                <a:srgbClr val="A79C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6B-4CA5-B426-3BA72369E58B}"/>
              </c:ext>
            </c:extLst>
          </c:dPt>
          <c:dLbls>
            <c:dLbl>
              <c:idx val="0"/>
              <c:layout>
                <c:manualLayout>
                  <c:x val="9.6344683393070493E-2"/>
                  <c:y val="0.11465277777777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6B-4CA5-B426-3BA72369E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Feuil1!$A$30:$A$31</c:f>
              <c:strCache>
                <c:ptCount val="2"/>
                <c:pt idx="0">
                  <c:v>TC</c:v>
                </c:pt>
                <c:pt idx="1">
                  <c:v>VP</c:v>
                </c:pt>
              </c:strCache>
            </c:strRef>
          </c:cat>
          <c:val>
            <c:numRef>
              <c:f>Feuil1!$D$30:$D$31</c:f>
              <c:numCache>
                <c:formatCode>0%</c:formatCode>
                <c:ptCount val="2"/>
                <c:pt idx="0">
                  <c:v>0.11124273769806856</c:v>
                </c:pt>
                <c:pt idx="1">
                  <c:v>0.88875726230193142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B-4CA5-B426-3BA72369E5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9080270317385"/>
          <c:y val="0.16715796413310355"/>
          <c:w val="0.33698557817091745"/>
          <c:h val="0.62874587050785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6B7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8F-499A-A3B0-3C102756ACC2}"/>
              </c:ext>
            </c:extLst>
          </c:dPt>
          <c:dPt>
            <c:idx val="1"/>
            <c:bubble3D val="0"/>
            <c:spPr>
              <a:solidFill>
                <a:srgbClr val="EBCB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8F-499A-A3B0-3C102756ACC2}"/>
              </c:ext>
            </c:extLst>
          </c:dPt>
          <c:dPt>
            <c:idx val="2"/>
            <c:bubble3D val="0"/>
            <c:spPr>
              <a:solidFill>
                <a:srgbClr val="A2BA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8F-499A-A3B0-3C102756ACC2}"/>
              </c:ext>
            </c:extLst>
          </c:dPt>
          <c:dPt>
            <c:idx val="3"/>
            <c:bubble3D val="0"/>
            <c:spPr>
              <a:solidFill>
                <a:srgbClr val="AFB0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8F-499A-A3B0-3C102756ACC2}"/>
              </c:ext>
            </c:extLst>
          </c:dPt>
          <c:dLbls>
            <c:dLbl>
              <c:idx val="0"/>
              <c:layout>
                <c:manualLayout>
                  <c:x val="-2.0144158534376976E-2"/>
                  <c:y val="6.15709400093557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8F-499A-A3B0-3C102756A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Feuil1!$A$33:$A$36</c:f>
              <c:strCache>
                <c:ptCount val="4"/>
                <c:pt idx="0">
                  <c:v>Travail</c:v>
                </c:pt>
                <c:pt idx="1">
                  <c:v>Educ</c:v>
                </c:pt>
                <c:pt idx="2">
                  <c:v>Achat_service</c:v>
                </c:pt>
                <c:pt idx="3">
                  <c:v>Autres</c:v>
                </c:pt>
              </c:strCache>
            </c:strRef>
          </c:cat>
          <c:val>
            <c:numRef>
              <c:f>Feuil1!$B$33:$B$36</c:f>
              <c:numCache>
                <c:formatCode>0%</c:formatCode>
                <c:ptCount val="4"/>
                <c:pt idx="0">
                  <c:v>4.9639290000000003E-2</c:v>
                </c:pt>
                <c:pt idx="1">
                  <c:v>0.1630385</c:v>
                </c:pt>
                <c:pt idx="2">
                  <c:v>0.42231049999999998</c:v>
                </c:pt>
                <c:pt idx="3">
                  <c:v>0.36501169999999999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8F-499A-A3B0-3C102756AC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7CC57-1775-4FFB-B178-94715E136B6D}" type="datetimeFigureOut">
              <a:rPr lang="fr-FR" smtClean="0"/>
              <a:t>10/05/2019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8962-3375-415D-9BFD-273830C14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46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9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22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2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61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9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2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20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193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772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48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5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96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04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74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05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287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34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09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5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522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651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8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305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05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411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08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35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40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34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39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353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7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15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535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14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Aire</a:t>
            </a:r>
            <a:r>
              <a:rPr lang="fr-FR" baseline="0" dirty="0" smtClean="0"/>
              <a:t> urbaine correspond à une limite </a:t>
            </a:r>
            <a:r>
              <a:rPr lang="fr-FR" baseline="0" dirty="0" err="1" smtClean="0"/>
              <a:t>fonctionelle</a:t>
            </a:r>
            <a:r>
              <a:rPr lang="fr-FR" baseline="0" dirty="0" smtClean="0"/>
              <a:t> de bassin de vie, incluant les </a:t>
            </a:r>
            <a:r>
              <a:rPr lang="fr-FR" baseline="0" dirty="0" err="1" smtClean="0"/>
              <a:t>princiaoples</a:t>
            </a:r>
            <a:r>
              <a:rPr lang="fr-FR" baseline="0" dirty="0" smtClean="0"/>
              <a:t> communes polarisées par le pole central, ici Lyon et ces communes proches.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43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99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Interactions entre l’usage du sol (la</a:t>
            </a:r>
            <a:r>
              <a:rPr lang="fr-FR" baseline="0" dirty="0" smtClean="0"/>
              <a:t> localisation des …) et le </a:t>
            </a:r>
            <a:r>
              <a:rPr lang="fr-FR" baseline="0" dirty="0" err="1" smtClean="0"/>
              <a:t>transpor</a:t>
            </a:r>
            <a:r>
              <a:rPr lang="fr-FR" baseline="0" dirty="0" smtClean="0"/>
              <a:t> c’est-à-dire la répartition spatiale, modale et temporelle des flux d’échanges. </a:t>
            </a:r>
          </a:p>
          <a:p>
            <a:r>
              <a:rPr lang="fr-FR" baseline="0" dirty="0" smtClean="0"/>
              <a:t>Une représentation</a:t>
            </a:r>
          </a:p>
          <a:p>
            <a:r>
              <a:rPr lang="fr-FR" baseline="0" dirty="0" smtClean="0"/>
              <a:t>Désagrégation jusqu’à l’individu, pour SIMBAD le niveau de désagrégation le plus fins et le ménages </a:t>
            </a:r>
          </a:p>
          <a:p>
            <a:r>
              <a:rPr lang="fr-FR" baseline="0" dirty="0" smtClean="0"/>
              <a:t>Principalement les enjeux éco, fonciers et sociaux, depuis quelques années certains modèles incluent des volets environnementaux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59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Interactions entre l’usage du sol (la</a:t>
            </a:r>
            <a:r>
              <a:rPr lang="fr-FR" baseline="0" dirty="0" smtClean="0"/>
              <a:t> localisation des …) et le </a:t>
            </a:r>
            <a:r>
              <a:rPr lang="fr-FR" baseline="0" dirty="0" err="1" smtClean="0"/>
              <a:t>transpor</a:t>
            </a:r>
            <a:r>
              <a:rPr lang="fr-FR" baseline="0" dirty="0" smtClean="0"/>
              <a:t> c’est-à-dire la répartition spatiale, modale et temporelle des flux d’échanges. </a:t>
            </a:r>
          </a:p>
          <a:p>
            <a:r>
              <a:rPr lang="fr-FR" baseline="0" dirty="0" smtClean="0"/>
              <a:t>Une représentation</a:t>
            </a:r>
          </a:p>
          <a:p>
            <a:r>
              <a:rPr lang="fr-FR" baseline="0" dirty="0" smtClean="0"/>
              <a:t>Désagrégation jusqu’à l’individu, pour SIMBAD le niveau de désagrégation le plus fins et le ménages </a:t>
            </a:r>
          </a:p>
          <a:p>
            <a:r>
              <a:rPr lang="fr-FR" baseline="0" dirty="0" smtClean="0"/>
              <a:t>Principalement les enjeux éco, fonciers et sociaux, depuis quelques années certains modèles incluent des volets environnementaux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73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L’ensemble des processus technologiques </a:t>
            </a:r>
            <a:r>
              <a:rPr lang="fr-FR" dirty="0" err="1" smtClean="0"/>
              <a:t>recontré</a:t>
            </a:r>
            <a:r>
              <a:rPr lang="fr-FR" baseline="0" dirty="0" smtClean="0"/>
              <a:t> au cours de la vie du produit</a:t>
            </a:r>
          </a:p>
          <a:p>
            <a:r>
              <a:rPr lang="fr-FR" baseline="0" dirty="0" smtClean="0"/>
              <a:t>L’ensemble des consommation et </a:t>
            </a:r>
            <a:r>
              <a:rPr lang="fr-FR" baseline="0" dirty="0" err="1" smtClean="0"/>
              <a:t>emissions</a:t>
            </a:r>
            <a:r>
              <a:rPr lang="fr-FR" baseline="0" dirty="0" smtClean="0"/>
              <a:t> ainsi quantifier permet ensuite d’évaluer différents enjeux </a:t>
            </a:r>
            <a:r>
              <a:rPr lang="fr-FR" baseline="0" smtClean="0"/>
              <a:t>environnementaux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8962-3375-415D-9BFD-273830C14B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28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D81C0E-4BFF-4A76-A790-FAC3B0858A95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3670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2036-0FE0-4832-A265-A9568A4AA312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2166-82E9-48CB-86FB-BDE32815D819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7968-C1A8-4F2E-A34F-F32D1CA71C53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7D443-B133-4B3B-96C8-A873B868E086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0374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A072-CB76-413E-B9B6-F65B2A6AA2AF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1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7A7-434F-4416-B4EF-445061DD7558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9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0D75-9BB9-4F19-B268-D020C5A3D8FB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4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C6D0-19A6-42C7-8FF8-401A8B049863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FDA1CE-D301-4F26-998B-5638757C09E2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34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426E38-502F-4C5A-84CF-BA0688DDF492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142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A26E13-44BE-4375-926B-D35EF2AB4F17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4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microsoft.com/office/2007/relationships/hdphoto" Target="../media/hdphoto2.wdp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10.png"/><Relationship Id="rId5" Type="http://schemas.openxmlformats.org/officeDocument/2006/relationships/tags" Target="../tags/tag49.xml"/><Relationship Id="rId10" Type="http://schemas.openxmlformats.org/officeDocument/2006/relationships/image" Target="../media/image9.png"/><Relationship Id="rId4" Type="http://schemas.openxmlformats.org/officeDocument/2006/relationships/tags" Target="../tags/tag48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1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1.png"/><Relationship Id="rId5" Type="http://schemas.openxmlformats.org/officeDocument/2006/relationships/tags" Target="../tags/tag60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notesSlide" Target="../notesSlides/notesSlide18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chart" Target="../charts/chart4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chart" Target="../charts/chart5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16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chart" Target="../charts/chart11.xml"/><Relationship Id="rId21" Type="http://schemas.openxmlformats.org/officeDocument/2006/relationships/tags" Target="../tags/tag178.xml"/><Relationship Id="rId34" Type="http://schemas.openxmlformats.org/officeDocument/2006/relationships/chart" Target="../charts/chart6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image" Target="../media/image21.png"/><Relationship Id="rId38" Type="http://schemas.openxmlformats.org/officeDocument/2006/relationships/chart" Target="../charts/chart10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17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image" Target="../media/image20.png"/><Relationship Id="rId37" Type="http://schemas.openxmlformats.org/officeDocument/2006/relationships/chart" Target="../charts/chart9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notesSlide" Target="../notesSlides/notesSlide22.xml"/><Relationship Id="rId36" Type="http://schemas.openxmlformats.org/officeDocument/2006/relationships/chart" Target="../charts/chart8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19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8.png"/><Relationship Id="rId35" Type="http://schemas.openxmlformats.org/officeDocument/2006/relationships/chart" Target="../charts/chart7.xml"/><Relationship Id="rId8" Type="http://schemas.openxmlformats.org/officeDocument/2006/relationships/tags" Target="../tags/tag165.xml"/><Relationship Id="rId3" Type="http://schemas.openxmlformats.org/officeDocument/2006/relationships/tags" Target="../tags/tag16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chart" Target="../charts/chart12.xml"/><Relationship Id="rId4" Type="http://schemas.openxmlformats.org/officeDocument/2006/relationships/tags" Target="../tags/tag187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chart" Target="../charts/chart1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22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23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4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25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12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notesSlide" Target="../notesSlides/notesSlide31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chart" Target="../charts/chart14.xml"/><Relationship Id="rId4" Type="http://schemas.openxmlformats.org/officeDocument/2006/relationships/tags" Target="../tags/tag241.xml"/><Relationship Id="rId9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chart" Target="../charts/chart15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chart" Target="../charts/chart16.xml"/><Relationship Id="rId10" Type="http://schemas.openxmlformats.org/officeDocument/2006/relationships/tags" Target="../tags/tag26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chart" Target="../charts/chart17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notesSlide" Target="../notesSlides/notesSlide36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6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17418" y="813816"/>
            <a:ext cx="9756648" cy="2432304"/>
          </a:xfrm>
        </p:spPr>
        <p:txBody>
          <a:bodyPr/>
          <a:lstStyle/>
          <a:p>
            <a:r>
              <a:rPr lang="fr-FR" sz="2400" dirty="0"/>
              <a:t>Évaluation Environnementale Stratégique de la mobilité quotidienne des personnes d’une aire urbaine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 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1800" dirty="0"/>
              <a:t>Couplage entre modèle Transport-Urbanisme et Analyse de Cycle de Vie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000" b="1" dirty="0"/>
              <a:t>Cyrille FRANÇOIS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36748" y="3442495"/>
            <a:ext cx="6831673" cy="58694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Séminaire </a:t>
            </a:r>
            <a:r>
              <a:rPr lang="fr-FR" sz="2000" dirty="0" err="1" smtClean="0"/>
              <a:t>Eco-conception</a:t>
            </a:r>
            <a:r>
              <a:rPr lang="fr-FR" sz="2000" dirty="0" smtClean="0"/>
              <a:t> 10 mai 2019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66459" y="4954957"/>
            <a:ext cx="9172250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/>
              <a:t>Jean-Pierre NICOLAS (Aménagement de l’espace, urbanisme)</a:t>
            </a:r>
            <a:endParaRPr lang="fr-FR" sz="2000" dirty="0"/>
          </a:p>
          <a:p>
            <a:pPr algn="l"/>
            <a:r>
              <a:rPr lang="fr-FR" sz="2000" dirty="0" smtClean="0"/>
              <a:t>Natacha GONDRAN (Sciences de l’environnement)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73658" y="266177"/>
            <a:ext cx="2753639" cy="535843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155510" y="567762"/>
            <a:ext cx="3238245" cy="742985"/>
          </a:xfrm>
          <a:prstGeom prst="rect">
            <a:avLst/>
          </a:prstGeom>
          <a:solidFill>
            <a:srgbClr val="EF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30" b="92787" l="2406" r="98745">
                        <a14:foregroundMark x1="39958" y1="30820" x2="59310" y2="27869"/>
                        <a14:foregroundMark x1="62448" y1="47869" x2="39540" y2="46230"/>
                        <a14:foregroundMark x1="56067" y1="58689" x2="39017" y2="57049"/>
                        <a14:foregroundMark x1="58054" y1="75738" x2="39540" y2="75082"/>
                        <a14:foregroundMark x1="89854" y1="75082" x2="71130" y2="74098"/>
                        <a14:foregroundMark x1="91109" y1="58689" x2="70607" y2="58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89"/>
          <a:stretch/>
        </p:blipFill>
        <p:spPr>
          <a:xfrm>
            <a:off x="1217418" y="-51098"/>
            <a:ext cx="1152144" cy="11814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8936" y1="45503" x2="48936" y2="45503"/>
                        <a14:foregroundMark x1="49291" y1="34392" x2="47163" y2="62963"/>
                        <a14:foregroundMark x1="54433" y1="34921" x2="54787" y2="34392"/>
                        <a14:foregroundMark x1="51950" y1="50794" x2="54787" y2="50265"/>
                        <a14:foregroundMark x1="51241" y1="66667" x2="54965" y2="65608"/>
                        <a14:foregroundMark x1="59220" y1="67725" x2="59043" y2="38095"/>
                        <a14:foregroundMark x1="66312" y1="37037" x2="66312" y2="62434"/>
                        <a14:foregroundMark x1="74291" y1="35979" x2="74113" y2="65079"/>
                        <a14:foregroundMark x1="81738" y1="34921" x2="81560" y2="63492"/>
                        <a14:foregroundMark x1="91489" y1="35979" x2="92730" y2="62434"/>
                        <a14:foregroundMark x1="6383" y1="31217" x2="12057" y2="30688"/>
                        <a14:foregroundMark x1="2660" y1="29630" x2="2660" y2="29630"/>
                        <a14:foregroundMark x1="3723" y1="50794" x2="15071" y2="50265"/>
                        <a14:foregroundMark x1="3723" y1="57672" x2="15780" y2="56614"/>
                        <a14:foregroundMark x1="11702" y1="65079" x2="11525" y2="73016"/>
                        <a14:foregroundMark x1="13830" y1="66667" x2="13830" y2="76720"/>
                        <a14:foregroundMark x1="16135" y1="67725" x2="16135" y2="80952"/>
                        <a14:foregroundMark x1="2482" y1="4762" x2="15957" y2="6349"/>
                        <a14:foregroundMark x1="2660" y1="13757" x2="11348" y2="14286"/>
                        <a14:foregroundMark x1="2305" y1="12169" x2="2305" y2="12169"/>
                        <a14:foregroundMark x1="1950" y1="5291" x2="1950" y2="5291"/>
                        <a14:foregroundMark x1="16489" y1="7937" x2="16489" y2="7937"/>
                        <a14:foregroundMark x1="11879" y1="16402" x2="11879" y2="16402"/>
                        <a14:foregroundMark x1="2128" y1="15344" x2="2128" y2="15344"/>
                        <a14:foregroundMark x1="40071" y1="40741" x2="37411" y2="65079"/>
                        <a14:foregroundMark x1="44858" y1="43915" x2="42376" y2="60847"/>
                        <a14:backgroundMark x1="42553" y1="38095" x2="40248" y2="65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9" y="5678422"/>
            <a:ext cx="2780551" cy="9317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61" b="98370" l="2874" r="100000">
                        <a14:foregroundMark x1="25862" y1="8696" x2="25862" y2="8696"/>
                        <a14:foregroundMark x1="9770" y1="22826" x2="8621" y2="39674"/>
                        <a14:foregroundMark x1="23563" y1="33696" x2="23563" y2="33696"/>
                        <a14:foregroundMark x1="23563" y1="58696" x2="23563" y2="58696"/>
                        <a14:foregroundMark x1="75862" y1="14674" x2="79310" y2="29348"/>
                        <a14:foregroundMark x1="74138" y1="49457" x2="76437" y2="54891"/>
                        <a14:foregroundMark x1="90805" y1="10326" x2="92529" y2="15217"/>
                        <a14:foregroundMark x1="6322" y1="72826" x2="6322" y2="72826"/>
                        <a14:foregroundMark x1="12644" y1="75543" x2="12644" y2="75543"/>
                        <a14:foregroundMark x1="22414" y1="79891" x2="22414" y2="79891"/>
                        <a14:foregroundMark x1="28161" y1="72283" x2="28161" y2="72283"/>
                        <a14:foregroundMark x1="28161" y1="75543" x2="28161" y2="75543"/>
                        <a14:foregroundMark x1="31609" y1="75543" x2="31609" y2="75543"/>
                        <a14:foregroundMark x1="36782" y1="75543" x2="36782" y2="75543"/>
                        <a14:foregroundMark x1="44828" y1="75543" x2="44828" y2="75543"/>
                        <a14:foregroundMark x1="52874" y1="75543" x2="52874" y2="75543"/>
                        <a14:foregroundMark x1="59770" y1="77717" x2="59770" y2="77717"/>
                        <a14:foregroundMark x1="68966" y1="75543" x2="68966" y2="75543"/>
                        <a14:foregroundMark x1="79885" y1="77174" x2="79885" y2="77174"/>
                        <a14:foregroundMark x1="88506" y1="75543" x2="88506" y2="75543"/>
                        <a14:foregroundMark x1="97126" y1="74457" x2="97126" y2="74457"/>
                        <a14:foregroundMark x1="15517" y1="95109" x2="15517" y2="95109"/>
                        <a14:foregroundMark x1="21839" y1="90217" x2="21839" y2="90217"/>
                        <a14:foregroundMark x1="21839" y1="87500" x2="21839" y2="87500"/>
                        <a14:foregroundMark x1="25862" y1="89674" x2="25862" y2="89674"/>
                        <a14:foregroundMark x1="30460" y1="89674" x2="30460" y2="89674"/>
                        <a14:foregroundMark x1="33333" y1="92391" x2="33333" y2="92391"/>
                        <a14:foregroundMark x1="46552" y1="89130" x2="46552" y2="89130"/>
                        <a14:foregroundMark x1="54598" y1="90217" x2="54598" y2="90217"/>
                        <a14:foregroundMark x1="61494" y1="90761" x2="61494" y2="90761"/>
                        <a14:foregroundMark x1="68966" y1="87500" x2="68966" y2="87500"/>
                        <a14:foregroundMark x1="68391" y1="92391" x2="68391" y2="92391"/>
                        <a14:foregroundMark x1="71264" y1="93478" x2="71264" y2="93478"/>
                        <a14:foregroundMark x1="79885" y1="90217" x2="79885" y2="90217"/>
                        <a14:foregroundMark x1="85057" y1="92391" x2="85057" y2="92391"/>
                        <a14:foregroundMark x1="88506" y1="86957" x2="88506" y2="86957"/>
                        <a14:foregroundMark x1="74713" y1="86957" x2="74713" y2="86957"/>
                        <a14:foregroundMark x1="60920" y1="13043" x2="57471" y2="38587"/>
                        <a14:foregroundMark x1="40805" y1="14130" x2="47126" y2="51630"/>
                        <a14:foregroundMark x1="86782" y1="90217" x2="86782" y2="90217"/>
                        <a14:backgroundMark x1="63218" y1="76087" x2="63218" y2="76087"/>
                        <a14:backgroundMark x1="82184" y1="76087" x2="82184" y2="76087"/>
                        <a14:backgroundMark x1="74138" y1="91848" x2="74138" y2="91848"/>
                        <a14:backgroundMark x1="31609" y1="93478" x2="31609" y2="93478"/>
                        <a14:backgroundMark x1="36782" y1="91848" x2="36782" y2="91848"/>
                        <a14:backgroundMark x1="20115" y1="88587" x2="20115" y2="88587"/>
                        <a14:backgroundMark x1="51724" y1="36957" x2="55172" y2="58152"/>
                        <a14:backgroundMark x1="88506" y1="91848" x2="88506" y2="91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483" y="118144"/>
            <a:ext cx="863273" cy="9128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34836" y="4391891"/>
            <a:ext cx="634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Email : </a:t>
            </a:r>
            <a:r>
              <a:rPr lang="fr-FR" dirty="0" err="1" smtClean="0"/>
              <a:t>cyrille.francois.pro@gmail.com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3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52513" y="297872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Couplage SIMBAD - ACV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62800" y="1526400"/>
            <a:ext cx="6380626" cy="331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62800" y="1526400"/>
            <a:ext cx="6380626" cy="3312000"/>
          </a:xfrm>
          <a:prstGeom prst="rect">
            <a:avLst/>
          </a:prstGeom>
        </p:spPr>
      </p:pic>
      <p:sp>
        <p:nvSpPr>
          <p:cNvPr id="17" name="Bulle ronde 16"/>
          <p:cNvSpPr/>
          <p:nvPr>
            <p:custDataLst>
              <p:tags r:id="rId5"/>
            </p:custDataLst>
          </p:nvPr>
        </p:nvSpPr>
        <p:spPr>
          <a:xfrm>
            <a:off x="2753710" y="4082479"/>
            <a:ext cx="6189122" cy="1824336"/>
          </a:xfrm>
          <a:prstGeom prst="wedgeEllipseCallout">
            <a:avLst>
              <a:gd name="adj1" fmla="val 5153"/>
              <a:gd name="adj2" fmla="val -126821"/>
            </a:avLst>
          </a:prstGeom>
          <a:solidFill>
            <a:srgbClr val="EFEDE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Représentation de 9 parcs automobiles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et du parc de bus urbain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données locales : EMD 2015 et TCL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62800" y="1526400"/>
            <a:ext cx="6782722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46909" y="375234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Parcs de véhicules</a:t>
            </a:r>
            <a:br>
              <a:rPr lang="fr-FR" u="sng" dirty="0" smtClean="0"/>
            </a:b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98865522"/>
              </p:ext>
            </p:extLst>
          </p:nvPr>
        </p:nvGraphicFramePr>
        <p:xfrm>
          <a:off x="1803768" y="1527048"/>
          <a:ext cx="8087520" cy="311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520">
                  <a:extLst>
                    <a:ext uri="{9D8B030D-6E8A-4147-A177-3AD203B41FA5}">
                      <a16:colId xmlns:a16="http://schemas.microsoft.com/office/drawing/2014/main" val="3731081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4910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039343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02619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Parcs auto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Centre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Couronne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Périphérie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Bas revenu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75%</a:t>
                      </a:r>
                    </a:p>
                    <a:p>
                      <a:r>
                        <a:rPr lang="fr-FR" dirty="0" smtClean="0"/>
                        <a:t>Poids : 1279 kg</a:t>
                      </a:r>
                    </a:p>
                    <a:p>
                      <a:r>
                        <a:rPr lang="fr-FR" dirty="0" smtClean="0"/>
                        <a:t>Age : 12,2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72%</a:t>
                      </a:r>
                    </a:p>
                    <a:p>
                      <a:r>
                        <a:rPr lang="fr-FR" dirty="0" smtClean="0"/>
                        <a:t>Poids : 1317 kg</a:t>
                      </a:r>
                    </a:p>
                    <a:p>
                      <a:r>
                        <a:rPr lang="fr-FR" dirty="0" smtClean="0"/>
                        <a:t>Age : 10,5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71%</a:t>
                      </a:r>
                    </a:p>
                    <a:p>
                      <a:r>
                        <a:rPr lang="fr-FR" dirty="0" smtClean="0"/>
                        <a:t>Poids : 1350 kg</a:t>
                      </a:r>
                    </a:p>
                    <a:p>
                      <a:r>
                        <a:rPr lang="fr-FR" dirty="0" smtClean="0"/>
                        <a:t>Age : 9,9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8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 revenu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63%</a:t>
                      </a:r>
                    </a:p>
                    <a:p>
                      <a:r>
                        <a:rPr lang="fr-FR" dirty="0" smtClean="0"/>
                        <a:t>Poids : 1306 kg</a:t>
                      </a:r>
                    </a:p>
                    <a:p>
                      <a:r>
                        <a:rPr lang="fr-FR" dirty="0" smtClean="0"/>
                        <a:t>Age : 8,0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68%</a:t>
                      </a:r>
                    </a:p>
                    <a:p>
                      <a:r>
                        <a:rPr lang="fr-FR" dirty="0" smtClean="0"/>
                        <a:t>Poids : 1323 kg</a:t>
                      </a:r>
                    </a:p>
                    <a:p>
                      <a:r>
                        <a:rPr lang="fr-FR" dirty="0" smtClean="0"/>
                        <a:t>Age : 8,1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74%</a:t>
                      </a:r>
                    </a:p>
                    <a:p>
                      <a:r>
                        <a:rPr lang="fr-FR" dirty="0" smtClean="0"/>
                        <a:t>Poids : 1321 kg</a:t>
                      </a:r>
                    </a:p>
                    <a:p>
                      <a:r>
                        <a:rPr lang="fr-FR" dirty="0" smtClean="0"/>
                        <a:t>Age : 7,8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35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Haut</a:t>
                      </a:r>
                      <a:r>
                        <a:rPr lang="fr-FR" baseline="0" dirty="0" smtClean="0"/>
                        <a:t> revenu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70%</a:t>
                      </a:r>
                    </a:p>
                    <a:p>
                      <a:r>
                        <a:rPr lang="fr-FR" dirty="0" smtClean="0"/>
                        <a:t>Poids : 1344 kg</a:t>
                      </a:r>
                    </a:p>
                    <a:p>
                      <a:r>
                        <a:rPr lang="fr-FR" dirty="0" smtClean="0"/>
                        <a:t>Age : 6,0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71%</a:t>
                      </a:r>
                    </a:p>
                    <a:p>
                      <a:r>
                        <a:rPr lang="fr-FR" dirty="0" smtClean="0"/>
                        <a:t>Poids : 1345 kg</a:t>
                      </a:r>
                    </a:p>
                    <a:p>
                      <a:r>
                        <a:rPr lang="fr-FR" dirty="0" smtClean="0"/>
                        <a:t>Age : 5,6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%Diesel : 74%</a:t>
                      </a:r>
                    </a:p>
                    <a:p>
                      <a:r>
                        <a:rPr lang="fr-FR" dirty="0" smtClean="0"/>
                        <a:t>Poids : 1316 kg</a:t>
                      </a:r>
                    </a:p>
                    <a:p>
                      <a:r>
                        <a:rPr lang="fr-FR" dirty="0" smtClean="0"/>
                        <a:t>Age : 7,0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83876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2037347" y="5024477"/>
            <a:ext cx="10154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Parc roulant de bus urbain :</a:t>
            </a:r>
          </a:p>
          <a:p>
            <a:endParaRPr lang="fr-FR" sz="2000" b="1" u="sng" dirty="0" smtClean="0"/>
          </a:p>
          <a:p>
            <a:r>
              <a:rPr lang="fr-FR" sz="2000" dirty="0" smtClean="0"/>
              <a:t>Croisement des données statiques de TCL (2016) et des données de circulation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12% de trolleybus et  les EURO 5 et 4 représentent moins de 50%</a:t>
            </a:r>
            <a:endParaRPr lang="fr-FR" sz="2000" dirty="0"/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1852488" y="4641088"/>
            <a:ext cx="483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Traitement de l’EMD de Lyon 2015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6173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6180" y="349920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Cadre technologique de SIMBAD-ACV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525786" y="5734478"/>
            <a:ext cx="6434203" cy="474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Unité de référence : impacts par habitant et par jour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93600" y="3031200"/>
            <a:ext cx="4197791" cy="1101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2000" y="3031200"/>
            <a:ext cx="6920683" cy="1101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74800" y="1670400"/>
            <a:ext cx="7013831" cy="2466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7600" y="1670400"/>
            <a:ext cx="7027441" cy="3607200"/>
          </a:xfrm>
          <a:prstGeom prst="rect">
            <a:avLst/>
          </a:prstGeom>
        </p:spPr>
      </p:pic>
      <p:graphicFrame>
        <p:nvGraphicFramePr>
          <p:cNvPr id="18" name="Espace réservé du contenu 3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33608329"/>
              </p:ext>
            </p:extLst>
          </p:nvPr>
        </p:nvGraphicFramePr>
        <p:xfrm>
          <a:off x="8176688" y="1551063"/>
          <a:ext cx="3914210" cy="3916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7281">
                  <a:extLst>
                    <a:ext uri="{9D8B030D-6E8A-4147-A177-3AD203B41FA5}">
                      <a16:colId xmlns:a16="http://schemas.microsoft.com/office/drawing/2014/main" val="444687202"/>
                    </a:ext>
                  </a:extLst>
                </a:gridCol>
                <a:gridCol w="1316929">
                  <a:extLst>
                    <a:ext uri="{9D8B030D-6E8A-4147-A177-3AD203B41FA5}">
                      <a16:colId xmlns:a16="http://schemas.microsoft.com/office/drawing/2014/main" val="259294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Enjeux évalués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Unités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44107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Potentiel de réchauffement climatique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</a:t>
                      </a:r>
                      <a:r>
                        <a:rPr lang="fr-FR" sz="1600" baseline="0" dirty="0" smtClean="0"/>
                        <a:t> CO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-eq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91248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Particules fines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 PM</a:t>
                      </a:r>
                      <a:r>
                        <a:rPr lang="fr-FR" sz="1600" baseline="-25000" dirty="0" smtClean="0"/>
                        <a:t>2,5</a:t>
                      </a:r>
                      <a:r>
                        <a:rPr lang="fr-FR" sz="1600" dirty="0" smtClean="0"/>
                        <a:t>-eq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1464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Formation</a:t>
                      </a:r>
                      <a:r>
                        <a:rPr lang="fr-FR" sz="1600" baseline="0" dirty="0" smtClean="0"/>
                        <a:t> d’ozone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 COVNM-</a:t>
                      </a:r>
                      <a:r>
                        <a:rPr lang="fr-FR" sz="1600" dirty="0" err="1" smtClean="0"/>
                        <a:t>eq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99556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Acidification terrestre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 SO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-eq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1024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Ressources métalliques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 Fe-</a:t>
                      </a:r>
                      <a:r>
                        <a:rPr lang="fr-FR" sz="1600" dirty="0" err="1" smtClean="0"/>
                        <a:t>eq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101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Occupation du sol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m².an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75141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Énergie non-renouvelable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kWh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70509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Énergie nucléaire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kWh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711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Énergie</a:t>
                      </a:r>
                      <a:r>
                        <a:rPr lang="fr-FR" sz="1600" baseline="0" dirty="0" smtClean="0"/>
                        <a:t> renouvelable</a:t>
                      </a:r>
                      <a:endParaRPr lang="fr-FR" sz="16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kWh</a:t>
                      </a:r>
                      <a:endParaRPr lang="fr-FR" sz="160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983364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27472" y="298118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Cadre technologique de SIMBAD-ACV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1" name="Graphique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3805080"/>
              </p:ext>
            </p:extLst>
          </p:nvPr>
        </p:nvGraphicFramePr>
        <p:xfrm>
          <a:off x="1187116" y="1546541"/>
          <a:ext cx="9881912" cy="506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22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67828" y="284264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Cadre technologique de SIMBAD-ACV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Graphique 9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8244089"/>
              </p:ext>
            </p:extLst>
          </p:nvPr>
        </p:nvGraphicFramePr>
        <p:xfrm>
          <a:off x="704088" y="1324412"/>
          <a:ext cx="11151028" cy="53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67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62800" y="1526400"/>
            <a:ext cx="6782722" cy="3312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62800" y="1526400"/>
            <a:ext cx="6782722" cy="3312000"/>
          </a:xfrm>
          <a:prstGeom prst="rect">
            <a:avLst/>
          </a:prstGeom>
        </p:spPr>
      </p:pic>
      <p:sp>
        <p:nvSpPr>
          <p:cNvPr id="12" name="Bulle ronde 11"/>
          <p:cNvSpPr/>
          <p:nvPr>
            <p:custDataLst>
              <p:tags r:id="rId4"/>
            </p:custDataLst>
          </p:nvPr>
        </p:nvSpPr>
        <p:spPr>
          <a:xfrm>
            <a:off x="914400" y="4838400"/>
            <a:ext cx="11100068" cy="1718427"/>
          </a:xfrm>
          <a:prstGeom prst="wedgeEllipseCallout">
            <a:avLst>
              <a:gd name="adj1" fmla="val -2897"/>
              <a:gd name="adj2" fmla="val -68679"/>
            </a:avLst>
          </a:prstGeom>
          <a:solidFill>
            <a:srgbClr val="EFEDE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Désagrégation des impacts aux niveaux des 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flux Origine-Destination </a:t>
            </a:r>
            <a:r>
              <a:rPr lang="fr-FR" b="1" dirty="0" smtClean="0">
                <a:solidFill>
                  <a:schemeClr val="tx1"/>
                </a:solidFill>
              </a:rPr>
              <a:t>→</a:t>
            </a:r>
            <a:r>
              <a:rPr lang="fr-FR" dirty="0" smtClean="0">
                <a:solidFill>
                  <a:schemeClr val="tx1"/>
                </a:solidFill>
              </a:rPr>
              <a:t> territoires </a:t>
            </a:r>
            <a:r>
              <a:rPr lang="fr-FR" dirty="0">
                <a:solidFill>
                  <a:schemeClr val="tx1"/>
                </a:solidFill>
              </a:rPr>
              <a:t>→</a:t>
            </a:r>
            <a:r>
              <a:rPr lang="fr-FR" dirty="0" smtClean="0">
                <a:solidFill>
                  <a:schemeClr val="tx1"/>
                </a:solidFill>
              </a:rPr>
              <a:t> ménages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Spatialisation des émissions directes de </a:t>
            </a:r>
            <a:r>
              <a:rPr lang="fr-FR" dirty="0" err="1" smtClean="0">
                <a:solidFill>
                  <a:schemeClr val="tx1"/>
                </a:solidFill>
              </a:rPr>
              <a:t>NOx</a:t>
            </a:r>
            <a:r>
              <a:rPr lang="fr-FR" dirty="0" smtClean="0">
                <a:solidFill>
                  <a:schemeClr val="tx1"/>
                </a:solidFill>
              </a:rPr>
              <a:t> et de la population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→ Exposition de la population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352513" y="297872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Couplage SIMBAD - ACV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5511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9414" y="271087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Désagrégation des impacts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ZoneTexte 12"/>
          <p:cNvSpPr txBox="1"/>
          <p:nvPr>
            <p:custDataLst>
              <p:tags r:id="rId3"/>
            </p:custDataLst>
          </p:nvPr>
        </p:nvSpPr>
        <p:spPr>
          <a:xfrm>
            <a:off x="4959290" y="1527048"/>
            <a:ext cx="220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Tronçons (+100 000)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4463228" y="2056111"/>
            <a:ext cx="58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Origine-Destination (+600 000)  &lt;- HC/HC ; VP/TC ; revenu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3543540" y="3298956"/>
            <a:ext cx="204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z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ones de résidence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>
            <p:custDataLst>
              <p:tags r:id="rId6"/>
            </p:custDataLst>
          </p:nvPr>
        </p:nvSpPr>
        <p:spPr>
          <a:xfrm>
            <a:off x="6002110" y="3295091"/>
            <a:ext cx="194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zones d’activités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>
            <p:custDataLst>
              <p:tags r:id="rId7"/>
            </p:custDataLst>
          </p:nvPr>
        </p:nvSpPr>
        <p:spPr>
          <a:xfrm>
            <a:off x="8190932" y="3298956"/>
            <a:ext cx="21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777 zones IRIS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ZoneTexte 19"/>
          <p:cNvSpPr txBox="1"/>
          <p:nvPr>
            <p:custDataLst>
              <p:tags r:id="rId8"/>
            </p:custDataLst>
          </p:nvPr>
        </p:nvSpPr>
        <p:spPr>
          <a:xfrm>
            <a:off x="3638028" y="3868031"/>
            <a:ext cx="220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Ménages (+750 000)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lèche vers le bas 20"/>
          <p:cNvSpPr/>
          <p:nvPr>
            <p:custDataLst>
              <p:tags r:id="rId9"/>
            </p:custDataLst>
          </p:nvPr>
        </p:nvSpPr>
        <p:spPr>
          <a:xfrm>
            <a:off x="5887406" y="1877811"/>
            <a:ext cx="292608" cy="178300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lèche vers le bas 21"/>
          <p:cNvSpPr/>
          <p:nvPr>
            <p:custDataLst>
              <p:tags r:id="rId10"/>
            </p:custDataLst>
          </p:nvPr>
        </p:nvSpPr>
        <p:spPr>
          <a:xfrm rot="2126997">
            <a:off x="5380398" y="2990802"/>
            <a:ext cx="292608" cy="371236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lèche vers le bas 22"/>
          <p:cNvSpPr/>
          <p:nvPr>
            <p:custDataLst>
              <p:tags r:id="rId11"/>
            </p:custDataLst>
          </p:nvPr>
        </p:nvSpPr>
        <p:spPr>
          <a:xfrm rot="19695163">
            <a:off x="6122149" y="2995325"/>
            <a:ext cx="292608" cy="371236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lèche vers le bas 23"/>
          <p:cNvSpPr/>
          <p:nvPr>
            <p:custDataLst>
              <p:tags r:id="rId12"/>
            </p:custDataLst>
          </p:nvPr>
        </p:nvSpPr>
        <p:spPr>
          <a:xfrm>
            <a:off x="4419078" y="3634362"/>
            <a:ext cx="292608" cy="276116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ccolade fermante 24"/>
          <p:cNvSpPr/>
          <p:nvPr>
            <p:custDataLst>
              <p:tags r:id="rId13"/>
            </p:custDataLst>
          </p:nvPr>
        </p:nvSpPr>
        <p:spPr>
          <a:xfrm>
            <a:off x="7779282" y="3176420"/>
            <a:ext cx="287366" cy="596000"/>
          </a:xfrm>
          <a:prstGeom prst="rightBrac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>
            <p:custDataLst>
              <p:tags r:id="rId14"/>
            </p:custDataLst>
          </p:nvPr>
        </p:nvSpPr>
        <p:spPr>
          <a:xfrm>
            <a:off x="4463227" y="2669955"/>
            <a:ext cx="55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Origine-Destination (+600 000) &lt;- niveau de revenu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lèche vers le bas 26"/>
          <p:cNvSpPr/>
          <p:nvPr>
            <p:custDataLst>
              <p:tags r:id="rId15"/>
            </p:custDataLst>
          </p:nvPr>
        </p:nvSpPr>
        <p:spPr>
          <a:xfrm>
            <a:off x="5887406" y="2473984"/>
            <a:ext cx="292608" cy="178300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>
            <p:custDataLst>
              <p:tags r:id="rId16"/>
            </p:custDataLst>
          </p:nvPr>
        </p:nvSpPr>
        <p:spPr>
          <a:xfrm>
            <a:off x="1832297" y="3587754"/>
            <a:ext cx="143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alibri"/>
              </a:rPr>
              <a:t>Génération</a:t>
            </a:r>
            <a:endParaRPr lang="fr-FR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9" name="ZoneTexte 28"/>
          <p:cNvSpPr txBox="1"/>
          <p:nvPr>
            <p:custDataLst>
              <p:tags r:id="rId17"/>
            </p:custDataLst>
          </p:nvPr>
        </p:nvSpPr>
        <p:spPr>
          <a:xfrm>
            <a:off x="1832297" y="2991754"/>
            <a:ext cx="143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alibri"/>
              </a:rPr>
              <a:t>Distribution</a:t>
            </a:r>
            <a:endParaRPr lang="fr-FR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0" name="ZoneTexte 29"/>
          <p:cNvSpPr txBox="1"/>
          <p:nvPr>
            <p:custDataLst>
              <p:tags r:id="rId18"/>
            </p:custDataLst>
          </p:nvPr>
        </p:nvSpPr>
        <p:spPr>
          <a:xfrm>
            <a:off x="1832296" y="2254217"/>
            <a:ext cx="199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alibri"/>
              </a:rPr>
              <a:t>Choix modal et répartition horaire</a:t>
            </a:r>
            <a:endParaRPr lang="fr-FR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>
            <p:custDataLst>
              <p:tags r:id="rId19"/>
            </p:custDataLst>
          </p:nvPr>
        </p:nvSpPr>
        <p:spPr>
          <a:xfrm>
            <a:off x="1832295" y="1829277"/>
            <a:ext cx="143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alibri"/>
              </a:rPr>
              <a:t>Affectation</a:t>
            </a:r>
            <a:endParaRPr lang="fr-FR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>
            <p:custDataLst>
              <p:tags r:id="rId20"/>
            </p:custDataLst>
          </p:nvPr>
        </p:nvSpPr>
        <p:spPr>
          <a:xfrm>
            <a:off x="1133424" y="4972576"/>
            <a:ext cx="1062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Approches systémiques différentes → outils différents</a:t>
            </a:r>
            <a:endParaRPr lang="fr-FR" sz="2000" dirty="0"/>
          </a:p>
        </p:txBody>
      </p:sp>
      <p:sp>
        <p:nvSpPr>
          <p:cNvPr id="33" name="ZoneTexte 32"/>
          <p:cNvSpPr txBox="1"/>
          <p:nvPr>
            <p:custDataLst>
              <p:tags r:id="rId21"/>
            </p:custDataLst>
          </p:nvPr>
        </p:nvSpPr>
        <p:spPr>
          <a:xfrm>
            <a:off x="1852488" y="5504175"/>
            <a:ext cx="336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Programmation python, </a:t>
            </a:r>
            <a:r>
              <a:rPr lang="fr-FR" dirty="0" err="1" smtClean="0"/>
              <a:t>Visum</a:t>
            </a:r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22"/>
            </p:custDataLst>
          </p:nvPr>
        </p:nvSpPr>
        <p:spPr>
          <a:xfrm>
            <a:off x="7290512" y="5504175"/>
            <a:ext cx="336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EcoInvent</a:t>
            </a:r>
            <a:r>
              <a:rPr lang="fr-FR" dirty="0" smtClean="0"/>
              <a:t>, </a:t>
            </a:r>
            <a:r>
              <a:rPr lang="fr-FR" dirty="0" err="1" smtClean="0"/>
              <a:t>Copert</a:t>
            </a:r>
            <a:r>
              <a:rPr lang="fr-FR" dirty="0" smtClean="0"/>
              <a:t>, </a:t>
            </a:r>
            <a:r>
              <a:rPr lang="fr-FR" dirty="0" err="1" smtClean="0"/>
              <a:t>OpenLCA</a:t>
            </a:r>
            <a:endParaRPr lang="fr-FR" dirty="0"/>
          </a:p>
        </p:txBody>
      </p:sp>
      <p:sp>
        <p:nvSpPr>
          <p:cNvPr id="35" name="ZoneTexte 34"/>
          <p:cNvSpPr txBox="1"/>
          <p:nvPr>
            <p:custDataLst>
              <p:tags r:id="rId23"/>
            </p:custDataLst>
          </p:nvPr>
        </p:nvSpPr>
        <p:spPr>
          <a:xfrm>
            <a:off x="5622641" y="6084054"/>
            <a:ext cx="126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 et </a:t>
            </a:r>
            <a:r>
              <a:rPr lang="fr-FR" dirty="0" err="1" smtClean="0"/>
              <a:t>QGis</a:t>
            </a:r>
            <a:endParaRPr lang="fr-FR" dirty="0"/>
          </a:p>
        </p:txBody>
      </p:sp>
      <p:sp>
        <p:nvSpPr>
          <p:cNvPr id="36" name="Flèche droite 35"/>
          <p:cNvSpPr/>
          <p:nvPr>
            <p:custDataLst>
              <p:tags r:id="rId24"/>
            </p:custDataLst>
          </p:nvPr>
        </p:nvSpPr>
        <p:spPr>
          <a:xfrm rot="1220255">
            <a:off x="5008192" y="5938031"/>
            <a:ext cx="621648" cy="2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>
            <p:custDataLst>
              <p:tags r:id="rId25"/>
            </p:custDataLst>
          </p:nvPr>
        </p:nvSpPr>
        <p:spPr>
          <a:xfrm rot="9600000">
            <a:off x="6707113" y="5936220"/>
            <a:ext cx="621648" cy="2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0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6736" y="2651760"/>
            <a:ext cx="10070734" cy="1485900"/>
          </a:xfrm>
        </p:spPr>
        <p:txBody>
          <a:bodyPr/>
          <a:lstStyle/>
          <a:p>
            <a:pPr algn="ctr"/>
            <a:r>
              <a:rPr lang="fr-FR" dirty="0" smtClean="0"/>
              <a:t>Diagnostic interdisciplinaire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5600" y="366852"/>
            <a:ext cx="10850640" cy="538853"/>
          </a:xfrm>
        </p:spPr>
        <p:txBody>
          <a:bodyPr>
            <a:noAutofit/>
          </a:bodyPr>
          <a:lstStyle/>
          <a:p>
            <a:pPr algn="ctr"/>
            <a:r>
              <a:rPr lang="fr-FR" sz="3400" u="sng" dirty="0" smtClean="0"/>
              <a:t>Impacts environnementaux de la mobilité quotidienne</a:t>
            </a:r>
            <a:endParaRPr lang="fr-FR" sz="34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09963470"/>
              </p:ext>
            </p:extLst>
          </p:nvPr>
        </p:nvGraphicFramePr>
        <p:xfrm>
          <a:off x="975600" y="1726023"/>
          <a:ext cx="9398840" cy="51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9" name="ZoneTexte 18"/>
          <p:cNvSpPr txBox="1"/>
          <p:nvPr>
            <p:custDataLst>
              <p:tags r:id="rId4"/>
            </p:custDataLst>
          </p:nvPr>
        </p:nvSpPr>
        <p:spPr>
          <a:xfrm>
            <a:off x="1621663" y="1358762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3,22 </a:t>
            </a:r>
          </a:p>
          <a:p>
            <a:pPr algn="ctr"/>
            <a:r>
              <a:rPr lang="fr-FR" sz="1400" dirty="0" smtClean="0"/>
              <a:t>kg 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0" name="ZoneTexte 19"/>
          <p:cNvSpPr txBox="1"/>
          <p:nvPr>
            <p:custDataLst>
              <p:tags r:id="rId5"/>
            </p:custDataLst>
          </p:nvPr>
        </p:nvSpPr>
        <p:spPr>
          <a:xfrm>
            <a:off x="2861865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1,83 </a:t>
            </a:r>
          </a:p>
          <a:p>
            <a:pPr algn="ctr"/>
            <a:r>
              <a:rPr lang="fr-FR" sz="1400" dirty="0" smtClean="0"/>
              <a:t>g PM</a:t>
            </a:r>
            <a:r>
              <a:rPr lang="fr-FR" sz="1400" baseline="-25000" dirty="0" smtClean="0"/>
              <a:t>2,5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1" name="ZoneTexte 20"/>
          <p:cNvSpPr txBox="1"/>
          <p:nvPr>
            <p:custDataLst>
              <p:tags r:id="rId6"/>
            </p:custDataLst>
          </p:nvPr>
        </p:nvSpPr>
        <p:spPr>
          <a:xfrm>
            <a:off x="4147359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13,6 </a:t>
            </a:r>
          </a:p>
          <a:p>
            <a:pPr algn="ctr"/>
            <a:r>
              <a:rPr lang="fr-FR" sz="1400" dirty="0" smtClean="0"/>
              <a:t>g COVNM</a:t>
            </a:r>
            <a:endParaRPr lang="fr-FR" sz="1600" dirty="0"/>
          </a:p>
        </p:txBody>
      </p:sp>
      <p:sp>
        <p:nvSpPr>
          <p:cNvPr id="22" name="ZoneTexte 21"/>
          <p:cNvSpPr txBox="1"/>
          <p:nvPr>
            <p:custDataLst>
              <p:tags r:id="rId7"/>
            </p:custDataLst>
          </p:nvPr>
        </p:nvSpPr>
        <p:spPr>
          <a:xfrm>
            <a:off x="5397835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12,1 </a:t>
            </a:r>
          </a:p>
          <a:p>
            <a:pPr algn="ctr"/>
            <a:r>
              <a:rPr lang="fr-FR" sz="1400" dirty="0" smtClean="0"/>
              <a:t>g </a:t>
            </a:r>
            <a:r>
              <a:rPr lang="fr-FR" sz="1400" dirty="0"/>
              <a:t>S</a:t>
            </a:r>
            <a:r>
              <a:rPr lang="fr-FR" sz="1400" dirty="0" smtClean="0"/>
              <a:t>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3" name="ZoneTexte 22"/>
          <p:cNvSpPr txBox="1"/>
          <p:nvPr>
            <p:custDataLst>
              <p:tags r:id="rId8"/>
            </p:custDataLst>
          </p:nvPr>
        </p:nvSpPr>
        <p:spPr>
          <a:xfrm>
            <a:off x="6651547" y="134452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337 </a:t>
            </a:r>
          </a:p>
          <a:p>
            <a:pPr algn="ctr"/>
            <a:r>
              <a:rPr lang="fr-FR" sz="1400" dirty="0" smtClean="0"/>
              <a:t>g Fe-</a:t>
            </a:r>
            <a:r>
              <a:rPr lang="fr-FR" sz="1400" dirty="0" err="1" smtClean="0"/>
              <a:t>eq</a:t>
            </a:r>
            <a:endParaRPr lang="fr-FR" sz="1400" dirty="0"/>
          </a:p>
        </p:txBody>
      </p:sp>
      <p:sp>
        <p:nvSpPr>
          <p:cNvPr id="24" name="ZoneTexte 23"/>
          <p:cNvSpPr txBox="1"/>
          <p:nvPr>
            <p:custDataLst>
              <p:tags r:id="rId9"/>
            </p:custDataLst>
          </p:nvPr>
        </p:nvSpPr>
        <p:spPr>
          <a:xfrm>
            <a:off x="7928635" y="135204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78,8 </a:t>
            </a:r>
          </a:p>
          <a:p>
            <a:pPr algn="ctr"/>
            <a:r>
              <a:rPr lang="fr-FR" sz="1400" dirty="0" smtClean="0"/>
              <a:t>m².an</a:t>
            </a:r>
            <a:endParaRPr lang="fr-FR" sz="1400" dirty="0"/>
          </a:p>
        </p:txBody>
      </p:sp>
      <p:sp>
        <p:nvSpPr>
          <p:cNvPr id="25" name="ZoneTexte 24"/>
          <p:cNvSpPr txBox="1"/>
          <p:nvPr>
            <p:custDataLst>
              <p:tags r:id="rId10"/>
            </p:custDataLst>
          </p:nvPr>
        </p:nvSpPr>
        <p:spPr>
          <a:xfrm>
            <a:off x="9166202" y="135204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17,1 </a:t>
            </a:r>
          </a:p>
          <a:p>
            <a:pPr algn="ctr"/>
            <a:r>
              <a:rPr lang="fr-FR" sz="1400" dirty="0" smtClean="0"/>
              <a:t>kWh</a:t>
            </a:r>
            <a:endParaRPr lang="fr-FR" sz="1400" dirty="0"/>
          </a:p>
        </p:txBody>
      </p:sp>
      <p:sp>
        <p:nvSpPr>
          <p:cNvPr id="26" name="ZoneTexte 25"/>
          <p:cNvSpPr txBox="1"/>
          <p:nvPr>
            <p:custDataLst>
              <p:tags r:id="rId11"/>
            </p:custDataLst>
          </p:nvPr>
        </p:nvSpPr>
        <p:spPr>
          <a:xfrm>
            <a:off x="10270882" y="1346731"/>
            <a:ext cx="128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</a:t>
            </a:r>
            <a:r>
              <a:rPr lang="fr-FR" sz="1400" dirty="0" smtClean="0"/>
              <a:t>ar habitant et par jour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574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008857"/>
              </p:ext>
            </p:extLst>
          </p:nvPr>
        </p:nvGraphicFramePr>
        <p:xfrm>
          <a:off x="974284" y="1726023"/>
          <a:ext cx="9398840" cy="51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1912936" y="1840727"/>
            <a:ext cx="684000" cy="1948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1912936" y="5212080"/>
            <a:ext cx="684000" cy="119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3145388" y="5148470"/>
            <a:ext cx="723569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4413684" y="5094470"/>
            <a:ext cx="684000" cy="1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5655684" y="5109715"/>
            <a:ext cx="684000" cy="14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5655684" y="1840727"/>
            <a:ext cx="684000" cy="866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4413684" y="1840726"/>
            <a:ext cx="684000" cy="1478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3145387" y="1840726"/>
            <a:ext cx="723569" cy="803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1"/>
            </p:custDataLst>
          </p:nvPr>
        </p:nvSpPr>
        <p:spPr>
          <a:xfrm>
            <a:off x="1912936" y="4406950"/>
            <a:ext cx="74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55 %</a:t>
            </a:r>
            <a:endParaRPr lang="fr-FR" sz="2000" b="1" dirty="0"/>
          </a:p>
        </p:txBody>
      </p:sp>
      <p:sp>
        <p:nvSpPr>
          <p:cNvPr id="19" name="ZoneTexte 18"/>
          <p:cNvSpPr txBox="1"/>
          <p:nvPr>
            <p:custDataLst>
              <p:tags r:id="rId12"/>
            </p:custDataLst>
          </p:nvPr>
        </p:nvSpPr>
        <p:spPr>
          <a:xfrm>
            <a:off x="3145387" y="3820754"/>
            <a:ext cx="84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22 %</a:t>
            </a:r>
            <a:endParaRPr lang="fr-FR" sz="2000" b="1" dirty="0"/>
          </a:p>
        </p:txBody>
      </p:sp>
      <p:sp>
        <p:nvSpPr>
          <p:cNvPr id="20" name="ZoneTexte 19"/>
          <p:cNvSpPr txBox="1"/>
          <p:nvPr>
            <p:custDataLst>
              <p:tags r:id="rId13"/>
            </p:custDataLst>
          </p:nvPr>
        </p:nvSpPr>
        <p:spPr>
          <a:xfrm>
            <a:off x="4413684" y="4006840"/>
            <a:ext cx="80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44 %</a:t>
            </a:r>
            <a:endParaRPr lang="fr-FR" sz="2000" b="1" dirty="0"/>
          </a:p>
        </p:txBody>
      </p:sp>
      <p:sp>
        <p:nvSpPr>
          <p:cNvPr id="21" name="ZoneTexte 20"/>
          <p:cNvSpPr txBox="1"/>
          <p:nvPr>
            <p:custDataLst>
              <p:tags r:id="rId14"/>
            </p:custDataLst>
          </p:nvPr>
        </p:nvSpPr>
        <p:spPr>
          <a:xfrm>
            <a:off x="5655684" y="3308129"/>
            <a:ext cx="86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</a:t>
            </a:r>
            <a:r>
              <a:rPr lang="fr-FR" sz="2000" b="1" dirty="0" smtClean="0"/>
              <a:t>5 %</a:t>
            </a:r>
            <a:endParaRPr lang="fr-FR" sz="2000" b="1" dirty="0"/>
          </a:p>
        </p:txBody>
      </p:sp>
      <p:sp>
        <p:nvSpPr>
          <p:cNvPr id="22" name="ZoneTexte 21"/>
          <p:cNvSpPr txBox="1"/>
          <p:nvPr>
            <p:custDataLst>
              <p:tags r:id="rId15"/>
            </p:custDataLst>
          </p:nvPr>
        </p:nvSpPr>
        <p:spPr>
          <a:xfrm>
            <a:off x="1621663" y="1358762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3,22 </a:t>
            </a:r>
          </a:p>
          <a:p>
            <a:pPr algn="ctr"/>
            <a:r>
              <a:rPr lang="fr-FR" sz="1400" dirty="0" smtClean="0"/>
              <a:t>kg 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3" name="ZoneTexte 22"/>
          <p:cNvSpPr txBox="1"/>
          <p:nvPr>
            <p:custDataLst>
              <p:tags r:id="rId16"/>
            </p:custDataLst>
          </p:nvPr>
        </p:nvSpPr>
        <p:spPr>
          <a:xfrm>
            <a:off x="2861865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1,83 </a:t>
            </a:r>
          </a:p>
          <a:p>
            <a:pPr algn="ctr"/>
            <a:r>
              <a:rPr lang="fr-FR" sz="1400" dirty="0" smtClean="0"/>
              <a:t>g PM</a:t>
            </a:r>
            <a:r>
              <a:rPr lang="fr-FR" sz="1400" baseline="-25000" dirty="0" smtClean="0"/>
              <a:t>2,5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4" name="ZoneTexte 23"/>
          <p:cNvSpPr txBox="1"/>
          <p:nvPr>
            <p:custDataLst>
              <p:tags r:id="rId17"/>
            </p:custDataLst>
          </p:nvPr>
        </p:nvSpPr>
        <p:spPr>
          <a:xfrm>
            <a:off x="4147359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13,6 </a:t>
            </a:r>
          </a:p>
          <a:p>
            <a:pPr algn="ctr"/>
            <a:r>
              <a:rPr lang="fr-FR" sz="1400" dirty="0" smtClean="0"/>
              <a:t>g COVNM</a:t>
            </a:r>
            <a:endParaRPr lang="fr-FR" sz="1600" dirty="0"/>
          </a:p>
        </p:txBody>
      </p:sp>
      <p:sp>
        <p:nvSpPr>
          <p:cNvPr id="25" name="ZoneTexte 24"/>
          <p:cNvSpPr txBox="1"/>
          <p:nvPr>
            <p:custDataLst>
              <p:tags r:id="rId18"/>
            </p:custDataLst>
          </p:nvPr>
        </p:nvSpPr>
        <p:spPr>
          <a:xfrm>
            <a:off x="5397835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12,1 </a:t>
            </a:r>
          </a:p>
          <a:p>
            <a:pPr algn="ctr"/>
            <a:r>
              <a:rPr lang="fr-FR" sz="1400" dirty="0" smtClean="0"/>
              <a:t>g </a:t>
            </a:r>
            <a:r>
              <a:rPr lang="fr-FR" sz="1400" dirty="0"/>
              <a:t>S</a:t>
            </a:r>
            <a:r>
              <a:rPr lang="fr-FR" sz="1400" dirty="0" smtClean="0"/>
              <a:t>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6" name="ZoneTexte 25"/>
          <p:cNvSpPr txBox="1"/>
          <p:nvPr>
            <p:custDataLst>
              <p:tags r:id="rId19"/>
            </p:custDataLst>
          </p:nvPr>
        </p:nvSpPr>
        <p:spPr>
          <a:xfrm>
            <a:off x="6651547" y="134452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337 </a:t>
            </a:r>
          </a:p>
          <a:p>
            <a:pPr algn="ctr"/>
            <a:r>
              <a:rPr lang="fr-FR" sz="1400" dirty="0" smtClean="0"/>
              <a:t>g Fe-</a:t>
            </a:r>
            <a:r>
              <a:rPr lang="fr-FR" sz="1400" dirty="0" err="1" smtClean="0"/>
              <a:t>eq</a:t>
            </a:r>
            <a:endParaRPr lang="fr-FR" sz="1400" dirty="0"/>
          </a:p>
        </p:txBody>
      </p:sp>
      <p:sp>
        <p:nvSpPr>
          <p:cNvPr id="27" name="ZoneTexte 26"/>
          <p:cNvSpPr txBox="1"/>
          <p:nvPr>
            <p:custDataLst>
              <p:tags r:id="rId20"/>
            </p:custDataLst>
          </p:nvPr>
        </p:nvSpPr>
        <p:spPr>
          <a:xfrm>
            <a:off x="7928635" y="135204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78,8 </a:t>
            </a:r>
          </a:p>
          <a:p>
            <a:pPr algn="ctr"/>
            <a:r>
              <a:rPr lang="fr-FR" sz="1400" dirty="0" smtClean="0"/>
              <a:t>m².an</a:t>
            </a:r>
            <a:endParaRPr lang="fr-FR" sz="1400" dirty="0"/>
          </a:p>
        </p:txBody>
      </p:sp>
      <p:sp>
        <p:nvSpPr>
          <p:cNvPr id="28" name="ZoneTexte 27"/>
          <p:cNvSpPr txBox="1"/>
          <p:nvPr>
            <p:custDataLst>
              <p:tags r:id="rId21"/>
            </p:custDataLst>
          </p:nvPr>
        </p:nvSpPr>
        <p:spPr>
          <a:xfrm>
            <a:off x="9166202" y="135204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17,1 </a:t>
            </a:r>
          </a:p>
          <a:p>
            <a:pPr algn="ctr"/>
            <a:r>
              <a:rPr lang="fr-FR" sz="1400" dirty="0" smtClean="0"/>
              <a:t>kWh</a:t>
            </a:r>
            <a:endParaRPr lang="fr-FR" sz="1400" dirty="0"/>
          </a:p>
        </p:txBody>
      </p:sp>
      <p:sp>
        <p:nvSpPr>
          <p:cNvPr id="29" name="ZoneTexte 28"/>
          <p:cNvSpPr txBox="1"/>
          <p:nvPr>
            <p:custDataLst>
              <p:tags r:id="rId22"/>
            </p:custDataLst>
          </p:nvPr>
        </p:nvSpPr>
        <p:spPr>
          <a:xfrm>
            <a:off x="10356827" y="1330304"/>
            <a:ext cx="128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</a:t>
            </a:r>
            <a:r>
              <a:rPr lang="fr-FR" sz="1400" dirty="0" smtClean="0"/>
              <a:t>ar habitant et par jour</a:t>
            </a:r>
            <a:endParaRPr lang="fr-FR" sz="1400" dirty="0"/>
          </a:p>
        </p:txBody>
      </p:sp>
      <p:sp>
        <p:nvSpPr>
          <p:cNvPr id="31" name="Titre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975600" y="366852"/>
            <a:ext cx="10850640" cy="538853"/>
          </a:xfrm>
        </p:spPr>
        <p:txBody>
          <a:bodyPr>
            <a:noAutofit/>
          </a:bodyPr>
          <a:lstStyle/>
          <a:p>
            <a:pPr algn="ctr"/>
            <a:r>
              <a:rPr lang="fr-FR" sz="3400" u="sng" dirty="0" smtClean="0"/>
              <a:t>Impacts environnementaux de la mobilité quotidienne</a:t>
            </a:r>
            <a:endParaRPr lang="fr-FR" sz="3400" u="sng" dirty="0"/>
          </a:p>
        </p:txBody>
      </p:sp>
    </p:spTree>
    <p:extLst>
      <p:ext uri="{BB962C8B-B14F-4D97-AF65-F5344CB8AC3E}">
        <p14:creationId xmlns:p14="http://schemas.microsoft.com/office/powerpoint/2010/main" val="2375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1819656"/>
            <a:ext cx="9601200" cy="4047744"/>
          </a:xfrm>
        </p:spPr>
        <p:txBody>
          <a:bodyPr>
            <a:noAutofit/>
          </a:bodyPr>
          <a:lstStyle/>
          <a:p>
            <a:r>
              <a:rPr lang="fr-FR" sz="2800" dirty="0"/>
              <a:t>Contexte </a:t>
            </a:r>
          </a:p>
          <a:p>
            <a:endParaRPr lang="fr-FR" sz="1000" dirty="0"/>
          </a:p>
          <a:p>
            <a:r>
              <a:rPr lang="fr-FR" sz="2800" dirty="0" smtClean="0"/>
              <a:t>La méthode SIMBAD-ACV</a:t>
            </a:r>
            <a:endParaRPr lang="fr-FR" sz="2800" dirty="0"/>
          </a:p>
          <a:p>
            <a:endParaRPr lang="fr-FR" sz="1000" dirty="0"/>
          </a:p>
          <a:p>
            <a:r>
              <a:rPr lang="fr-FR" sz="2800" dirty="0"/>
              <a:t>U</a:t>
            </a:r>
            <a:r>
              <a:rPr lang="fr-FR" sz="2800" dirty="0" smtClean="0"/>
              <a:t>n diagnostic interdisciplinaire de la mobilité </a:t>
            </a:r>
            <a:endParaRPr lang="fr-FR" sz="2800" dirty="0"/>
          </a:p>
          <a:p>
            <a:endParaRPr lang="fr-FR" sz="1000" dirty="0"/>
          </a:p>
          <a:p>
            <a:r>
              <a:rPr lang="fr-FR" sz="2800" dirty="0" smtClean="0"/>
              <a:t>Une ‘‘attitude prospective’’ renforcée</a:t>
            </a:r>
            <a:endParaRPr lang="fr-FR" sz="2800" dirty="0"/>
          </a:p>
          <a:p>
            <a:endParaRPr lang="fr-FR" sz="1000" dirty="0"/>
          </a:p>
          <a:p>
            <a:r>
              <a:rPr lang="fr-FR" sz="2800" dirty="0" smtClean="0"/>
              <a:t>Conclusions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943277"/>
              </p:ext>
            </p:extLst>
          </p:nvPr>
        </p:nvGraphicFramePr>
        <p:xfrm>
          <a:off x="974284" y="1726023"/>
          <a:ext cx="9398840" cy="51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11" name="Connecteur droit 10"/>
          <p:cNvCxnSpPr/>
          <p:nvPr>
            <p:custDataLst>
              <p:tags r:id="rId3"/>
            </p:custDataLst>
          </p:nvPr>
        </p:nvCxnSpPr>
        <p:spPr>
          <a:xfrm flipV="1">
            <a:off x="1875684" y="523224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4"/>
            </p:custDataLst>
          </p:nvPr>
        </p:nvCxnSpPr>
        <p:spPr>
          <a:xfrm flipV="1">
            <a:off x="3119397" y="519684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5"/>
            </p:custDataLst>
          </p:nvPr>
        </p:nvCxnSpPr>
        <p:spPr>
          <a:xfrm flipV="1">
            <a:off x="4392084" y="513969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 flipV="1">
            <a:off x="5608884" y="516744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>
            <p:custDataLst>
              <p:tags r:id="rId7"/>
            </p:custDataLst>
          </p:nvPr>
        </p:nvCxnSpPr>
        <p:spPr>
          <a:xfrm flipV="1">
            <a:off x="6868884" y="525744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8"/>
            </p:custDataLst>
          </p:nvPr>
        </p:nvCxnSpPr>
        <p:spPr>
          <a:xfrm flipV="1">
            <a:off x="8139684" y="516744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>
            <p:custDataLst>
              <p:tags r:id="rId9"/>
            </p:custDataLst>
          </p:nvPr>
        </p:nvCxnSpPr>
        <p:spPr>
          <a:xfrm flipV="1">
            <a:off x="9382638" y="4987290"/>
            <a:ext cx="7685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1621663" y="1358762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3,22 </a:t>
            </a:r>
          </a:p>
          <a:p>
            <a:pPr algn="ctr"/>
            <a:r>
              <a:rPr lang="fr-FR" sz="1400" dirty="0" smtClean="0"/>
              <a:t>kg 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0" name="ZoneTexte 19"/>
          <p:cNvSpPr txBox="1"/>
          <p:nvPr>
            <p:custDataLst>
              <p:tags r:id="rId11"/>
            </p:custDataLst>
          </p:nvPr>
        </p:nvSpPr>
        <p:spPr>
          <a:xfrm>
            <a:off x="2861865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1,83 </a:t>
            </a:r>
          </a:p>
          <a:p>
            <a:pPr algn="ctr"/>
            <a:r>
              <a:rPr lang="fr-FR" sz="1400" dirty="0" smtClean="0"/>
              <a:t>g PM</a:t>
            </a:r>
            <a:r>
              <a:rPr lang="fr-FR" sz="1400" baseline="-25000" dirty="0" smtClean="0"/>
              <a:t>2,5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1" name="ZoneTexte 20"/>
          <p:cNvSpPr txBox="1"/>
          <p:nvPr>
            <p:custDataLst>
              <p:tags r:id="rId12"/>
            </p:custDataLst>
          </p:nvPr>
        </p:nvSpPr>
        <p:spPr>
          <a:xfrm>
            <a:off x="4147359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13,6 </a:t>
            </a:r>
          </a:p>
          <a:p>
            <a:pPr algn="ctr"/>
            <a:r>
              <a:rPr lang="fr-FR" sz="1400" dirty="0" smtClean="0"/>
              <a:t>g COVNM</a:t>
            </a:r>
            <a:endParaRPr lang="fr-FR" sz="1600" dirty="0"/>
          </a:p>
        </p:txBody>
      </p:sp>
      <p:sp>
        <p:nvSpPr>
          <p:cNvPr id="22" name="ZoneTexte 21"/>
          <p:cNvSpPr txBox="1"/>
          <p:nvPr>
            <p:custDataLst>
              <p:tags r:id="rId13"/>
            </p:custDataLst>
          </p:nvPr>
        </p:nvSpPr>
        <p:spPr>
          <a:xfrm>
            <a:off x="5397835" y="1347651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12,1 </a:t>
            </a:r>
          </a:p>
          <a:p>
            <a:pPr algn="ctr"/>
            <a:r>
              <a:rPr lang="fr-FR" sz="1400" dirty="0" smtClean="0"/>
              <a:t>g </a:t>
            </a:r>
            <a:r>
              <a:rPr lang="fr-FR" sz="1400" dirty="0"/>
              <a:t>S</a:t>
            </a:r>
            <a:r>
              <a:rPr lang="fr-FR" sz="1400" dirty="0" smtClean="0"/>
              <a:t>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23" name="ZoneTexte 22"/>
          <p:cNvSpPr txBox="1"/>
          <p:nvPr>
            <p:custDataLst>
              <p:tags r:id="rId14"/>
            </p:custDataLst>
          </p:nvPr>
        </p:nvSpPr>
        <p:spPr>
          <a:xfrm>
            <a:off x="6651547" y="134452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337 </a:t>
            </a:r>
          </a:p>
          <a:p>
            <a:pPr algn="ctr"/>
            <a:r>
              <a:rPr lang="fr-FR" sz="1400" dirty="0" smtClean="0"/>
              <a:t>g Fe-</a:t>
            </a:r>
            <a:r>
              <a:rPr lang="fr-FR" sz="1400" dirty="0" err="1" smtClean="0"/>
              <a:t>eq</a:t>
            </a:r>
            <a:endParaRPr lang="fr-FR" sz="1400" dirty="0"/>
          </a:p>
        </p:txBody>
      </p:sp>
      <p:sp>
        <p:nvSpPr>
          <p:cNvPr id="24" name="ZoneTexte 23"/>
          <p:cNvSpPr txBox="1"/>
          <p:nvPr>
            <p:custDataLst>
              <p:tags r:id="rId15"/>
            </p:custDataLst>
          </p:nvPr>
        </p:nvSpPr>
        <p:spPr>
          <a:xfrm>
            <a:off x="7928635" y="135204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78,8 </a:t>
            </a:r>
          </a:p>
          <a:p>
            <a:pPr algn="ctr"/>
            <a:r>
              <a:rPr lang="fr-FR" sz="1400" dirty="0" smtClean="0"/>
              <a:t>m².an</a:t>
            </a:r>
            <a:endParaRPr lang="fr-FR" sz="1400" dirty="0"/>
          </a:p>
        </p:txBody>
      </p:sp>
      <p:sp>
        <p:nvSpPr>
          <p:cNvPr id="25" name="ZoneTexte 24"/>
          <p:cNvSpPr txBox="1"/>
          <p:nvPr>
            <p:custDataLst>
              <p:tags r:id="rId16"/>
            </p:custDataLst>
          </p:nvPr>
        </p:nvSpPr>
        <p:spPr>
          <a:xfrm>
            <a:off x="9166202" y="1352040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17,1 </a:t>
            </a:r>
          </a:p>
          <a:p>
            <a:pPr algn="ctr"/>
            <a:r>
              <a:rPr lang="fr-FR" sz="1400" dirty="0" smtClean="0"/>
              <a:t>kWh</a:t>
            </a:r>
            <a:endParaRPr lang="fr-FR" sz="1400" dirty="0"/>
          </a:p>
        </p:txBody>
      </p:sp>
      <p:sp>
        <p:nvSpPr>
          <p:cNvPr id="28" name="ZoneTexte 27"/>
          <p:cNvSpPr txBox="1"/>
          <p:nvPr>
            <p:custDataLst>
              <p:tags r:id="rId17"/>
            </p:custDataLst>
          </p:nvPr>
        </p:nvSpPr>
        <p:spPr>
          <a:xfrm>
            <a:off x="10356827" y="1330304"/>
            <a:ext cx="128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</a:t>
            </a:r>
            <a:r>
              <a:rPr lang="fr-FR" sz="1400" dirty="0" smtClean="0"/>
              <a:t>ar habitant et par jour</a:t>
            </a:r>
            <a:endParaRPr lang="fr-FR" sz="1400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975600" y="366852"/>
            <a:ext cx="10850640" cy="538853"/>
          </a:xfrm>
        </p:spPr>
        <p:txBody>
          <a:bodyPr>
            <a:noAutofit/>
          </a:bodyPr>
          <a:lstStyle/>
          <a:p>
            <a:pPr algn="ctr"/>
            <a:r>
              <a:rPr lang="fr-FR" sz="3400" u="sng" dirty="0" smtClean="0"/>
              <a:t>Impacts environnementaux de la mobilité quotidienne</a:t>
            </a:r>
            <a:endParaRPr lang="fr-FR" sz="3400" u="sng" dirty="0"/>
          </a:p>
        </p:txBody>
      </p:sp>
    </p:spTree>
    <p:extLst>
      <p:ext uri="{BB962C8B-B14F-4D97-AF65-F5344CB8AC3E}">
        <p14:creationId xmlns:p14="http://schemas.microsoft.com/office/powerpoint/2010/main" val="38287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5600" y="338348"/>
            <a:ext cx="10850640" cy="538853"/>
          </a:xfrm>
        </p:spPr>
        <p:txBody>
          <a:bodyPr>
            <a:noAutofit/>
          </a:bodyPr>
          <a:lstStyle/>
          <a:p>
            <a:pPr algn="ctr"/>
            <a:r>
              <a:rPr lang="fr-FR" sz="3400" u="sng" dirty="0" smtClean="0"/>
              <a:t>Flux d’énergie associés à la mobilité quotidienne</a:t>
            </a:r>
            <a:endParaRPr lang="fr-FR" sz="34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223606" y="1133350"/>
            <a:ext cx="10354628" cy="54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06" y="1133350"/>
            <a:ext cx="10354628" cy="546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8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729" y="361009"/>
            <a:ext cx="9601200" cy="538853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Qui génère des impacts ? et pourquoi 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20866" r="3090" b="33373"/>
          <a:stretch/>
        </p:blipFill>
        <p:spPr>
          <a:xfrm>
            <a:off x="2180875" y="5744416"/>
            <a:ext cx="1002742" cy="4907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17901" r="10399" b="30805"/>
          <a:stretch/>
        </p:blipFill>
        <p:spPr>
          <a:xfrm>
            <a:off x="948143" y="5234870"/>
            <a:ext cx="1333628" cy="8715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r="6537" b="13638"/>
          <a:stretch/>
        </p:blipFill>
        <p:spPr>
          <a:xfrm>
            <a:off x="1271224" y="3657385"/>
            <a:ext cx="1168448" cy="1170265"/>
          </a:xfrm>
          <a:prstGeom prst="rect">
            <a:avLst/>
          </a:prstGeom>
        </p:spPr>
      </p:pic>
      <p:sp>
        <p:nvSpPr>
          <p:cNvPr id="14" name="Ellipse 1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682246" y="5458669"/>
            <a:ext cx="270000" cy="270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5" name="Ellipse 1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945068" y="5609320"/>
            <a:ext cx="270000" cy="270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17" name="Connecteur droit 16"/>
          <p:cNvCxnSpPr/>
          <p:nvPr>
            <p:custDataLst>
              <p:tags r:id="rId8"/>
            </p:custDataLst>
          </p:nvPr>
        </p:nvCxnSpPr>
        <p:spPr>
          <a:xfrm flipV="1">
            <a:off x="895799" y="3399247"/>
            <a:ext cx="915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>
            <p:custDataLst>
              <p:tags r:id="rId9"/>
            </p:custDataLst>
          </p:nvPr>
        </p:nvCxnSpPr>
        <p:spPr>
          <a:xfrm>
            <a:off x="948143" y="5140435"/>
            <a:ext cx="915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3431481" y="2317046"/>
            <a:ext cx="1997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1,29 kg CO</a:t>
            </a:r>
            <a:r>
              <a:rPr lang="fr-FR" b="1" baseline="-25000" dirty="0" smtClean="0"/>
              <a:t>2</a:t>
            </a:r>
            <a:r>
              <a:rPr lang="fr-FR" b="1" dirty="0" smtClean="0"/>
              <a:t>-eq </a:t>
            </a:r>
          </a:p>
          <a:p>
            <a:r>
              <a:rPr lang="fr-FR" sz="1400" dirty="0" smtClean="0"/>
              <a:t>par personne par jour</a:t>
            </a:r>
          </a:p>
          <a:p>
            <a:r>
              <a:rPr lang="fr-FR" sz="1400" dirty="0" smtClean="0"/>
              <a:t>(1,54 sorties par jour)</a:t>
            </a:r>
            <a:endParaRPr lang="fr-FR" sz="1400" dirty="0"/>
          </a:p>
        </p:txBody>
      </p:sp>
      <p:sp>
        <p:nvSpPr>
          <p:cNvPr id="20" name="ZoneTexte 19"/>
          <p:cNvSpPr txBox="1"/>
          <p:nvPr>
            <p:custDataLst>
              <p:tags r:id="rId11"/>
            </p:custDataLst>
          </p:nvPr>
        </p:nvSpPr>
        <p:spPr>
          <a:xfrm>
            <a:off x="3477756" y="4039895"/>
            <a:ext cx="1997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4,75 kg CO</a:t>
            </a:r>
            <a:r>
              <a:rPr lang="fr-FR" b="1" baseline="-25000" dirty="0" smtClean="0"/>
              <a:t>2</a:t>
            </a:r>
            <a:r>
              <a:rPr lang="fr-FR" b="1" dirty="0" smtClean="0"/>
              <a:t>-eq </a:t>
            </a:r>
          </a:p>
          <a:p>
            <a:r>
              <a:rPr lang="fr-FR" sz="1400" dirty="0" smtClean="0"/>
              <a:t>par personne par jour</a:t>
            </a:r>
          </a:p>
          <a:p>
            <a:r>
              <a:rPr lang="fr-FR" sz="1400" dirty="0"/>
              <a:t>(</a:t>
            </a:r>
            <a:r>
              <a:rPr lang="fr-FR" sz="1400" dirty="0" smtClean="0"/>
              <a:t>1,35 </a:t>
            </a:r>
            <a:r>
              <a:rPr lang="fr-FR" sz="1400" dirty="0"/>
              <a:t>sorties par jour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1" name="ZoneTexte 20"/>
          <p:cNvSpPr txBox="1"/>
          <p:nvPr>
            <p:custDataLst>
              <p:tags r:id="rId12"/>
            </p:custDataLst>
          </p:nvPr>
        </p:nvSpPr>
        <p:spPr>
          <a:xfrm>
            <a:off x="3477756" y="5737664"/>
            <a:ext cx="1997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2,6 kg CO</a:t>
            </a:r>
            <a:r>
              <a:rPr lang="fr-FR" b="1" baseline="-25000" dirty="0" smtClean="0"/>
              <a:t>2</a:t>
            </a:r>
            <a:r>
              <a:rPr lang="fr-FR" b="1" dirty="0" smtClean="0"/>
              <a:t>-eq </a:t>
            </a:r>
          </a:p>
          <a:p>
            <a:r>
              <a:rPr lang="fr-FR" sz="1400" dirty="0" smtClean="0"/>
              <a:t>par personne par jour</a:t>
            </a:r>
          </a:p>
          <a:p>
            <a:r>
              <a:rPr lang="fr-FR" sz="1400" dirty="0"/>
              <a:t>(</a:t>
            </a:r>
            <a:r>
              <a:rPr lang="fr-FR" sz="1400" dirty="0" smtClean="0"/>
              <a:t>1,38 </a:t>
            </a:r>
            <a:r>
              <a:rPr lang="fr-FR" sz="1400" dirty="0"/>
              <a:t>sorties par jour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5620" r="8314" b="17797"/>
          <a:stretch/>
        </p:blipFill>
        <p:spPr>
          <a:xfrm>
            <a:off x="1715607" y="2160723"/>
            <a:ext cx="750115" cy="68567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7986" r="32130" b="21787"/>
          <a:stretch/>
        </p:blipFill>
        <p:spPr>
          <a:xfrm>
            <a:off x="1024634" y="1789156"/>
            <a:ext cx="559667" cy="1097809"/>
          </a:xfrm>
          <a:prstGeom prst="rect">
            <a:avLst/>
          </a:prstGeom>
        </p:spPr>
      </p:pic>
      <p:sp>
        <p:nvSpPr>
          <p:cNvPr id="24" name="Croix 23"/>
          <p:cNvSpPr/>
          <p:nvPr>
            <p:custDataLst>
              <p:tags r:id="rId15"/>
            </p:custDataLst>
          </p:nvPr>
        </p:nvSpPr>
        <p:spPr>
          <a:xfrm rot="2692348">
            <a:off x="1655772" y="2077596"/>
            <a:ext cx="900000" cy="900000"/>
          </a:xfrm>
          <a:prstGeom prst="plus">
            <a:avLst>
              <a:gd name="adj" fmla="val 46269"/>
            </a:avLst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5" name="Graphique 24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030599864"/>
              </p:ext>
            </p:extLst>
          </p:nvPr>
        </p:nvGraphicFramePr>
        <p:xfrm>
          <a:off x="5150589" y="1762137"/>
          <a:ext cx="334878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26" name="Graphique 25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39258169"/>
              </p:ext>
            </p:extLst>
          </p:nvPr>
        </p:nvGraphicFramePr>
        <p:xfrm>
          <a:off x="5078230" y="3499049"/>
          <a:ext cx="33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27" name="Graphique 26"/>
          <p:cNvGraphicFramePr>
            <a:graphicFrameLocks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826442692"/>
              </p:ext>
            </p:extLst>
          </p:nvPr>
        </p:nvGraphicFramePr>
        <p:xfrm>
          <a:off x="5157536" y="5102428"/>
          <a:ext cx="33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28" name="Graphique 27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032319661"/>
              </p:ext>
            </p:extLst>
          </p:nvPr>
        </p:nvGraphicFramePr>
        <p:xfrm>
          <a:off x="7870243" y="1685193"/>
          <a:ext cx="3848957" cy="206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29" name="Graphique 28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067645478"/>
              </p:ext>
            </p:extLst>
          </p:nvPr>
        </p:nvGraphicFramePr>
        <p:xfrm>
          <a:off x="8094770" y="3399247"/>
          <a:ext cx="4271137" cy="20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565734148"/>
              </p:ext>
            </p:extLst>
          </p:nvPr>
        </p:nvGraphicFramePr>
        <p:xfrm>
          <a:off x="7545875" y="5033629"/>
          <a:ext cx="3590925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33" name="ZoneTexte 32"/>
          <p:cNvSpPr txBox="1"/>
          <p:nvPr>
            <p:custDataLst>
              <p:tags r:id="rId22"/>
            </p:custDataLst>
          </p:nvPr>
        </p:nvSpPr>
        <p:spPr>
          <a:xfrm>
            <a:off x="1114071" y="2812588"/>
            <a:ext cx="195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Seul inactif</a:t>
            </a:r>
          </a:p>
          <a:p>
            <a:r>
              <a:rPr lang="fr-FR" sz="1400" dirty="0" smtClean="0"/>
              <a:t>(hors retraité)</a:t>
            </a:r>
            <a:endParaRPr lang="fr-FR" sz="1400" dirty="0"/>
          </a:p>
        </p:txBody>
      </p:sp>
      <p:sp>
        <p:nvSpPr>
          <p:cNvPr id="34" name="ZoneTexte 33"/>
          <p:cNvSpPr txBox="1"/>
          <p:nvPr>
            <p:custDataLst>
              <p:tags r:id="rId23"/>
            </p:custDataLst>
          </p:nvPr>
        </p:nvSpPr>
        <p:spPr>
          <a:xfrm>
            <a:off x="1088019" y="4756557"/>
            <a:ext cx="162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Couple biactif</a:t>
            </a:r>
            <a:endParaRPr lang="fr-FR" dirty="0"/>
          </a:p>
        </p:txBody>
      </p:sp>
      <p:sp>
        <p:nvSpPr>
          <p:cNvPr id="35" name="ZoneTexte 34"/>
          <p:cNvSpPr txBox="1"/>
          <p:nvPr>
            <p:custDataLst>
              <p:tags r:id="rId24"/>
            </p:custDataLst>
          </p:nvPr>
        </p:nvSpPr>
        <p:spPr>
          <a:xfrm>
            <a:off x="948143" y="6171707"/>
            <a:ext cx="173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Famille avec 0 ou 1 véhicule</a:t>
            </a:r>
            <a:endParaRPr lang="fr-FR" dirty="0"/>
          </a:p>
        </p:txBody>
      </p:sp>
      <p:sp>
        <p:nvSpPr>
          <p:cNvPr id="12" name="ZoneTexte 11"/>
          <p:cNvSpPr txBox="1"/>
          <p:nvPr>
            <p:custDataLst>
              <p:tags r:id="rId25"/>
            </p:custDataLst>
          </p:nvPr>
        </p:nvSpPr>
        <p:spPr>
          <a:xfrm>
            <a:off x="6172329" y="1316588"/>
            <a:ext cx="131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 mode</a:t>
            </a:r>
          </a:p>
          <a:p>
            <a:pPr algn="ctr"/>
            <a:r>
              <a:rPr lang="fr-FR" sz="1400" dirty="0"/>
              <a:t>% </a:t>
            </a:r>
            <a:r>
              <a:rPr lang="fr-FR" sz="1400" dirty="0" smtClean="0"/>
              <a:t>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  <p:sp>
        <p:nvSpPr>
          <p:cNvPr id="36" name="ZoneTexte 35"/>
          <p:cNvSpPr txBox="1"/>
          <p:nvPr>
            <p:custDataLst>
              <p:tags r:id="rId26"/>
            </p:custDataLst>
          </p:nvPr>
        </p:nvSpPr>
        <p:spPr>
          <a:xfrm>
            <a:off x="8545538" y="1320673"/>
            <a:ext cx="145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 motif</a:t>
            </a:r>
          </a:p>
          <a:p>
            <a:pPr algn="ctr"/>
            <a:r>
              <a:rPr lang="fr-FR" sz="1400" dirty="0"/>
              <a:t>% </a:t>
            </a:r>
            <a:r>
              <a:rPr lang="fr-FR" sz="1400" dirty="0" smtClean="0"/>
              <a:t>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-eq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56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96762" y="359374"/>
            <a:ext cx="9601200" cy="538853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Qui génère des impacts ? et pourquoi 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7" name="Graphique 3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8690872"/>
              </p:ext>
            </p:extLst>
          </p:nvPr>
        </p:nvGraphicFramePr>
        <p:xfrm>
          <a:off x="2388358" y="1524000"/>
          <a:ext cx="9611137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873457" y="2115403"/>
            <a:ext cx="276788" cy="17742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873457" y="3193577"/>
            <a:ext cx="276788" cy="17742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>
            <p:custDataLst>
              <p:tags r:id="rId6"/>
            </p:custDataLst>
          </p:nvPr>
        </p:nvSpPr>
        <p:spPr>
          <a:xfrm>
            <a:off x="1296763" y="1831159"/>
            <a:ext cx="1593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</a:t>
            </a:r>
            <a:r>
              <a:rPr lang="fr-FR" dirty="0" smtClean="0"/>
              <a:t>g de CO</a:t>
            </a:r>
            <a:r>
              <a:rPr lang="fr-FR" baseline="-25000" dirty="0" smtClean="0"/>
              <a:t>2</a:t>
            </a:r>
            <a:r>
              <a:rPr lang="fr-FR" dirty="0" smtClean="0"/>
              <a:t>-eq par jour et par personne</a:t>
            </a:r>
            <a:endParaRPr lang="fr-FR" dirty="0"/>
          </a:p>
        </p:txBody>
      </p:sp>
      <p:sp>
        <p:nvSpPr>
          <p:cNvPr id="31" name="ZoneTexte 30"/>
          <p:cNvSpPr txBox="1"/>
          <p:nvPr>
            <p:custDataLst>
              <p:tags r:id="rId7"/>
            </p:custDataLst>
          </p:nvPr>
        </p:nvSpPr>
        <p:spPr>
          <a:xfrm>
            <a:off x="1296762" y="3093493"/>
            <a:ext cx="159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Nb de sorties par jour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8" name="Graphique 3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7066596"/>
              </p:ext>
            </p:extLst>
          </p:nvPr>
        </p:nvGraphicFramePr>
        <p:xfrm>
          <a:off x="1852488" y="1575447"/>
          <a:ext cx="874221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ZoneTexte 15"/>
          <p:cNvSpPr txBox="1"/>
          <p:nvPr>
            <p:custDataLst>
              <p:tags r:id="rId3"/>
            </p:custDataLst>
          </p:nvPr>
        </p:nvSpPr>
        <p:spPr>
          <a:xfrm>
            <a:off x="1647979" y="928546"/>
            <a:ext cx="1015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Répartition par motifs des sorties de ménages, de la distance parcourue et des émissions de GES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51876" y="1248829"/>
            <a:ext cx="9166083" cy="541521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5989" y="63645"/>
            <a:ext cx="10485119" cy="538853"/>
          </a:xfrm>
        </p:spPr>
        <p:txBody>
          <a:bodyPr>
            <a:noAutofit/>
          </a:bodyPr>
          <a:lstStyle/>
          <a:p>
            <a:r>
              <a:rPr lang="fr-FR" sz="3600" u="sng" dirty="0" smtClean="0"/>
              <a:t>Analyse spatiale des enjeux environnementaux</a:t>
            </a:r>
            <a:endParaRPr lang="fr-FR" sz="36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2919001" y="602498"/>
            <a:ext cx="622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Niveaux d’émissions de GES par lieu de résidence associés à la mobilité quotidienne des habitants de l’AUL en 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8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9843" y="334895"/>
            <a:ext cx="10485119" cy="538853"/>
          </a:xfrm>
        </p:spPr>
        <p:txBody>
          <a:bodyPr>
            <a:noAutofit/>
          </a:bodyPr>
          <a:lstStyle/>
          <a:p>
            <a:r>
              <a:rPr lang="fr-FR" sz="3600" u="sng" dirty="0" smtClean="0"/>
              <a:t>Analyse spatiale des enjeux environnementaux</a:t>
            </a:r>
            <a:endParaRPr lang="fr-FR" sz="36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654"/>
          <a:stretch/>
        </p:blipFill>
        <p:spPr bwMode="auto">
          <a:xfrm>
            <a:off x="2962997" y="1602143"/>
            <a:ext cx="6798809" cy="5084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ZoneTexte 14"/>
          <p:cNvSpPr txBox="1"/>
          <p:nvPr>
            <p:custDataLst>
              <p:tags r:id="rId4"/>
            </p:custDataLst>
          </p:nvPr>
        </p:nvSpPr>
        <p:spPr>
          <a:xfrm>
            <a:off x="3091733" y="914780"/>
            <a:ext cx="622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Total des émissions de GES par lieu de destination associés à la mobilité quotidienne des habitants de l’AUL en 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9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2135" y="223780"/>
            <a:ext cx="10485119" cy="538853"/>
          </a:xfrm>
        </p:spPr>
        <p:txBody>
          <a:bodyPr>
            <a:noAutofit/>
          </a:bodyPr>
          <a:lstStyle/>
          <a:p>
            <a:r>
              <a:rPr lang="fr-FR" sz="3600" u="sng" dirty="0" smtClean="0"/>
              <a:t>Analyse spatiale des enjeux environnementaux</a:t>
            </a:r>
            <a:endParaRPr lang="fr-FR" sz="36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7635" y="1427019"/>
            <a:ext cx="7638343" cy="5228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4374276" y="910160"/>
            <a:ext cx="39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Niveaux de densité de population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1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83473" y="1358450"/>
            <a:ext cx="7702442" cy="5272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92135" y="223780"/>
            <a:ext cx="10485119" cy="538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u="sng" smtClean="0"/>
              <a:t>Analyse spatiale des enjeux environnementaux</a:t>
            </a:r>
            <a:endParaRPr lang="fr-FR" sz="3600" u="sng" dirty="0"/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3906982" y="910160"/>
            <a:ext cx="438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Niveaux de densité d’émission de </a:t>
            </a:r>
            <a:r>
              <a:rPr lang="fr-FR" dirty="0" err="1" smtClean="0"/>
              <a:t>NOx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4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6" name="Groupe 15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877048" y="1337927"/>
            <a:ext cx="7667364" cy="5197643"/>
            <a:chOff x="3272588" y="2101516"/>
            <a:chExt cx="6200147" cy="4203031"/>
          </a:xfrm>
        </p:grpSpPr>
        <p:sp>
          <p:nvSpPr>
            <p:cNvPr id="15" name="Rectangle 14"/>
            <p:cNvSpPr/>
            <p:nvPr/>
          </p:nvSpPr>
          <p:spPr>
            <a:xfrm>
              <a:off x="3272588" y="2101516"/>
              <a:ext cx="6200147" cy="420303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2730" y="2219580"/>
              <a:ext cx="5999863" cy="3949200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>
            <p:custDataLst>
              <p:tags r:id="rId3"/>
            </p:custDataLst>
          </p:nvPr>
        </p:nvSpPr>
        <p:spPr>
          <a:xfrm>
            <a:off x="846161" y="1951630"/>
            <a:ext cx="203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Score moyen : 2,35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Score du centre :</a:t>
            </a:r>
          </a:p>
          <a:p>
            <a:pPr algn="ctr"/>
            <a:r>
              <a:rPr lang="fr-FR" dirty="0" smtClean="0"/>
              <a:t>4,02</a:t>
            </a:r>
          </a:p>
          <a:p>
            <a:endParaRPr lang="fr-FR" dirty="0"/>
          </a:p>
        </p:txBody>
      </p:sp>
      <p:sp>
        <p:nvSpPr>
          <p:cNvPr id="13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92135" y="223780"/>
            <a:ext cx="10485119" cy="538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u="sng" smtClean="0"/>
              <a:t>Analyse spatiale des enjeux environnementaux</a:t>
            </a:r>
            <a:endParaRPr lang="fr-FR" sz="3600" u="sng" dirty="0"/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3477491" y="910160"/>
            <a:ext cx="523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Niveaux d’exposition aux </a:t>
            </a:r>
            <a:r>
              <a:rPr lang="fr-FR" dirty="0" err="1" smtClean="0"/>
              <a:t>NOx</a:t>
            </a:r>
            <a:r>
              <a:rPr lang="fr-FR" dirty="0" smtClean="0"/>
              <a:t> de la population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0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6736" y="2651760"/>
            <a:ext cx="9601200" cy="1485900"/>
          </a:xfrm>
        </p:spPr>
        <p:txBody>
          <a:bodyPr/>
          <a:lstStyle/>
          <a:p>
            <a:pPr algn="ctr"/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6735" y="2651760"/>
            <a:ext cx="10442873" cy="1485900"/>
          </a:xfrm>
        </p:spPr>
        <p:txBody>
          <a:bodyPr/>
          <a:lstStyle/>
          <a:p>
            <a:pPr algn="ctr"/>
            <a:r>
              <a:rPr lang="fr-FR" dirty="0" smtClean="0"/>
              <a:t>‘‘Attitude prospective’’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89553" y="363013"/>
            <a:ext cx="9601200" cy="770979"/>
          </a:xfrm>
        </p:spPr>
        <p:txBody>
          <a:bodyPr/>
          <a:lstStyle/>
          <a:p>
            <a:r>
              <a:rPr lang="fr-FR" u="sng" dirty="0" smtClean="0"/>
              <a:t>Évaluer la mobilité de demain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1043077" y="3627929"/>
            <a:ext cx="148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Situation de référence</a:t>
            </a:r>
          </a:p>
        </p:txBody>
      </p:sp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3794475" y="1600355"/>
            <a:ext cx="300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7 enjeux de mobilité :</a:t>
            </a:r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3454467" y="2080258"/>
            <a:ext cx="41894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Aménagement du territoire</a:t>
            </a:r>
          </a:p>
          <a:p>
            <a:endParaRPr lang="fr-FR" sz="1200" dirty="0"/>
          </a:p>
          <a:p>
            <a:r>
              <a:rPr lang="fr-FR" sz="2000" dirty="0"/>
              <a:t>Évolution démographique et économique</a:t>
            </a:r>
          </a:p>
          <a:p>
            <a:endParaRPr lang="fr-FR" sz="1200" dirty="0" smtClean="0"/>
          </a:p>
          <a:p>
            <a:r>
              <a:rPr lang="fr-FR" sz="2000" dirty="0"/>
              <a:t>Nouvelles pratiques de mobilité</a:t>
            </a:r>
          </a:p>
          <a:p>
            <a:endParaRPr lang="fr-FR" sz="1200" dirty="0" smtClean="0"/>
          </a:p>
          <a:p>
            <a:r>
              <a:rPr lang="fr-FR" sz="2000" dirty="0"/>
              <a:t>Réseaux de transports</a:t>
            </a:r>
          </a:p>
          <a:p>
            <a:endParaRPr lang="fr-FR" sz="1200" dirty="0" smtClean="0"/>
          </a:p>
          <a:p>
            <a:r>
              <a:rPr lang="fr-FR" sz="2000" dirty="0"/>
              <a:t>Évolution du parc automobile</a:t>
            </a:r>
          </a:p>
          <a:p>
            <a:endParaRPr lang="fr-FR" sz="1200" dirty="0" smtClean="0"/>
          </a:p>
          <a:p>
            <a:r>
              <a:rPr lang="fr-FR" sz="2000" dirty="0"/>
              <a:t>Motorisation électrique</a:t>
            </a:r>
          </a:p>
          <a:p>
            <a:endParaRPr lang="fr-FR" sz="1200" dirty="0" smtClean="0"/>
          </a:p>
          <a:p>
            <a:r>
              <a:rPr lang="fr-FR" sz="2000" dirty="0"/>
              <a:t>Motorisation au </a:t>
            </a:r>
            <a:r>
              <a:rPr lang="fr-FR" sz="2000" dirty="0" smtClean="0"/>
              <a:t>gaz</a:t>
            </a:r>
            <a:endParaRPr lang="fr-FR" sz="2000" dirty="0"/>
          </a:p>
        </p:txBody>
      </p:sp>
      <p:sp>
        <p:nvSpPr>
          <p:cNvPr id="19" name="ZoneTexte 18"/>
          <p:cNvSpPr txBox="1"/>
          <p:nvPr>
            <p:custDataLst>
              <p:tags r:id="rId6"/>
            </p:custDataLst>
          </p:nvPr>
        </p:nvSpPr>
        <p:spPr>
          <a:xfrm>
            <a:off x="2926540" y="5948493"/>
            <a:ext cx="38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17 scénarios </a:t>
            </a:r>
          </a:p>
          <a:p>
            <a:pPr algn="ctr"/>
            <a:r>
              <a:rPr lang="fr-FR" sz="1600" i="1" dirty="0" smtClean="0"/>
              <a:t>toutes choses égales par ailleurs</a:t>
            </a:r>
          </a:p>
        </p:txBody>
      </p:sp>
      <p:sp>
        <p:nvSpPr>
          <p:cNvPr id="21" name="Accolade fermante 20"/>
          <p:cNvSpPr/>
          <p:nvPr>
            <p:custDataLst>
              <p:tags r:id="rId7"/>
            </p:custDataLst>
          </p:nvPr>
        </p:nvSpPr>
        <p:spPr>
          <a:xfrm rot="5400000">
            <a:off x="4840268" y="4176000"/>
            <a:ext cx="422746" cy="3293268"/>
          </a:xfrm>
          <a:prstGeom prst="rightBrace">
            <a:avLst>
              <a:gd name="adj1" fmla="val 9178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fermante 21"/>
          <p:cNvSpPr/>
          <p:nvPr>
            <p:custDataLst>
              <p:tags r:id="rId8"/>
            </p:custDataLst>
          </p:nvPr>
        </p:nvSpPr>
        <p:spPr>
          <a:xfrm>
            <a:off x="7176742" y="2150601"/>
            <a:ext cx="629119" cy="3460659"/>
          </a:xfrm>
          <a:prstGeom prst="rightBrace">
            <a:avLst>
              <a:gd name="adj1" fmla="val 91786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>
            <p:custDataLst>
              <p:tags r:id="rId9"/>
            </p:custDataLst>
          </p:nvPr>
        </p:nvSpPr>
        <p:spPr>
          <a:xfrm>
            <a:off x="8284328" y="3033932"/>
            <a:ext cx="3006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 scénario volontariste à moyen terme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‘‘</a:t>
            </a:r>
            <a:r>
              <a:rPr lang="fr-FR" sz="2000" b="1" i="1" dirty="0" smtClean="0"/>
              <a:t>mobilité verte</a:t>
            </a:r>
            <a:r>
              <a:rPr lang="fr-FR" sz="2000" b="1" dirty="0" smtClean="0"/>
              <a:t>’’</a:t>
            </a:r>
          </a:p>
        </p:txBody>
      </p:sp>
      <p:sp>
        <p:nvSpPr>
          <p:cNvPr id="26" name="Flèche droite 25"/>
          <p:cNvSpPr/>
          <p:nvPr>
            <p:custDataLst>
              <p:tags r:id="rId10"/>
            </p:custDataLst>
          </p:nvPr>
        </p:nvSpPr>
        <p:spPr>
          <a:xfrm rot="18750465">
            <a:off x="2478325" y="2703976"/>
            <a:ext cx="1152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>
            <p:custDataLst>
              <p:tags r:id="rId11"/>
            </p:custDataLst>
          </p:nvPr>
        </p:nvSpPr>
        <p:spPr>
          <a:xfrm rot="19475318">
            <a:off x="2566715" y="3062618"/>
            <a:ext cx="972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>
            <p:custDataLst>
              <p:tags r:id="rId12"/>
            </p:custDataLst>
          </p:nvPr>
        </p:nvSpPr>
        <p:spPr>
          <a:xfrm rot="21005708">
            <a:off x="2621161" y="3560266"/>
            <a:ext cx="756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>
            <p:custDataLst>
              <p:tags r:id="rId13"/>
            </p:custDataLst>
          </p:nvPr>
        </p:nvSpPr>
        <p:spPr>
          <a:xfrm rot="843038">
            <a:off x="2627802" y="3895223"/>
            <a:ext cx="828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>
            <p:custDataLst>
              <p:tags r:id="rId14"/>
            </p:custDataLst>
          </p:nvPr>
        </p:nvSpPr>
        <p:spPr>
          <a:xfrm rot="1431133">
            <a:off x="2557843" y="4265819"/>
            <a:ext cx="936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>
            <p:custDataLst>
              <p:tags r:id="rId15"/>
            </p:custDataLst>
          </p:nvPr>
        </p:nvSpPr>
        <p:spPr>
          <a:xfrm rot="2459650">
            <a:off x="2346801" y="5030974"/>
            <a:ext cx="1224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>
            <p:custDataLst>
              <p:tags r:id="rId16"/>
            </p:custDataLst>
          </p:nvPr>
        </p:nvSpPr>
        <p:spPr>
          <a:xfrm rot="2233961">
            <a:off x="2453505" y="4640717"/>
            <a:ext cx="1116000" cy="185461"/>
          </a:xfrm>
          <a:prstGeom prst="rightArrow">
            <a:avLst>
              <a:gd name="adj1" fmla="val 50000"/>
              <a:gd name="adj2" fmla="val 13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3958021"/>
              </p:ext>
            </p:extLst>
          </p:nvPr>
        </p:nvGraphicFramePr>
        <p:xfrm>
          <a:off x="1086707" y="834447"/>
          <a:ext cx="10623072" cy="5439281"/>
        </p:xfrm>
        <a:graphic>
          <a:graphicData uri="http://schemas.openxmlformats.org/drawingml/2006/table">
            <a:tbl>
              <a:tblPr firstRow="1" bandRow="1"/>
              <a:tblGrid>
                <a:gridCol w="4208625">
                  <a:extLst>
                    <a:ext uri="{9D8B030D-6E8A-4147-A177-3AD203B41FA5}">
                      <a16:colId xmlns:a16="http://schemas.microsoft.com/office/drawing/2014/main" val="2620991145"/>
                    </a:ext>
                  </a:extLst>
                </a:gridCol>
                <a:gridCol w="6414447">
                  <a:extLst>
                    <a:ext uri="{9D8B030D-6E8A-4147-A177-3AD203B41FA5}">
                      <a16:colId xmlns:a16="http://schemas.microsoft.com/office/drawing/2014/main" val="2183612045"/>
                    </a:ext>
                  </a:extLst>
                </a:gridCol>
              </a:tblGrid>
              <a:tr h="29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Enjeux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Scénarios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87926"/>
                  </a:ext>
                </a:extLst>
              </a:tr>
              <a:tr h="295753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Aménagement du territoire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 urbaine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étalée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52634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 urbaine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polycentrique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22517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 urbaine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compacte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463263"/>
                  </a:ext>
                </a:extLst>
              </a:tr>
              <a:tr h="2957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Évolutions démographique et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économique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Évolution démographique et économique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Omphale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41565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Évolution démo. et éco.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Omphale 2030 + 50%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570964"/>
                  </a:ext>
                </a:extLst>
              </a:tr>
              <a:tr h="2957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Nouvelles pratiques de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mobilité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Potentiel de la pratique du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vélo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78442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Covoiturage :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+0,1 passager 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véhicule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72632"/>
                  </a:ext>
                </a:extLst>
              </a:tr>
              <a:tr h="2957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Réseaux de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Amélioration des temps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Transports</a:t>
                      </a:r>
                      <a:r>
                        <a:rPr lang="fr-FR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Commun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216685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 30 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Lyon et Villeurbanne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622704"/>
                  </a:ext>
                </a:extLst>
              </a:tr>
              <a:tr h="2957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Évolution du parc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automobile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Véhicules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gabarits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429751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Véhicules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 6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158773"/>
                  </a:ext>
                </a:extLst>
              </a:tr>
              <a:tr h="295753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Motorisation électrique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électrique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Électrification/production électrique de 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référence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(2012)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57422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Électrification/production électrique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 2030 (RTE)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609559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Électrification/production électrique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renouvelable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862837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Électrification/production électrique à partir de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277671"/>
                  </a:ext>
                </a:extLst>
              </a:tr>
              <a:tr h="2957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Motorisation à gaz naturel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de gaz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Véhicules à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 naturel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963520"/>
                  </a:ext>
                </a:extLst>
              </a:tr>
              <a:tr h="29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Véhicules au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biogaz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37" marR="17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5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Image 4"/>
          <p:cNvPicPr/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8"/>
          <a:stretch/>
        </p:blipFill>
        <p:spPr bwMode="auto">
          <a:xfrm>
            <a:off x="1453891" y="674999"/>
            <a:ext cx="9615137" cy="5980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2647404" y="305667"/>
            <a:ext cx="842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Impacts moyens par habitant par rapport à la situation de référence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6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334247"/>
              </p:ext>
            </p:extLst>
          </p:nvPr>
        </p:nvGraphicFramePr>
        <p:xfrm>
          <a:off x="1217706" y="2060187"/>
          <a:ext cx="5863163" cy="412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67828" y="329740"/>
            <a:ext cx="9601200" cy="600739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Analyses prospectives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2534195" y="1668378"/>
            <a:ext cx="3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Impacts environnementaux par habitant </a:t>
            </a:r>
          </a:p>
          <a:p>
            <a:r>
              <a:rPr lang="fr-FR" sz="1600" dirty="0" smtClean="0"/>
              <a:t>par rapport à la situation de référence</a:t>
            </a:r>
            <a:endParaRPr lang="fr-FR" sz="1600" dirty="0"/>
          </a:p>
        </p:txBody>
      </p:sp>
      <p:sp>
        <p:nvSpPr>
          <p:cNvPr id="11" name="ZoneTexte 10"/>
          <p:cNvSpPr txBox="1"/>
          <p:nvPr>
            <p:custDataLst>
              <p:tags r:id="rId5"/>
            </p:custDataLst>
          </p:nvPr>
        </p:nvSpPr>
        <p:spPr>
          <a:xfrm>
            <a:off x="1852488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Ville compacte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3" name="ZoneTexte 12"/>
          <p:cNvSpPr txBox="1"/>
          <p:nvPr>
            <p:custDataLst>
              <p:tags r:id="rId6"/>
            </p:custDataLst>
          </p:nvPr>
        </p:nvSpPr>
        <p:spPr>
          <a:xfrm>
            <a:off x="3576786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Potentiel vélo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5328827" y="4920342"/>
            <a:ext cx="1602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Électrification</a:t>
            </a:r>
          </a:p>
          <a:p>
            <a:pPr algn="ctr"/>
            <a:r>
              <a:rPr lang="fr-FR" sz="1400" dirty="0" smtClean="0">
                <a:effectLst>
                  <a:glow rad="228600">
                    <a:srgbClr val="EFEDE3"/>
                  </a:glow>
                </a:effectLst>
              </a:rPr>
              <a:t>(mix 2012)</a:t>
            </a:r>
            <a:endParaRPr lang="fr-FR" sz="1400" dirty="0">
              <a:effectLst>
                <a:glow rad="228600">
                  <a:srgbClr val="EFEDE3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1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phique 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2960521"/>
              </p:ext>
            </p:extLst>
          </p:nvPr>
        </p:nvGraphicFramePr>
        <p:xfrm>
          <a:off x="1217706" y="2060187"/>
          <a:ext cx="5863163" cy="412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7" name="ZoneTexte 16"/>
          <p:cNvSpPr txBox="1"/>
          <p:nvPr>
            <p:custDataLst>
              <p:tags r:id="rId3"/>
            </p:custDataLst>
          </p:nvPr>
        </p:nvSpPr>
        <p:spPr>
          <a:xfrm>
            <a:off x="3576786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Potentiel vélo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8" name="ZoneTexte 17"/>
          <p:cNvSpPr txBox="1"/>
          <p:nvPr>
            <p:custDataLst>
              <p:tags r:id="rId4"/>
            </p:custDataLst>
          </p:nvPr>
        </p:nvSpPr>
        <p:spPr>
          <a:xfrm>
            <a:off x="5328827" y="4920342"/>
            <a:ext cx="1602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Électrification</a:t>
            </a:r>
          </a:p>
          <a:p>
            <a:pPr algn="ctr"/>
            <a:r>
              <a:rPr lang="fr-FR" sz="1400" dirty="0" smtClean="0">
                <a:effectLst>
                  <a:glow rad="228600">
                    <a:srgbClr val="EFEDE3"/>
                  </a:glow>
                </a:effectLst>
              </a:rPr>
              <a:t>(mix 2012)</a:t>
            </a:r>
            <a:endParaRPr lang="fr-FR" sz="1400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3487479" y="2060187"/>
            <a:ext cx="3508744" cy="3341153"/>
          </a:xfrm>
          <a:prstGeom prst="rect">
            <a:avLst/>
          </a:prstGeom>
          <a:solidFill>
            <a:srgbClr val="EFED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7432159" y="1618466"/>
            <a:ext cx="46205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Mécanismes d’impacts différents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Choix de localisation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Exposition de la population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</p:txBody>
      </p:sp>
      <p:sp>
        <p:nvSpPr>
          <p:cNvPr id="10" name="Bulle ronde 9"/>
          <p:cNvSpPr/>
          <p:nvPr>
            <p:custDataLst>
              <p:tags r:id="rId7"/>
            </p:custDataLst>
          </p:nvPr>
        </p:nvSpPr>
        <p:spPr>
          <a:xfrm>
            <a:off x="2496312" y="2203704"/>
            <a:ext cx="4499911" cy="1527059"/>
          </a:xfrm>
          <a:prstGeom prst="wedgeEllipseCallout">
            <a:avLst>
              <a:gd name="adj1" fmla="val -50214"/>
              <a:gd name="adj2" fmla="val 79274"/>
            </a:avLst>
          </a:prstGeom>
          <a:solidFill>
            <a:srgbClr val="EFEDE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Part d’actifs dans le centre</a:t>
            </a:r>
          </a:p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Qualité de l’air du centre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>
            <p:custDataLst>
              <p:tags r:id="rId8"/>
            </p:custDataLst>
          </p:nvPr>
        </p:nvSpPr>
        <p:spPr>
          <a:xfrm rot="18900000">
            <a:off x="6177611" y="2714932"/>
            <a:ext cx="338328" cy="155448"/>
          </a:xfrm>
          <a:prstGeom prst="rightArrow">
            <a:avLst>
              <a:gd name="adj1" fmla="val 50000"/>
              <a:gd name="adj2" fmla="val 895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>
            <p:custDataLst>
              <p:tags r:id="rId9"/>
            </p:custDataLst>
          </p:nvPr>
        </p:nvSpPr>
        <p:spPr>
          <a:xfrm rot="2700000">
            <a:off x="6177611" y="3129310"/>
            <a:ext cx="338328" cy="155448"/>
          </a:xfrm>
          <a:prstGeom prst="rightArrow">
            <a:avLst>
              <a:gd name="adj1" fmla="val 50000"/>
              <a:gd name="adj2" fmla="val 895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>
            <p:custDataLst>
              <p:tags r:id="rId10"/>
            </p:custDataLst>
          </p:nvPr>
        </p:nvSpPr>
        <p:spPr>
          <a:xfrm>
            <a:off x="1852488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Ville compacte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9" name="ZoneTexte 18"/>
          <p:cNvSpPr txBox="1"/>
          <p:nvPr>
            <p:custDataLst>
              <p:tags r:id="rId11"/>
            </p:custDataLst>
          </p:nvPr>
        </p:nvSpPr>
        <p:spPr>
          <a:xfrm>
            <a:off x="2534195" y="1668378"/>
            <a:ext cx="3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Impacts environnementaux par habitant </a:t>
            </a:r>
          </a:p>
          <a:p>
            <a:r>
              <a:rPr lang="fr-FR" sz="1600" dirty="0" smtClean="0"/>
              <a:t>par rapport à la situation de référence</a:t>
            </a:r>
            <a:endParaRPr lang="fr-FR" sz="1600" dirty="0"/>
          </a:p>
        </p:txBody>
      </p:sp>
      <p:sp>
        <p:nvSpPr>
          <p:cNvPr id="20" name="Titre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467828" y="329740"/>
            <a:ext cx="9601200" cy="600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 smtClean="0"/>
              <a:t>Analyses prospectives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6877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576930"/>
              </p:ext>
            </p:extLst>
          </p:nvPr>
        </p:nvGraphicFramePr>
        <p:xfrm>
          <a:off x="1217706" y="2060187"/>
          <a:ext cx="5863163" cy="412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ZoneTexte 17"/>
          <p:cNvSpPr txBox="1"/>
          <p:nvPr>
            <p:custDataLst>
              <p:tags r:id="rId3"/>
            </p:custDataLst>
          </p:nvPr>
        </p:nvSpPr>
        <p:spPr>
          <a:xfrm>
            <a:off x="5328827" y="4920342"/>
            <a:ext cx="1602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Électrification</a:t>
            </a:r>
          </a:p>
          <a:p>
            <a:pPr algn="ctr"/>
            <a:r>
              <a:rPr lang="fr-FR" sz="1400" dirty="0" smtClean="0">
                <a:effectLst>
                  <a:glow rad="228600">
                    <a:srgbClr val="EFEDE3"/>
                  </a:glow>
                </a:effectLst>
              </a:rPr>
              <a:t>(mix 2012)</a:t>
            </a:r>
            <a:endParaRPr lang="fr-FR" sz="1400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5213555" y="2060187"/>
            <a:ext cx="1782668" cy="3341153"/>
          </a:xfrm>
          <a:prstGeom prst="rect">
            <a:avLst/>
          </a:prstGeom>
          <a:solidFill>
            <a:srgbClr val="EFED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1852488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Ville compacte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1762432" y="2060187"/>
            <a:ext cx="1708926" cy="3341153"/>
          </a:xfrm>
          <a:prstGeom prst="rect">
            <a:avLst/>
          </a:prstGeom>
          <a:solidFill>
            <a:srgbClr val="EFED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>
            <p:custDataLst>
              <p:tags r:id="rId7"/>
            </p:custDataLst>
          </p:nvPr>
        </p:nvSpPr>
        <p:spPr>
          <a:xfrm>
            <a:off x="7432159" y="1618466"/>
            <a:ext cx="46205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Mécanismes d’impacts différents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Choix de localisation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Exposition de la population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Variabilité territoriale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</p:txBody>
      </p:sp>
      <p:sp>
        <p:nvSpPr>
          <p:cNvPr id="3" name="Bulle ronde 2"/>
          <p:cNvSpPr/>
          <p:nvPr>
            <p:custDataLst>
              <p:tags r:id="rId8"/>
            </p:custDataLst>
          </p:nvPr>
        </p:nvSpPr>
        <p:spPr>
          <a:xfrm>
            <a:off x="2084832" y="2322576"/>
            <a:ext cx="4690872" cy="1311826"/>
          </a:xfrm>
          <a:prstGeom prst="wedgeEllipseCallout">
            <a:avLst>
              <a:gd name="adj1" fmla="val -365"/>
              <a:gd name="adj2" fmla="val 91837"/>
            </a:avLst>
          </a:prstGeom>
          <a:solidFill>
            <a:srgbClr val="EFEDE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Qualité de l’air du centre</a:t>
            </a:r>
          </a:p>
          <a:p>
            <a:pPr algn="ctr"/>
            <a:endParaRPr lang="fr-FR" sz="1000" b="1" dirty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Faibles effets dans le périurbain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>
            <p:custDataLst>
              <p:tags r:id="rId9"/>
            </p:custDataLst>
          </p:nvPr>
        </p:nvSpPr>
        <p:spPr>
          <a:xfrm rot="18900000">
            <a:off x="5828460" y="2609795"/>
            <a:ext cx="338328" cy="155448"/>
          </a:xfrm>
          <a:prstGeom prst="rightArrow">
            <a:avLst>
              <a:gd name="adj1" fmla="val 50000"/>
              <a:gd name="adj2" fmla="val 895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>
            <p:custDataLst>
              <p:tags r:id="rId10"/>
            </p:custDataLst>
          </p:nvPr>
        </p:nvSpPr>
        <p:spPr>
          <a:xfrm>
            <a:off x="3576786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Potentiel vélo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9" name="ZoneTexte 18"/>
          <p:cNvSpPr txBox="1"/>
          <p:nvPr>
            <p:custDataLst>
              <p:tags r:id="rId11"/>
            </p:custDataLst>
          </p:nvPr>
        </p:nvSpPr>
        <p:spPr>
          <a:xfrm>
            <a:off x="2534195" y="1668378"/>
            <a:ext cx="3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Impacts environnementaux par habitant </a:t>
            </a:r>
          </a:p>
          <a:p>
            <a:r>
              <a:rPr lang="fr-FR" sz="1600" dirty="0" smtClean="0"/>
              <a:t>par rapport à la situation de référence</a:t>
            </a:r>
            <a:endParaRPr lang="fr-FR" sz="1600" dirty="0"/>
          </a:p>
        </p:txBody>
      </p:sp>
      <p:sp>
        <p:nvSpPr>
          <p:cNvPr id="22" name="Titre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467828" y="329740"/>
            <a:ext cx="9601200" cy="600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 smtClean="0"/>
              <a:t>Analyses prospectives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042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05590"/>
              </p:ext>
            </p:extLst>
          </p:nvPr>
        </p:nvGraphicFramePr>
        <p:xfrm>
          <a:off x="1217706" y="2060187"/>
          <a:ext cx="5863163" cy="412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" name="ZoneTexte 14"/>
          <p:cNvSpPr txBox="1"/>
          <p:nvPr>
            <p:custDataLst>
              <p:tags r:id="rId3"/>
            </p:custDataLst>
          </p:nvPr>
        </p:nvSpPr>
        <p:spPr>
          <a:xfrm>
            <a:off x="1852488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Ville compacte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6" name="ZoneTexte 15"/>
          <p:cNvSpPr txBox="1"/>
          <p:nvPr>
            <p:custDataLst>
              <p:tags r:id="rId4"/>
            </p:custDataLst>
          </p:nvPr>
        </p:nvSpPr>
        <p:spPr>
          <a:xfrm>
            <a:off x="3576786" y="4920342"/>
            <a:ext cx="160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Potentiel vélo</a:t>
            </a:r>
            <a:endParaRPr lang="fr-FR" sz="1600" b="1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1761917" y="2059048"/>
            <a:ext cx="3444263" cy="3341153"/>
          </a:xfrm>
          <a:prstGeom prst="rect">
            <a:avLst/>
          </a:prstGeom>
          <a:solidFill>
            <a:srgbClr val="EFED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7432159" y="1618466"/>
            <a:ext cx="46205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Mécanismes d’impacts différents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Choix de localisation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Exposition de la population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Variabilité territoriale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Transferts d’impacts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Entre les enjeux environnementaux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Entre les phases du cycle de vie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Variabilité socio-économique</a:t>
            </a:r>
            <a:endParaRPr lang="fr-FR" sz="2000" dirty="0"/>
          </a:p>
        </p:txBody>
      </p:sp>
      <p:sp>
        <p:nvSpPr>
          <p:cNvPr id="12" name="Bulle ronde 11"/>
          <p:cNvSpPr/>
          <p:nvPr>
            <p:custDataLst>
              <p:tags r:id="rId7"/>
            </p:custDataLst>
          </p:nvPr>
        </p:nvSpPr>
        <p:spPr>
          <a:xfrm>
            <a:off x="1803851" y="2322576"/>
            <a:ext cx="4690872" cy="1311826"/>
          </a:xfrm>
          <a:prstGeom prst="wedgeEllipseCallout">
            <a:avLst>
              <a:gd name="adj1" fmla="val 34528"/>
              <a:gd name="adj2" fmla="val 93231"/>
            </a:avLst>
          </a:prstGeom>
          <a:solidFill>
            <a:srgbClr val="EFEDE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Transferts d’impacts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Forts effets pour les ménages aisés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5328827" y="4920342"/>
            <a:ext cx="1602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glow rad="228600">
                    <a:srgbClr val="EFEDE3"/>
                  </a:glow>
                </a:effectLst>
              </a:rPr>
              <a:t>Électrification</a:t>
            </a:r>
          </a:p>
          <a:p>
            <a:pPr algn="ctr"/>
            <a:r>
              <a:rPr lang="fr-FR" sz="1400" dirty="0" smtClean="0">
                <a:effectLst>
                  <a:glow rad="228600">
                    <a:srgbClr val="EFEDE3"/>
                  </a:glow>
                </a:effectLst>
              </a:rPr>
              <a:t>(mix 2012)</a:t>
            </a:r>
            <a:endParaRPr lang="fr-FR" sz="1400" dirty="0">
              <a:effectLst>
                <a:glow rad="228600">
                  <a:srgbClr val="EFEDE3"/>
                </a:glow>
              </a:effectLst>
            </a:endParaRPr>
          </a:p>
        </p:txBody>
      </p:sp>
      <p:sp>
        <p:nvSpPr>
          <p:cNvPr id="18" name="ZoneTexte 17"/>
          <p:cNvSpPr txBox="1"/>
          <p:nvPr>
            <p:custDataLst>
              <p:tags r:id="rId9"/>
            </p:custDataLst>
          </p:nvPr>
        </p:nvSpPr>
        <p:spPr>
          <a:xfrm>
            <a:off x="2534195" y="1668378"/>
            <a:ext cx="3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Impacts environnementaux par habitant </a:t>
            </a:r>
          </a:p>
          <a:p>
            <a:r>
              <a:rPr lang="fr-FR" sz="1600" dirty="0" smtClean="0"/>
              <a:t>par rapport à la situation de référence</a:t>
            </a:r>
            <a:endParaRPr lang="fr-FR" sz="1600" dirty="0"/>
          </a:p>
        </p:txBody>
      </p:sp>
      <p:sp>
        <p:nvSpPr>
          <p:cNvPr id="21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467828" y="329740"/>
            <a:ext cx="9601200" cy="600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 smtClean="0"/>
              <a:t>Analyses prospectives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035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52488" y="351211"/>
            <a:ext cx="9601200" cy="1485900"/>
          </a:xfrm>
        </p:spPr>
        <p:txBody>
          <a:bodyPr/>
          <a:lstStyle/>
          <a:p>
            <a:r>
              <a:rPr lang="fr-FR" u="sng" dirty="0" smtClean="0"/>
              <a:t>Scénario « mobilité verte »</a:t>
            </a:r>
            <a:endParaRPr lang="fr-FR" u="sng" dirty="0"/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2188161" y="1292105"/>
            <a:ext cx="775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Création d’un scénario volontariste « mobilité verte » croisant les 7 enjeux de mobilité à moyen terme</a:t>
            </a:r>
          </a:p>
        </p:txBody>
      </p:sp>
      <p:sp>
        <p:nvSpPr>
          <p:cNvPr id="13" name="ZoneTexte 12"/>
          <p:cNvSpPr txBox="1"/>
          <p:nvPr>
            <p:custDataLst>
              <p:tags r:id="rId4"/>
            </p:custDataLst>
          </p:nvPr>
        </p:nvSpPr>
        <p:spPr>
          <a:xfrm>
            <a:off x="1260764" y="2561126"/>
            <a:ext cx="103493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Evolution démographique et économique -&gt; évolution soutenue</a:t>
            </a:r>
          </a:p>
          <a:p>
            <a:endParaRPr lang="fr-FR" sz="2000" dirty="0" smtClean="0"/>
          </a:p>
          <a:p>
            <a:r>
              <a:rPr lang="fr-FR" sz="2000" dirty="0" smtClean="0"/>
              <a:t>Aménagement de l’espace -&gt; renforcement des pôles et contrôle de l’étalement urbain</a:t>
            </a:r>
          </a:p>
          <a:p>
            <a:endParaRPr lang="fr-FR" sz="2000" dirty="0" smtClean="0"/>
          </a:p>
          <a:p>
            <a:r>
              <a:rPr lang="fr-FR" sz="2000" dirty="0" smtClean="0"/>
              <a:t>Pratiques de mobilité -&gt; covoiturage, modes doux, télétravail, e-shopping</a:t>
            </a:r>
          </a:p>
          <a:p>
            <a:endParaRPr lang="fr-FR" sz="2000" dirty="0" smtClean="0"/>
          </a:p>
          <a:p>
            <a:r>
              <a:rPr lang="fr-FR" sz="2000" dirty="0" smtClean="0"/>
              <a:t>Réseaux de transports -&gt; Amélioration des TC et ralentissement de la voiture</a:t>
            </a:r>
          </a:p>
          <a:p>
            <a:endParaRPr lang="fr-FR" sz="2000" dirty="0" smtClean="0"/>
          </a:p>
          <a:p>
            <a:r>
              <a:rPr lang="fr-FR" sz="2000" dirty="0" smtClean="0"/>
              <a:t>Evolution des parcs de véhicules -&gt; EURO 6(a/b/c), 50% de motorisations alternatives</a:t>
            </a:r>
          </a:p>
          <a:p>
            <a:endParaRPr lang="fr-FR" sz="2000" dirty="0" smtClean="0"/>
          </a:p>
          <a:p>
            <a:r>
              <a:rPr lang="fr-FR" sz="2000" dirty="0" smtClean="0"/>
              <a:t>Production des carburants -&gt; E5, B7, mix électrique RTE 2030, </a:t>
            </a:r>
            <a:r>
              <a:rPr lang="fr-FR" sz="2000" dirty="0" err="1" smtClean="0"/>
              <a:t>biométhane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947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52488" y="351211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smtClean="0"/>
              <a:t>Scénario « mobilité verte »</a:t>
            </a:r>
            <a:endParaRPr lang="fr-FR" u="sng" dirty="0"/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219200" y="1413164"/>
            <a:ext cx="102344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-37% </a:t>
            </a:r>
            <a:r>
              <a:rPr lang="fr-FR" sz="2000" dirty="0" smtClean="0"/>
              <a:t>d’émissions de GES par personne et par jour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00B050"/>
                </a:solidFill>
              </a:rPr>
              <a:t>-28% </a:t>
            </a:r>
            <a:r>
              <a:rPr lang="fr-FR" sz="2000" dirty="0" smtClean="0"/>
              <a:t>d’émission de PM</a:t>
            </a:r>
            <a:r>
              <a:rPr lang="fr-FR" sz="2000" baseline="-25000" dirty="0" smtClean="0"/>
              <a:t>2,5</a:t>
            </a:r>
            <a:r>
              <a:rPr lang="fr-FR" sz="2000" dirty="0" smtClean="0"/>
              <a:t>-eq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00B050"/>
                </a:solidFill>
              </a:rPr>
              <a:t>-21% </a:t>
            </a:r>
            <a:r>
              <a:rPr lang="fr-FR" sz="2000" dirty="0" smtClean="0"/>
              <a:t>de consommation d’énergies primaires (13% de renouvelable contre 5%)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00B050"/>
                </a:solidFill>
              </a:rPr>
              <a:t>-23% </a:t>
            </a:r>
            <a:r>
              <a:rPr lang="fr-FR" sz="2000" dirty="0" smtClean="0"/>
              <a:t>d’occupation du sol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FF0000"/>
                </a:solidFill>
              </a:rPr>
              <a:t>+15% </a:t>
            </a:r>
            <a:r>
              <a:rPr lang="fr-FR" sz="2000" dirty="0" smtClean="0"/>
              <a:t>d’utilisation de ressources métalliques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Faible rentabilité énergétique du système de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Fort impact des normes EURO 6 sur les polluants locaux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Amélioration du score d’exposition aux </a:t>
            </a:r>
            <a:r>
              <a:rPr lang="fr-FR" sz="2000" dirty="0" err="1" smtClean="0"/>
              <a:t>NOx</a:t>
            </a:r>
            <a:endParaRPr lang="fr-F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Score moyen : 1,73 (référence : 2,35)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Score centre : 2,79 (référence : 4,02)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829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280363"/>
            <a:ext cx="9601200" cy="905256"/>
          </a:xfrm>
        </p:spPr>
        <p:txBody>
          <a:bodyPr>
            <a:normAutofit/>
          </a:bodyPr>
          <a:lstStyle/>
          <a:p>
            <a:pPr algn="ctr"/>
            <a:r>
              <a:rPr lang="fr-FR" u="sng" dirty="0" smtClean="0"/>
              <a:t>Mobilité quotidienne des personnes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53930" y="5733992"/>
            <a:ext cx="7406640" cy="921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Quels enjeux environnementaux de la mobilité quotidienne ?</a:t>
            </a:r>
          </a:p>
          <a:p>
            <a:pPr marL="0" indent="0" algn="ctr">
              <a:buNone/>
            </a:pPr>
            <a:r>
              <a:rPr lang="fr-FR" dirty="0" smtClean="0"/>
              <a:t>Comment les évaluer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à coins arrondis 4"/>
          <p:cNvSpPr/>
          <p:nvPr>
            <p:custDataLst>
              <p:tags r:id="rId4"/>
            </p:custDataLst>
          </p:nvPr>
        </p:nvSpPr>
        <p:spPr>
          <a:xfrm>
            <a:off x="1371600" y="1490472"/>
            <a:ext cx="4261104" cy="20208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Spécificités urbaines</a:t>
            </a: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Moteur de l’urbanisation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Concurrence des modes</a:t>
            </a:r>
          </a:p>
        </p:txBody>
      </p:sp>
      <p:sp>
        <p:nvSpPr>
          <p:cNvPr id="6" name="Rectangle à coins arrondis 5"/>
          <p:cNvSpPr/>
          <p:nvPr>
            <p:custDataLst>
              <p:tags r:id="rId5"/>
            </p:custDataLst>
          </p:nvPr>
        </p:nvSpPr>
        <p:spPr>
          <a:xfrm>
            <a:off x="6931152" y="1490472"/>
            <a:ext cx="4261104" cy="20208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Enjeux environnementaux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Changement climatique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Pollutions de l’air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Biodiversité …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>
            <p:custDataLst>
              <p:tags r:id="rId6"/>
            </p:custDataLst>
          </p:nvPr>
        </p:nvSpPr>
        <p:spPr>
          <a:xfrm>
            <a:off x="3776472" y="4233672"/>
            <a:ext cx="4791456" cy="14377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Enjeux stratégiques</a:t>
            </a:r>
          </a:p>
          <a:p>
            <a:pPr algn="ctr"/>
            <a:endParaRPr lang="fr-FR" sz="1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Politiques, Plans et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Évaluation Environnementale Stratégique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>
            <p:custDataLst>
              <p:tags r:id="rId7"/>
            </p:custDataLst>
          </p:nvPr>
        </p:nvSpPr>
        <p:spPr>
          <a:xfrm rot="3168534">
            <a:off x="3483864" y="3675888"/>
            <a:ext cx="1143000" cy="4114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>
            <p:custDataLst>
              <p:tags r:id="rId8"/>
            </p:custDataLst>
          </p:nvPr>
        </p:nvSpPr>
        <p:spPr>
          <a:xfrm rot="7620000">
            <a:off x="7488179" y="3675286"/>
            <a:ext cx="1143000" cy="4114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8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6736" y="2651760"/>
            <a:ext cx="9601200" cy="1485900"/>
          </a:xfrm>
        </p:spPr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822113"/>
            <a:ext cx="9601200" cy="1014214"/>
          </a:xfrm>
        </p:spPr>
        <p:txBody>
          <a:bodyPr/>
          <a:lstStyle/>
          <a:p>
            <a:pPr algn="ctr"/>
            <a:r>
              <a:rPr lang="fr-FR" u="sng" dirty="0" smtClean="0"/>
              <a:t>Conclusions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13843" y="1717964"/>
            <a:ext cx="10664490" cy="4558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Méthode d’évaluation interdisciplinaire de la mobilité</a:t>
            </a:r>
          </a:p>
          <a:p>
            <a:pPr lvl="1"/>
            <a:r>
              <a:rPr lang="fr-FR" sz="2400" dirty="0"/>
              <a:t>Spectre d’analyse élargi (impacts/ménages/territoires/technologies)</a:t>
            </a:r>
          </a:p>
          <a:p>
            <a:pPr lvl="1"/>
            <a:r>
              <a:rPr lang="fr-FR" sz="2400" dirty="0"/>
              <a:t>Vision prospective plus large</a:t>
            </a:r>
          </a:p>
          <a:p>
            <a:endParaRPr lang="fr-FR" sz="2400" dirty="0" smtClean="0"/>
          </a:p>
          <a:p>
            <a:r>
              <a:rPr lang="fr-FR" sz="2400" dirty="0" smtClean="0"/>
              <a:t>Éléments </a:t>
            </a:r>
            <a:r>
              <a:rPr lang="fr-FR" sz="2400" dirty="0"/>
              <a:t>d’analyse et de réflexion pour diverses actions de planification</a:t>
            </a:r>
          </a:p>
          <a:p>
            <a:pPr lvl="1"/>
            <a:r>
              <a:rPr lang="fr-FR" sz="2400" dirty="0"/>
              <a:t>Aménagement du territoire / Transports / Technologique</a:t>
            </a:r>
          </a:p>
          <a:p>
            <a:endParaRPr lang="fr-FR" sz="2400" dirty="0" smtClean="0"/>
          </a:p>
          <a:p>
            <a:r>
              <a:rPr lang="fr-FR" sz="2400" dirty="0" smtClean="0"/>
              <a:t>Dépassement des limites du modèle Transport-Urbanisme et de l’ACV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5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14718" y="1769350"/>
            <a:ext cx="10307420" cy="375861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Rendre </a:t>
            </a:r>
            <a:r>
              <a:rPr lang="fr-FR" sz="2400" dirty="0"/>
              <a:t>la démarche </a:t>
            </a:r>
            <a:r>
              <a:rPr lang="fr-FR" sz="2400" dirty="0" smtClean="0"/>
              <a:t>opérationnelle</a:t>
            </a:r>
          </a:p>
          <a:p>
            <a:pPr lvl="1"/>
            <a:r>
              <a:rPr lang="fr-FR" sz="2400" dirty="0" smtClean="0"/>
              <a:t>Application à un cadre formel</a:t>
            </a:r>
          </a:p>
          <a:p>
            <a:pPr lvl="1"/>
            <a:r>
              <a:rPr lang="fr-FR" sz="2400" dirty="0" smtClean="0"/>
              <a:t>Développement sur d’autres aires urbaines</a:t>
            </a:r>
          </a:p>
          <a:p>
            <a:pPr lvl="1"/>
            <a:r>
              <a:rPr lang="fr-FR" sz="2400" dirty="0" smtClean="0"/>
              <a:t>Exercice prospectif collaboratif</a:t>
            </a:r>
          </a:p>
          <a:p>
            <a:pPr lvl="1"/>
            <a:endParaRPr lang="fr-FR" sz="1100" dirty="0"/>
          </a:p>
          <a:p>
            <a:r>
              <a:rPr lang="fr-FR" sz="2400" dirty="0" smtClean="0"/>
              <a:t>Retours méthodologiques et conceptuels sur les outils</a:t>
            </a:r>
          </a:p>
          <a:p>
            <a:pPr lvl="1"/>
            <a:r>
              <a:rPr lang="fr-FR" sz="2400" dirty="0" smtClean="0"/>
              <a:t>Renouveler la modélisation urbaine</a:t>
            </a:r>
          </a:p>
          <a:p>
            <a:pPr lvl="1"/>
            <a:r>
              <a:rPr lang="fr-FR" sz="2400" dirty="0" smtClean="0"/>
              <a:t>Rendre dynamique le système technologique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67828" y="786810"/>
            <a:ext cx="9601200" cy="1014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 dirty="0" smtClean="0"/>
              <a:t>Perspectives</a:t>
            </a:r>
            <a:endParaRPr lang="fr-FR" u="sng" dirty="0"/>
          </a:p>
        </p:txBody>
      </p:sp>
      <p:sp>
        <p:nvSpPr>
          <p:cNvPr id="11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71600" y="1431570"/>
            <a:ext cx="9601200" cy="2523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8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67828" y="307463"/>
            <a:ext cx="9601200" cy="777240"/>
          </a:xfrm>
        </p:spPr>
        <p:txBody>
          <a:bodyPr/>
          <a:lstStyle/>
          <a:p>
            <a:pPr algn="ctr"/>
            <a:r>
              <a:rPr lang="fr-FR" u="sng" dirty="0" smtClean="0"/>
              <a:t>L’aire urbaine de Lyon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2544" y="1587057"/>
            <a:ext cx="5495544" cy="469011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Deuxième aire urbaine de France</a:t>
            </a:r>
          </a:p>
          <a:p>
            <a:endParaRPr lang="fr-FR" sz="900" dirty="0" smtClean="0"/>
          </a:p>
          <a:p>
            <a:r>
              <a:rPr lang="fr-FR" dirty="0" smtClean="0"/>
              <a:t>Périmètre tel que définie en 1999 (INSEE)</a:t>
            </a:r>
            <a:endParaRPr lang="fr-FR" dirty="0"/>
          </a:p>
          <a:p>
            <a:pPr lvl="1"/>
            <a:r>
              <a:rPr lang="fr-FR" dirty="0" smtClean="0"/>
              <a:t>3 300 km², 304 communes</a:t>
            </a:r>
          </a:p>
          <a:p>
            <a:pPr lvl="1"/>
            <a:r>
              <a:rPr lang="fr-FR" dirty="0" smtClean="0"/>
              <a:t>1,9 millions d’habitants en 2014</a:t>
            </a:r>
          </a:p>
          <a:p>
            <a:pPr marL="530352" lvl="1" indent="0">
              <a:buNone/>
            </a:pPr>
            <a:endParaRPr lang="fr-FR" sz="1000" dirty="0" smtClean="0"/>
          </a:p>
          <a:p>
            <a:r>
              <a:rPr lang="fr-FR" dirty="0" smtClean="0"/>
              <a:t>Métropole de Lyon</a:t>
            </a:r>
          </a:p>
          <a:p>
            <a:endParaRPr lang="fr-FR" sz="1100" dirty="0"/>
          </a:p>
          <a:p>
            <a:r>
              <a:rPr lang="fr-FR" dirty="0" smtClean="0"/>
              <a:t>Enjeux stratégiques multiples :</a:t>
            </a:r>
          </a:p>
          <a:p>
            <a:pPr lvl="1"/>
            <a:r>
              <a:rPr lang="fr-FR" dirty="0" smtClean="0"/>
              <a:t>Économiques</a:t>
            </a:r>
          </a:p>
          <a:p>
            <a:pPr lvl="1"/>
            <a:r>
              <a:rPr lang="fr-FR" dirty="0" smtClean="0"/>
              <a:t>Aménagement</a:t>
            </a:r>
          </a:p>
          <a:p>
            <a:pPr lvl="1"/>
            <a:r>
              <a:rPr lang="fr-FR" dirty="0" smtClean="0"/>
              <a:t>Mobilité</a:t>
            </a:r>
          </a:p>
          <a:p>
            <a:pPr lvl="1"/>
            <a:r>
              <a:rPr lang="fr-FR" dirty="0" smtClean="0"/>
              <a:t>Environnementaux </a:t>
            </a:r>
            <a:endParaRPr lang="fr-FR" dirty="0"/>
          </a:p>
          <a:p>
            <a:endParaRPr lang="fr-FR" sz="1100" dirty="0" smtClean="0"/>
          </a:p>
          <a:p>
            <a:r>
              <a:rPr lang="fr-FR" dirty="0" smtClean="0"/>
              <a:t>Modèle Transport-Urbanisme opérationnel, SIMBAD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9641" r="1966" b="3847"/>
          <a:stretch/>
        </p:blipFill>
        <p:spPr>
          <a:xfrm>
            <a:off x="885909" y="1916432"/>
            <a:ext cx="5741577" cy="38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885909" y="1511234"/>
            <a:ext cx="5806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Croisement de l’aire urbaine avec les espaces d’actions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751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6736" y="2651760"/>
            <a:ext cx="9601200" cy="1485900"/>
          </a:xfrm>
        </p:spPr>
        <p:txBody>
          <a:bodyPr/>
          <a:lstStyle/>
          <a:p>
            <a:pPr algn="ctr"/>
            <a:r>
              <a:rPr lang="fr-FR" dirty="0" smtClean="0"/>
              <a:t>SIMBAD-ACV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32139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 smtClean="0"/>
              <a:t>Modélisation Transport-Urbanisme : SIMBAD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15568" y="1548777"/>
            <a:ext cx="10113264" cy="703060"/>
          </a:xfrm>
        </p:spPr>
        <p:txBody>
          <a:bodyPr>
            <a:noAutofit/>
          </a:bodyPr>
          <a:lstStyle/>
          <a:p>
            <a:r>
              <a:rPr lang="fr-FR" sz="2400" dirty="0" smtClean="0"/>
              <a:t>Simuler et évaluer des politiques d’aménagement et/ou de transport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 dirty="0" smtClean="0">
                <a:solidFill>
                  <a:srgbClr val="8C8D86">
                    <a:lumMod val="75000"/>
                  </a:srgbClr>
                </a:solidFill>
              </a:rPr>
              <a:t>(Wegener</a:t>
            </a:r>
            <a:r>
              <a:rPr lang="fr-FR" sz="1200" i="1" dirty="0">
                <a:solidFill>
                  <a:srgbClr val="8C8D86">
                    <a:lumMod val="75000"/>
                  </a:srgbClr>
                </a:solidFill>
              </a:rPr>
              <a:t>, 1994 ; Marshall et </a:t>
            </a:r>
            <a:r>
              <a:rPr lang="fr-FR" sz="1200" i="1" dirty="0" err="1">
                <a:solidFill>
                  <a:srgbClr val="8C8D86">
                    <a:lumMod val="75000"/>
                  </a:srgbClr>
                </a:solidFill>
              </a:rPr>
              <a:t>Banister</a:t>
            </a:r>
            <a:r>
              <a:rPr lang="fr-FR" sz="1200" i="1" dirty="0">
                <a:solidFill>
                  <a:srgbClr val="8C8D86">
                    <a:lumMod val="75000"/>
                  </a:srgbClr>
                </a:solidFill>
              </a:rPr>
              <a:t> 2007 ; </a:t>
            </a:r>
            <a:r>
              <a:rPr lang="fr-FR" sz="1200" i="1" dirty="0" err="1">
                <a:solidFill>
                  <a:srgbClr val="8C8D86">
                    <a:lumMod val="75000"/>
                  </a:srgbClr>
                </a:solidFill>
              </a:rPr>
              <a:t>Saujot</a:t>
            </a:r>
            <a:r>
              <a:rPr lang="fr-FR" sz="1200" i="1" dirty="0">
                <a:solidFill>
                  <a:srgbClr val="8C8D86">
                    <a:lumMod val="75000"/>
                  </a:srgbClr>
                </a:solidFill>
              </a:rPr>
              <a:t> et al., </a:t>
            </a:r>
            <a:r>
              <a:rPr lang="fr-FR" sz="1200" i="1" dirty="0" smtClean="0">
                <a:solidFill>
                  <a:srgbClr val="8C8D86">
                    <a:lumMod val="75000"/>
                  </a:srgbClr>
                </a:solidFill>
              </a:rPr>
              <a:t>2015)</a:t>
            </a:r>
            <a:endParaRPr lang="fr-FR" sz="1200" i="1" dirty="0">
              <a:solidFill>
                <a:srgbClr val="8C8D86">
                  <a:lumMod val="75000"/>
                </a:srgbClr>
              </a:solidFill>
            </a:endParaRP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1612074" y="2272395"/>
            <a:ext cx="37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Architecture du modèle SIMBAD</a:t>
            </a:r>
            <a:endParaRPr lang="fr-FR" dirty="0"/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1115568" y="6507276"/>
            <a:ext cx="253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>
                <a:solidFill>
                  <a:schemeClr val="accent1">
                    <a:lumMod val="75000"/>
                  </a:schemeClr>
                </a:solidFill>
              </a:rPr>
              <a:t>Source :Nicolas et al., 2013</a:t>
            </a:r>
            <a:endParaRPr lang="fr-FR" sz="105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991277" y="4015363"/>
            <a:ext cx="4051372" cy="18367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Limites :</a:t>
            </a:r>
          </a:p>
          <a:p>
            <a:r>
              <a:rPr lang="fr-FR" dirty="0"/>
              <a:t>Nouveaux enjeux de mobilité</a:t>
            </a:r>
          </a:p>
          <a:p>
            <a:r>
              <a:rPr lang="fr-FR" dirty="0"/>
              <a:t>Effet « boite noire </a:t>
            </a:r>
            <a:r>
              <a:rPr lang="fr-FR" dirty="0" smtClean="0"/>
              <a:t>»</a:t>
            </a:r>
            <a:endParaRPr lang="fr-FR" dirty="0"/>
          </a:p>
          <a:p>
            <a:r>
              <a:rPr lang="fr-FR" dirty="0"/>
              <a:t>Évaluation </a:t>
            </a:r>
            <a:r>
              <a:rPr lang="fr-FR" dirty="0" smtClean="0"/>
              <a:t>environnementale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12074" y="2551713"/>
            <a:ext cx="5769317" cy="3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42010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 smtClean="0"/>
              <a:t>Modélisation Transport-Urbanisme : SIMBAD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15568" y="1331495"/>
            <a:ext cx="10113264" cy="5358063"/>
          </a:xfrm>
        </p:spPr>
        <p:txBody>
          <a:bodyPr>
            <a:noAutofit/>
          </a:bodyPr>
          <a:lstStyle/>
          <a:p>
            <a:r>
              <a:rPr lang="fr-FR" sz="2400" dirty="0" smtClean="0"/>
              <a:t>Modules principaux :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fr-FR" dirty="0" err="1"/>
              <a:t>Urbansim</a:t>
            </a:r>
            <a:r>
              <a:rPr lang="fr-FR" dirty="0"/>
              <a:t> (usage du sol)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fr-FR" dirty="0"/>
              <a:t>Modélisation à quatre étapes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fr-FR" dirty="0" err="1"/>
              <a:t>Freturb</a:t>
            </a:r>
            <a:r>
              <a:rPr lang="fr-FR" dirty="0"/>
              <a:t> (marchandises)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fr-FR" dirty="0" err="1"/>
              <a:t>Visum</a:t>
            </a:r>
            <a:r>
              <a:rPr lang="fr-FR" dirty="0"/>
              <a:t> </a:t>
            </a:r>
            <a:r>
              <a:rPr lang="fr-FR" dirty="0" smtClean="0"/>
              <a:t>(affectation du trafic)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endParaRPr lang="fr-FR" sz="500" dirty="0"/>
          </a:p>
          <a:p>
            <a:pPr marL="1440000"/>
            <a:r>
              <a:rPr lang="fr-FR" sz="2400" dirty="0"/>
              <a:t>Principales entrées :</a:t>
            </a:r>
          </a:p>
          <a:p>
            <a:pPr marL="187200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EMDs</a:t>
            </a:r>
            <a:r>
              <a:rPr lang="fr-FR" dirty="0" smtClean="0"/>
              <a:t> </a:t>
            </a:r>
            <a:r>
              <a:rPr lang="fr-FR" dirty="0"/>
              <a:t>de l’aire urbaine de Lyon</a:t>
            </a:r>
          </a:p>
          <a:p>
            <a:pPr marL="1872000" lvl="1" indent="-285750">
              <a:buFont typeface="Arial" panose="020B0604020202020204" pitchFamily="34" charset="0"/>
              <a:buChar char="•"/>
            </a:pPr>
            <a:r>
              <a:rPr lang="fr-FR" dirty="0"/>
              <a:t>Recensements </a:t>
            </a:r>
            <a:r>
              <a:rPr lang="fr-FR" dirty="0" smtClean="0"/>
              <a:t>de la population </a:t>
            </a:r>
            <a:r>
              <a:rPr lang="fr-FR" dirty="0"/>
              <a:t>et </a:t>
            </a:r>
            <a:r>
              <a:rPr lang="fr-FR" dirty="0" smtClean="0"/>
              <a:t>des entreprises</a:t>
            </a:r>
            <a:endParaRPr lang="fr-FR" dirty="0"/>
          </a:p>
          <a:p>
            <a:pPr marL="1872000" lvl="1" indent="-285750">
              <a:buFont typeface="Arial" panose="020B0604020202020204" pitchFamily="34" charset="0"/>
              <a:buChar char="•"/>
            </a:pPr>
            <a:r>
              <a:rPr lang="fr-FR" dirty="0"/>
              <a:t>Réseaux de voirie et de </a:t>
            </a:r>
            <a:r>
              <a:rPr lang="fr-FR" dirty="0" smtClean="0"/>
              <a:t>TC</a:t>
            </a:r>
          </a:p>
          <a:p>
            <a:pPr marL="1872000" lvl="1" indent="-285750">
              <a:buFont typeface="Arial" panose="020B0604020202020204" pitchFamily="34" charset="0"/>
              <a:buChar char="•"/>
            </a:pPr>
            <a:endParaRPr lang="fr-FR" sz="500" dirty="0"/>
          </a:p>
          <a:p>
            <a:pPr marL="2520000"/>
            <a:r>
              <a:rPr lang="fr-FR" sz="2400" dirty="0" smtClean="0"/>
              <a:t>Principales sorties : </a:t>
            </a:r>
          </a:p>
          <a:p>
            <a:pPr marL="2952000" lvl="1" indent="-285750">
              <a:buFont typeface="Arial" panose="020B0604020202020204" pitchFamily="34" charset="0"/>
              <a:buChar char="•"/>
            </a:pPr>
            <a:r>
              <a:rPr lang="fr-FR" dirty="0"/>
              <a:t>Localisation des acteurs et leurs caractéristiques</a:t>
            </a:r>
          </a:p>
          <a:p>
            <a:pPr marL="2952000" lvl="1" indent="-285750">
              <a:buFont typeface="Arial" panose="020B0604020202020204" pitchFamily="34" charset="0"/>
              <a:buChar char="•"/>
            </a:pPr>
            <a:r>
              <a:rPr lang="fr-FR" dirty="0"/>
              <a:t>Caractérisation du territoire</a:t>
            </a:r>
          </a:p>
          <a:p>
            <a:pPr marL="2952000" lvl="1" indent="-285750">
              <a:buFont typeface="Arial" panose="020B0604020202020204" pitchFamily="34" charset="0"/>
              <a:buChar char="•"/>
            </a:pPr>
            <a:r>
              <a:rPr lang="fr-FR" dirty="0"/>
              <a:t>Les flux de passagers et de voitures sur les </a:t>
            </a:r>
            <a:r>
              <a:rPr lang="fr-FR" dirty="0" smtClean="0"/>
              <a:t>réseaux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816102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67828" y="409487"/>
            <a:ext cx="96012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L’Analyse du Cycle de Vie (ACV)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79128" y="3033569"/>
            <a:ext cx="2748852" cy="183201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Limites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Accès aux </a:t>
            </a:r>
            <a:r>
              <a:rPr lang="fr-FR" dirty="0"/>
              <a:t>données </a:t>
            </a:r>
            <a:endParaRPr lang="fr-FR" dirty="0" smtClean="0"/>
          </a:p>
          <a:p>
            <a:r>
              <a:rPr lang="fr-FR" dirty="0" smtClean="0"/>
              <a:t>Spatialisation</a:t>
            </a:r>
          </a:p>
          <a:p>
            <a:r>
              <a:rPr lang="fr-FR" dirty="0" smtClean="0"/>
              <a:t>Usages </a:t>
            </a:r>
            <a:r>
              <a:rPr lang="fr-FR" dirty="0"/>
              <a:t>et usagers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43584" y="1418090"/>
            <a:ext cx="9601200" cy="653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Représenter et évaluer un produit/service </a:t>
            </a:r>
          </a:p>
          <a:p>
            <a:pPr marL="0" indent="0">
              <a:buNone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(ISO 14040, Jolliet et al., 2010)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4944" y="2163510"/>
            <a:ext cx="7960593" cy="3578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space réservé du conten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66068" y="5834273"/>
            <a:ext cx="1788516" cy="29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fr-FR" sz="1100" i="1" dirty="0" smtClean="0">
                <a:solidFill>
                  <a:schemeClr val="accent1">
                    <a:lumMod val="75000"/>
                  </a:schemeClr>
                </a:solidFill>
              </a:rPr>
              <a:t>Source : Renault, 2017</a:t>
            </a:r>
          </a:p>
        </p:txBody>
      </p:sp>
    </p:spTree>
    <p:extLst>
      <p:ext uri="{BB962C8B-B14F-4D97-AF65-F5344CB8AC3E}">
        <p14:creationId xmlns:p14="http://schemas.microsoft.com/office/powerpoint/2010/main" val="22469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5719</TotalTime>
  <Words>1850</Words>
  <Application>Microsoft Office PowerPoint</Application>
  <PresentationFormat>Grand écran</PresentationFormat>
  <Paragraphs>532</Paragraphs>
  <Slides>42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Franklin Gothic Book</vt:lpstr>
      <vt:lpstr>Times New Roman</vt:lpstr>
      <vt:lpstr>Wingdings</vt:lpstr>
      <vt:lpstr>Crop</vt:lpstr>
      <vt:lpstr>Évaluation Environnementale Stratégique de la mobilité quotidienne des personnes d’une aire urbaine    Couplage entre modèle Transport-Urbanisme et Analyse de Cycle de Vie  Cyrille FRANÇOIS</vt:lpstr>
      <vt:lpstr>Plan</vt:lpstr>
      <vt:lpstr>Contexte</vt:lpstr>
      <vt:lpstr>Mobilité quotidienne des personnes</vt:lpstr>
      <vt:lpstr>L’aire urbaine de Lyon</vt:lpstr>
      <vt:lpstr>SIMBAD-ACV</vt:lpstr>
      <vt:lpstr>Modélisation Transport-Urbanisme : SIMBAD</vt:lpstr>
      <vt:lpstr>Modélisation Transport-Urbanisme : SIMBAD</vt:lpstr>
      <vt:lpstr>L’Analyse du Cycle de Vie (ACV)</vt:lpstr>
      <vt:lpstr>Couplage SIMBAD - ACV</vt:lpstr>
      <vt:lpstr>Parcs de véhicules </vt:lpstr>
      <vt:lpstr>Cadre technologique de SIMBAD-ACV</vt:lpstr>
      <vt:lpstr>Cadre technologique de SIMBAD-ACV</vt:lpstr>
      <vt:lpstr>Cadre technologique de SIMBAD-ACV</vt:lpstr>
      <vt:lpstr>Couplage SIMBAD - ACV</vt:lpstr>
      <vt:lpstr>Désagrégation des impacts</vt:lpstr>
      <vt:lpstr>Diagnostic interdisciplinaire</vt:lpstr>
      <vt:lpstr>Impacts environnementaux de la mobilité quotidienne</vt:lpstr>
      <vt:lpstr>Impacts environnementaux de la mobilité quotidienne</vt:lpstr>
      <vt:lpstr>Impacts environnementaux de la mobilité quotidienne</vt:lpstr>
      <vt:lpstr>Flux d’énergie associés à la mobilité quotidienne</vt:lpstr>
      <vt:lpstr>Qui génère des impacts ? et pourquoi ? </vt:lpstr>
      <vt:lpstr>Qui génère des impacts ? et pourquoi ? </vt:lpstr>
      <vt:lpstr>Présentation PowerPoint</vt:lpstr>
      <vt:lpstr>Analyse spatiale des enjeux environnementaux</vt:lpstr>
      <vt:lpstr>Analyse spatiale des enjeux environnementaux</vt:lpstr>
      <vt:lpstr>Analyse spatiale des enjeux environnementaux</vt:lpstr>
      <vt:lpstr>Présentation PowerPoint</vt:lpstr>
      <vt:lpstr>Présentation PowerPoint</vt:lpstr>
      <vt:lpstr>‘‘Attitude prospective’’</vt:lpstr>
      <vt:lpstr>Évaluer la mobilité de demain</vt:lpstr>
      <vt:lpstr>Présentation PowerPoint</vt:lpstr>
      <vt:lpstr>Présentation PowerPoint</vt:lpstr>
      <vt:lpstr>Analyses prospectives</vt:lpstr>
      <vt:lpstr>Présentation PowerPoint</vt:lpstr>
      <vt:lpstr>Présentation PowerPoint</vt:lpstr>
      <vt:lpstr>Présentation PowerPoint</vt:lpstr>
      <vt:lpstr>Scénario « mobilité verte »</vt:lpstr>
      <vt:lpstr>Présentation PowerPoint</vt:lpstr>
      <vt:lpstr>Conclusions</vt:lpstr>
      <vt:lpstr>Conclusions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Environnementale Stratégique de la mobilité quotidienne des personnes d’une aire urbaine    Couplage entre modèle Transport-Urbanisme et Analyse de Cycle de Vie  Cyrille FRANÇOIS</dc:title>
  <dc:creator>FRANCOIS Cyrille</dc:creator>
  <cp:lastModifiedBy>FRANCOIS Cyrille</cp:lastModifiedBy>
  <cp:revision>144</cp:revision>
  <cp:lastPrinted>2019-03-27T12:17:27Z</cp:lastPrinted>
  <dcterms:created xsi:type="dcterms:W3CDTF">2019-03-18T09:00:02Z</dcterms:created>
  <dcterms:modified xsi:type="dcterms:W3CDTF">2019-05-10T14:06:41Z</dcterms:modified>
</cp:coreProperties>
</file>