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F784A-8417-1542-8E2F-4C09E7B10B91}" type="datetimeFigureOut">
              <a:rPr lang="fr-FR" smtClean="0"/>
              <a:t>11/02/19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DC5A8-936E-0747-9A2A-8A221F9A59F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1607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4BEA9-9988-2E44-8511-BEAB011D8C9D}" type="datetimeFigureOut">
              <a:rPr lang="fr-FR" smtClean="0"/>
              <a:t>11/02/19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DF8A8-9FC4-E84A-A93C-6AD6184FB5A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279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0683-B511-024C-B47D-D8FC3F9C051E}" type="datetime1">
              <a:rPr lang="fr-FR" smtClean="0"/>
              <a:t>11/02/19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57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56C0A-C031-E94C-9F72-09BBC72B6E34}" type="datetime1">
              <a:rPr lang="fr-FR" smtClean="0"/>
              <a:t>11/02/19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63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A51-3F1B-CD4F-91A3-D57819781492}" type="datetime1">
              <a:rPr lang="fr-FR" smtClean="0"/>
              <a:t>11/02/19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54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15DD2-34B0-1741-9CDF-59166A3C559E}" type="datetime1">
              <a:rPr lang="fr-FR" smtClean="0"/>
              <a:t>11/02/19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48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A57F-1300-404A-9FF0-16F15598CAD9}" type="datetime1">
              <a:rPr lang="fr-FR" smtClean="0"/>
              <a:t>11/02/19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03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3704A-D5B8-9641-BB97-14320EFF891B}" type="datetime1">
              <a:rPr lang="fr-FR" smtClean="0"/>
              <a:t>11/02/19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78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6705-B4C3-2B48-9513-E4831A2E3D99}" type="datetime1">
              <a:rPr lang="fr-FR" smtClean="0"/>
              <a:t>11/02/19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22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C3AE4-ED8F-A249-9A74-EE30ABFB0E77}" type="datetime1">
              <a:rPr lang="fr-FR" smtClean="0"/>
              <a:t>11/02/19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57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BD6E9-6747-7341-A4B3-1BA0BEE152A6}" type="datetime1">
              <a:rPr lang="fr-FR" smtClean="0"/>
              <a:t>11/02/19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78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B307-2E62-454C-B3CF-F5D85111DB8A}" type="datetime1">
              <a:rPr lang="fr-FR" smtClean="0"/>
              <a:t>11/02/19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347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3ADA-BCB3-2642-90F2-3E1E05A96941}" type="datetime1">
              <a:rPr lang="fr-FR" smtClean="0"/>
              <a:t>11/02/19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5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9A19C-4CAF-D243-B3AF-91E87A0294FC}" type="datetime1">
              <a:rPr lang="fr-FR" smtClean="0"/>
              <a:t>11/02/19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6BBF5-C5BC-3649-B0D3-9F3C49706B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11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5"/>
          <p:cNvGrpSpPr/>
          <p:nvPr/>
        </p:nvGrpSpPr>
        <p:grpSpPr>
          <a:xfrm>
            <a:off x="179512" y="260648"/>
            <a:ext cx="8719712" cy="1152128"/>
            <a:chOff x="107504" y="260648"/>
            <a:chExt cx="8719712" cy="1152128"/>
          </a:xfrm>
        </p:grpSpPr>
        <p:sp>
          <p:nvSpPr>
            <p:cNvPr id="6" name="Subtitle 2"/>
            <p:cNvSpPr txBox="1">
              <a:spLocks/>
            </p:cNvSpPr>
            <p:nvPr/>
          </p:nvSpPr>
          <p:spPr>
            <a:xfrm>
              <a:off x="107504" y="260648"/>
              <a:ext cx="7704856" cy="115212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fr-FR" sz="1600" i="1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rPr>
                <a:t>8ème Conférence Anniversaire de la Chaire ENPC-</a:t>
              </a:r>
              <a:r>
                <a:rPr lang="fr-FR" sz="1600" i="1" dirty="0" err="1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rPr>
                <a:t>IdFM</a:t>
              </a:r>
              <a:r>
                <a:rPr lang="fr-FR" sz="1600" i="1" dirty="0" smtClean="0">
                  <a:solidFill>
                    <a:schemeClr val="accent6"/>
                  </a:solidFill>
                  <a:latin typeface="Times New Roman" pitchFamily="18" charset="0"/>
                  <a:cs typeface="Times New Roman" pitchFamily="18" charset="0"/>
                </a:rPr>
                <a:t> : 11 février 2019</a:t>
              </a:r>
            </a:p>
            <a:p>
              <a:pPr algn="l"/>
              <a:r>
                <a:rPr lang="fr-FR" sz="1600" b="1" i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Données modernes pour analyser et gérer les déplacements urbains </a:t>
              </a:r>
            </a:p>
            <a:p>
              <a:pPr algn="l"/>
              <a:endParaRPr lang="fr-FR" sz="1600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7" name="Picture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32240" y="260648"/>
              <a:ext cx="2094976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96452" y="1674137"/>
            <a:ext cx="77154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Coupler des données AFC et AVL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pour déterminer numériquement des probabilités</a:t>
            </a:r>
            <a:r>
              <a:rPr kumimoji="0" lang="fr-FR" sz="32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d’échec à l’embarquement</a:t>
            </a:r>
            <a:endParaRPr kumimoji="0" lang="fr-FR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30"/>
          <p:cNvCxnSpPr/>
          <p:nvPr/>
        </p:nvCxnSpPr>
        <p:spPr>
          <a:xfrm>
            <a:off x="-244776" y="4605921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23289" y="5888595"/>
            <a:ext cx="8080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Projet réalisé dans le cadre du cours MCNDU avec l’aide de Fabien LEURENT et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Xiaoyan XIE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49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125" y="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Retour sur le diagramme espace-temps</a:t>
            </a:r>
            <a:endParaRPr lang="fr-FR" dirty="0"/>
          </a:p>
        </p:txBody>
      </p:sp>
      <p:grpSp>
        <p:nvGrpSpPr>
          <p:cNvPr id="4" name="Group 190"/>
          <p:cNvGrpSpPr/>
          <p:nvPr/>
        </p:nvGrpSpPr>
        <p:grpSpPr>
          <a:xfrm>
            <a:off x="3229630" y="1107794"/>
            <a:ext cx="5914370" cy="5140118"/>
            <a:chOff x="9252520" y="1266399"/>
            <a:chExt cx="5914370" cy="5140118"/>
          </a:xfrm>
        </p:grpSpPr>
        <p:grpSp>
          <p:nvGrpSpPr>
            <p:cNvPr id="5" name="Group 187"/>
            <p:cNvGrpSpPr/>
            <p:nvPr/>
          </p:nvGrpSpPr>
          <p:grpSpPr>
            <a:xfrm>
              <a:off x="9252520" y="1266399"/>
              <a:ext cx="5914370" cy="5140118"/>
              <a:chOff x="9252520" y="1266399"/>
              <a:chExt cx="5914370" cy="5140118"/>
            </a:xfrm>
          </p:grpSpPr>
          <p:grpSp>
            <p:nvGrpSpPr>
              <p:cNvPr id="8" name="Group 212"/>
              <p:cNvGrpSpPr/>
              <p:nvPr/>
            </p:nvGrpSpPr>
            <p:grpSpPr>
              <a:xfrm>
                <a:off x="9252520" y="1628800"/>
                <a:ext cx="5914370" cy="4777717"/>
                <a:chOff x="2360339" y="779055"/>
                <a:chExt cx="6705046" cy="5694995"/>
              </a:xfrm>
            </p:grpSpPr>
            <p:pic>
              <p:nvPicPr>
                <p:cNvPr id="11" name="Picture 213" descr="RunChoice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2360339" y="779055"/>
                  <a:ext cx="6705046" cy="5510329"/>
                </a:xfrm>
                <a:prstGeom prst="rect">
                  <a:avLst/>
                </a:prstGeom>
              </p:spPr>
            </p:pic>
            <p:sp>
              <p:nvSpPr>
                <p:cNvPr id="12" name="TextBox 214"/>
                <p:cNvSpPr txBox="1"/>
                <p:nvPr/>
              </p:nvSpPr>
              <p:spPr>
                <a:xfrm>
                  <a:off x="4764025" y="6104718"/>
                  <a:ext cx="20680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latin typeface="Times New Roman" pitchFamily="18" charset="0"/>
                      <a:cs typeface="Times New Roman" pitchFamily="18" charset="0"/>
                    </a:rPr>
                    <a:t>Time-space diagram</a:t>
                  </a:r>
                  <a:endParaRPr lang="en-US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9" name="Freeform 41"/>
              <p:cNvSpPr>
                <a:spLocks/>
              </p:cNvSpPr>
              <p:nvPr/>
            </p:nvSpPr>
            <p:spPr bwMode="auto">
              <a:xfrm flipH="1" flipV="1">
                <a:off x="14697786" y="1266399"/>
                <a:ext cx="120445" cy="140458"/>
              </a:xfrm>
              <a:custGeom>
                <a:avLst/>
                <a:gdLst>
                  <a:gd name="T0" fmla="*/ 556 w 1150"/>
                  <a:gd name="T1" fmla="*/ 1122 h 1143"/>
                  <a:gd name="T2" fmla="*/ 1136 w 1150"/>
                  <a:gd name="T3" fmla="*/ 572 h 1143"/>
                  <a:gd name="T4" fmla="*/ 578 w 1150"/>
                  <a:gd name="T5" fmla="*/ 14 h 1143"/>
                  <a:gd name="T6" fmla="*/ 27 w 1150"/>
                  <a:gd name="T7" fmla="*/ 601 h 1143"/>
                  <a:gd name="T8" fmla="*/ 556 w 1150"/>
                  <a:gd name="T9" fmla="*/ 1122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50" h="1143">
                    <a:moveTo>
                      <a:pt x="556" y="1122"/>
                    </a:moveTo>
                    <a:cubicBezTo>
                      <a:pt x="857" y="1143"/>
                      <a:pt x="1145" y="877"/>
                      <a:pt x="1136" y="572"/>
                    </a:cubicBezTo>
                    <a:cubicBezTo>
                      <a:pt x="1150" y="273"/>
                      <a:pt x="877" y="0"/>
                      <a:pt x="578" y="14"/>
                    </a:cubicBezTo>
                    <a:cubicBezTo>
                      <a:pt x="270" y="5"/>
                      <a:pt x="0" y="296"/>
                      <a:pt x="27" y="601"/>
                    </a:cubicBezTo>
                    <a:cubicBezTo>
                      <a:pt x="41" y="876"/>
                      <a:pt x="281" y="1111"/>
                      <a:pt x="556" y="1122"/>
                    </a:cubicBezTo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zh-CN" alt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Freeform 42"/>
              <p:cNvSpPr>
                <a:spLocks noEditPoints="1"/>
              </p:cNvSpPr>
              <p:nvPr/>
            </p:nvSpPr>
            <p:spPr bwMode="auto">
              <a:xfrm flipH="1" flipV="1">
                <a:off x="14509104" y="1412776"/>
                <a:ext cx="394767" cy="438595"/>
              </a:xfrm>
              <a:custGeom>
                <a:avLst/>
                <a:gdLst>
                  <a:gd name="T0" fmla="*/ 1247 w 3766"/>
                  <a:gd name="T1" fmla="*/ 3502 h 3568"/>
                  <a:gd name="T2" fmla="*/ 1903 w 3766"/>
                  <a:gd name="T3" fmla="*/ 3359 h 3568"/>
                  <a:gd name="T4" fmla="*/ 2716 w 3766"/>
                  <a:gd name="T5" fmla="*/ 2377 h 3568"/>
                  <a:gd name="T6" fmla="*/ 3041 w 3766"/>
                  <a:gd name="T7" fmla="*/ 2327 h 3568"/>
                  <a:gd name="T8" fmla="*/ 3343 w 3766"/>
                  <a:gd name="T9" fmla="*/ 2437 h 3568"/>
                  <a:gd name="T10" fmla="*/ 3723 w 3766"/>
                  <a:gd name="T11" fmla="*/ 1818 h 3568"/>
                  <a:gd name="T12" fmla="*/ 3629 w 3766"/>
                  <a:gd name="T13" fmla="*/ 1666 h 3568"/>
                  <a:gd name="T14" fmla="*/ 2723 w 3766"/>
                  <a:gd name="T15" fmla="*/ 1120 h 3568"/>
                  <a:gd name="T16" fmla="*/ 2559 w 3766"/>
                  <a:gd name="T17" fmla="*/ 1229 h 3568"/>
                  <a:gd name="T18" fmla="*/ 2247 w 3766"/>
                  <a:gd name="T19" fmla="*/ 1762 h 3568"/>
                  <a:gd name="T20" fmla="*/ 2492 w 3766"/>
                  <a:gd name="T21" fmla="*/ 1993 h 3568"/>
                  <a:gd name="T22" fmla="*/ 2500 w 3766"/>
                  <a:gd name="T23" fmla="*/ 2155 h 3568"/>
                  <a:gd name="T24" fmla="*/ 2057 w 3766"/>
                  <a:gd name="T25" fmla="*/ 2707 h 3568"/>
                  <a:gd name="T26" fmla="*/ 1828 w 3766"/>
                  <a:gd name="T27" fmla="*/ 2784 h 3568"/>
                  <a:gd name="T28" fmla="*/ 1890 w 3766"/>
                  <a:gd name="T29" fmla="*/ 1902 h 3568"/>
                  <a:gd name="T30" fmla="*/ 2171 w 3766"/>
                  <a:gd name="T31" fmla="*/ 1264 h 3568"/>
                  <a:gd name="T32" fmla="*/ 2830 w 3766"/>
                  <a:gd name="T33" fmla="*/ 765 h 3568"/>
                  <a:gd name="T34" fmla="*/ 2562 w 3766"/>
                  <a:gd name="T35" fmla="*/ 488 h 3568"/>
                  <a:gd name="T36" fmla="*/ 1999 w 3766"/>
                  <a:gd name="T37" fmla="*/ 845 h 3568"/>
                  <a:gd name="T38" fmla="*/ 1329 w 3766"/>
                  <a:gd name="T39" fmla="*/ 1610 h 3568"/>
                  <a:gd name="T40" fmla="*/ 879 w 3766"/>
                  <a:gd name="T41" fmla="*/ 1169 h 3568"/>
                  <a:gd name="T42" fmla="*/ 848 w 3766"/>
                  <a:gd name="T43" fmla="*/ 1013 h 3568"/>
                  <a:gd name="T44" fmla="*/ 911 w 3766"/>
                  <a:gd name="T45" fmla="*/ 126 h 3568"/>
                  <a:gd name="T46" fmla="*/ 498 w 3766"/>
                  <a:gd name="T47" fmla="*/ 37 h 3568"/>
                  <a:gd name="T48" fmla="*/ 316 w 3766"/>
                  <a:gd name="T49" fmla="*/ 1261 h 3568"/>
                  <a:gd name="T50" fmla="*/ 923 w 3766"/>
                  <a:gd name="T51" fmla="*/ 2016 h 3568"/>
                  <a:gd name="T52" fmla="*/ 925 w 3766"/>
                  <a:gd name="T53" fmla="*/ 2403 h 3568"/>
                  <a:gd name="T54" fmla="*/ 189 w 3766"/>
                  <a:gd name="T55" fmla="*/ 1974 h 3568"/>
                  <a:gd name="T56" fmla="*/ 48 w 3766"/>
                  <a:gd name="T57" fmla="*/ 2276 h 3568"/>
                  <a:gd name="T58" fmla="*/ 842 w 3766"/>
                  <a:gd name="T59" fmla="*/ 2903 h 3568"/>
                  <a:gd name="T60" fmla="*/ 1247 w 3766"/>
                  <a:gd name="T61" fmla="*/ 3502 h 3568"/>
                  <a:gd name="T62" fmla="*/ 2579 w 3766"/>
                  <a:gd name="T63" fmla="*/ 2056 h 3568"/>
                  <a:gd name="T64" fmla="*/ 2941 w 3766"/>
                  <a:gd name="T65" fmla="*/ 2278 h 3568"/>
                  <a:gd name="T66" fmla="*/ 2579 w 3766"/>
                  <a:gd name="T67" fmla="*/ 2056 h 35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66" h="3568">
                    <a:moveTo>
                      <a:pt x="1247" y="3502"/>
                    </a:moveTo>
                    <a:cubicBezTo>
                      <a:pt x="1465" y="3461"/>
                      <a:pt x="1751" y="3568"/>
                      <a:pt x="1903" y="3359"/>
                    </a:cubicBezTo>
                    <a:cubicBezTo>
                      <a:pt x="2211" y="3062"/>
                      <a:pt x="2505" y="2752"/>
                      <a:pt x="2716" y="2377"/>
                    </a:cubicBezTo>
                    <a:cubicBezTo>
                      <a:pt x="2827" y="2393"/>
                      <a:pt x="2941" y="2382"/>
                      <a:pt x="3041" y="2327"/>
                    </a:cubicBezTo>
                    <a:cubicBezTo>
                      <a:pt x="3135" y="2370"/>
                      <a:pt x="3234" y="2494"/>
                      <a:pt x="3343" y="2437"/>
                    </a:cubicBezTo>
                    <a:cubicBezTo>
                      <a:pt x="3482" y="2240"/>
                      <a:pt x="3601" y="2027"/>
                      <a:pt x="3723" y="1818"/>
                    </a:cubicBezTo>
                    <a:cubicBezTo>
                      <a:pt x="3766" y="1748"/>
                      <a:pt x="3678" y="1698"/>
                      <a:pt x="3629" y="1666"/>
                    </a:cubicBezTo>
                    <a:cubicBezTo>
                      <a:pt x="3326" y="1486"/>
                      <a:pt x="3028" y="1298"/>
                      <a:pt x="2723" y="1120"/>
                    </a:cubicBezTo>
                    <a:cubicBezTo>
                      <a:pt x="2643" y="1071"/>
                      <a:pt x="2595" y="1175"/>
                      <a:pt x="2559" y="1229"/>
                    </a:cubicBezTo>
                    <a:cubicBezTo>
                      <a:pt x="2460" y="1409"/>
                      <a:pt x="2336" y="1576"/>
                      <a:pt x="2247" y="1762"/>
                    </a:cubicBezTo>
                    <a:cubicBezTo>
                      <a:pt x="2226" y="1895"/>
                      <a:pt x="2410" y="1923"/>
                      <a:pt x="2492" y="1993"/>
                    </a:cubicBezTo>
                    <a:cubicBezTo>
                      <a:pt x="2494" y="2047"/>
                      <a:pt x="2497" y="2101"/>
                      <a:pt x="2500" y="2155"/>
                    </a:cubicBezTo>
                    <a:cubicBezTo>
                      <a:pt x="2351" y="2337"/>
                      <a:pt x="2206" y="2524"/>
                      <a:pt x="2057" y="2707"/>
                    </a:cubicBezTo>
                    <a:cubicBezTo>
                      <a:pt x="1981" y="2732"/>
                      <a:pt x="1904" y="2758"/>
                      <a:pt x="1828" y="2784"/>
                    </a:cubicBezTo>
                    <a:cubicBezTo>
                      <a:pt x="1849" y="2490"/>
                      <a:pt x="1842" y="2192"/>
                      <a:pt x="1890" y="1902"/>
                    </a:cubicBezTo>
                    <a:cubicBezTo>
                      <a:pt x="1974" y="1685"/>
                      <a:pt x="2062" y="1468"/>
                      <a:pt x="2171" y="1264"/>
                    </a:cubicBezTo>
                    <a:cubicBezTo>
                      <a:pt x="2380" y="1085"/>
                      <a:pt x="2612" y="933"/>
                      <a:pt x="2830" y="765"/>
                    </a:cubicBezTo>
                    <a:cubicBezTo>
                      <a:pt x="2805" y="634"/>
                      <a:pt x="2725" y="458"/>
                      <a:pt x="2562" y="488"/>
                    </a:cubicBezTo>
                    <a:cubicBezTo>
                      <a:pt x="2365" y="590"/>
                      <a:pt x="2190" y="731"/>
                      <a:pt x="1999" y="845"/>
                    </a:cubicBezTo>
                    <a:cubicBezTo>
                      <a:pt x="1690" y="1012"/>
                      <a:pt x="1544" y="1349"/>
                      <a:pt x="1329" y="1610"/>
                    </a:cubicBezTo>
                    <a:cubicBezTo>
                      <a:pt x="1185" y="1456"/>
                      <a:pt x="1024" y="1321"/>
                      <a:pt x="879" y="1169"/>
                    </a:cubicBezTo>
                    <a:cubicBezTo>
                      <a:pt x="829" y="1132"/>
                      <a:pt x="846" y="1066"/>
                      <a:pt x="848" y="1013"/>
                    </a:cubicBezTo>
                    <a:cubicBezTo>
                      <a:pt x="876" y="718"/>
                      <a:pt x="891" y="422"/>
                      <a:pt x="911" y="126"/>
                    </a:cubicBezTo>
                    <a:cubicBezTo>
                      <a:pt x="794" y="29"/>
                      <a:pt x="644" y="0"/>
                      <a:pt x="498" y="37"/>
                    </a:cubicBezTo>
                    <a:cubicBezTo>
                      <a:pt x="441" y="446"/>
                      <a:pt x="380" y="854"/>
                      <a:pt x="316" y="1261"/>
                    </a:cubicBezTo>
                    <a:cubicBezTo>
                      <a:pt x="520" y="1512"/>
                      <a:pt x="720" y="1765"/>
                      <a:pt x="923" y="2016"/>
                    </a:cubicBezTo>
                    <a:cubicBezTo>
                      <a:pt x="925" y="2145"/>
                      <a:pt x="925" y="2274"/>
                      <a:pt x="925" y="2403"/>
                    </a:cubicBezTo>
                    <a:cubicBezTo>
                      <a:pt x="681" y="2257"/>
                      <a:pt x="431" y="2122"/>
                      <a:pt x="189" y="1974"/>
                    </a:cubicBezTo>
                    <a:cubicBezTo>
                      <a:pt x="109" y="2051"/>
                      <a:pt x="0" y="2154"/>
                      <a:pt x="48" y="2276"/>
                    </a:cubicBezTo>
                    <a:cubicBezTo>
                      <a:pt x="299" y="2502"/>
                      <a:pt x="672" y="2593"/>
                      <a:pt x="842" y="2903"/>
                    </a:cubicBezTo>
                    <a:cubicBezTo>
                      <a:pt x="974" y="3105"/>
                      <a:pt x="1111" y="3303"/>
                      <a:pt x="1247" y="3502"/>
                    </a:cubicBezTo>
                    <a:moveTo>
                      <a:pt x="2579" y="2056"/>
                    </a:moveTo>
                    <a:cubicBezTo>
                      <a:pt x="2706" y="2119"/>
                      <a:pt x="2829" y="2192"/>
                      <a:pt x="2941" y="2278"/>
                    </a:cubicBezTo>
                    <a:cubicBezTo>
                      <a:pt x="2779" y="2314"/>
                      <a:pt x="2626" y="2211"/>
                      <a:pt x="2579" y="2056"/>
                    </a:cubicBezTo>
                  </a:path>
                </a:pathLst>
              </a:custGeom>
              <a:solidFill>
                <a:srgbClr val="5959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fr-F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endParaRPr lang="zh-CN" altLang="en-US" sz="12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" name="Freeform 41"/>
            <p:cNvSpPr>
              <a:spLocks/>
            </p:cNvSpPr>
            <p:nvPr/>
          </p:nvSpPr>
          <p:spPr bwMode="auto">
            <a:xfrm flipH="1" flipV="1">
              <a:off x="10305298" y="4866799"/>
              <a:ext cx="120445" cy="140458"/>
            </a:xfrm>
            <a:custGeom>
              <a:avLst/>
              <a:gdLst>
                <a:gd name="T0" fmla="*/ 556 w 1150"/>
                <a:gd name="T1" fmla="*/ 1122 h 1143"/>
                <a:gd name="T2" fmla="*/ 1136 w 1150"/>
                <a:gd name="T3" fmla="*/ 572 h 1143"/>
                <a:gd name="T4" fmla="*/ 578 w 1150"/>
                <a:gd name="T5" fmla="*/ 14 h 1143"/>
                <a:gd name="T6" fmla="*/ 27 w 1150"/>
                <a:gd name="T7" fmla="*/ 601 h 1143"/>
                <a:gd name="T8" fmla="*/ 556 w 1150"/>
                <a:gd name="T9" fmla="*/ 1122 h 1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0" h="1143">
                  <a:moveTo>
                    <a:pt x="556" y="1122"/>
                  </a:moveTo>
                  <a:cubicBezTo>
                    <a:pt x="857" y="1143"/>
                    <a:pt x="1145" y="877"/>
                    <a:pt x="1136" y="572"/>
                  </a:cubicBezTo>
                  <a:cubicBezTo>
                    <a:pt x="1150" y="273"/>
                    <a:pt x="877" y="0"/>
                    <a:pt x="578" y="14"/>
                  </a:cubicBezTo>
                  <a:cubicBezTo>
                    <a:pt x="270" y="5"/>
                    <a:pt x="0" y="296"/>
                    <a:pt x="27" y="601"/>
                  </a:cubicBezTo>
                  <a:cubicBezTo>
                    <a:pt x="41" y="876"/>
                    <a:pt x="281" y="1111"/>
                    <a:pt x="556" y="1122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>
                <a:defRPr/>
              </a:pP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Freeform 42"/>
            <p:cNvSpPr>
              <a:spLocks noEditPoints="1"/>
            </p:cNvSpPr>
            <p:nvPr/>
          </p:nvSpPr>
          <p:spPr bwMode="auto">
            <a:xfrm flipH="1" flipV="1">
              <a:off x="10116616" y="5013176"/>
              <a:ext cx="394767" cy="438595"/>
            </a:xfrm>
            <a:custGeom>
              <a:avLst/>
              <a:gdLst>
                <a:gd name="T0" fmla="*/ 1247 w 3766"/>
                <a:gd name="T1" fmla="*/ 3502 h 3568"/>
                <a:gd name="T2" fmla="*/ 1903 w 3766"/>
                <a:gd name="T3" fmla="*/ 3359 h 3568"/>
                <a:gd name="T4" fmla="*/ 2716 w 3766"/>
                <a:gd name="T5" fmla="*/ 2377 h 3568"/>
                <a:gd name="T6" fmla="*/ 3041 w 3766"/>
                <a:gd name="T7" fmla="*/ 2327 h 3568"/>
                <a:gd name="T8" fmla="*/ 3343 w 3766"/>
                <a:gd name="T9" fmla="*/ 2437 h 3568"/>
                <a:gd name="T10" fmla="*/ 3723 w 3766"/>
                <a:gd name="T11" fmla="*/ 1818 h 3568"/>
                <a:gd name="T12" fmla="*/ 3629 w 3766"/>
                <a:gd name="T13" fmla="*/ 1666 h 3568"/>
                <a:gd name="T14" fmla="*/ 2723 w 3766"/>
                <a:gd name="T15" fmla="*/ 1120 h 3568"/>
                <a:gd name="T16" fmla="*/ 2559 w 3766"/>
                <a:gd name="T17" fmla="*/ 1229 h 3568"/>
                <a:gd name="T18" fmla="*/ 2247 w 3766"/>
                <a:gd name="T19" fmla="*/ 1762 h 3568"/>
                <a:gd name="T20" fmla="*/ 2492 w 3766"/>
                <a:gd name="T21" fmla="*/ 1993 h 3568"/>
                <a:gd name="T22" fmla="*/ 2500 w 3766"/>
                <a:gd name="T23" fmla="*/ 2155 h 3568"/>
                <a:gd name="T24" fmla="*/ 2057 w 3766"/>
                <a:gd name="T25" fmla="*/ 2707 h 3568"/>
                <a:gd name="T26" fmla="*/ 1828 w 3766"/>
                <a:gd name="T27" fmla="*/ 2784 h 3568"/>
                <a:gd name="T28" fmla="*/ 1890 w 3766"/>
                <a:gd name="T29" fmla="*/ 1902 h 3568"/>
                <a:gd name="T30" fmla="*/ 2171 w 3766"/>
                <a:gd name="T31" fmla="*/ 1264 h 3568"/>
                <a:gd name="T32" fmla="*/ 2830 w 3766"/>
                <a:gd name="T33" fmla="*/ 765 h 3568"/>
                <a:gd name="T34" fmla="*/ 2562 w 3766"/>
                <a:gd name="T35" fmla="*/ 488 h 3568"/>
                <a:gd name="T36" fmla="*/ 1999 w 3766"/>
                <a:gd name="T37" fmla="*/ 845 h 3568"/>
                <a:gd name="T38" fmla="*/ 1329 w 3766"/>
                <a:gd name="T39" fmla="*/ 1610 h 3568"/>
                <a:gd name="T40" fmla="*/ 879 w 3766"/>
                <a:gd name="T41" fmla="*/ 1169 h 3568"/>
                <a:gd name="T42" fmla="*/ 848 w 3766"/>
                <a:gd name="T43" fmla="*/ 1013 h 3568"/>
                <a:gd name="T44" fmla="*/ 911 w 3766"/>
                <a:gd name="T45" fmla="*/ 126 h 3568"/>
                <a:gd name="T46" fmla="*/ 498 w 3766"/>
                <a:gd name="T47" fmla="*/ 37 h 3568"/>
                <a:gd name="T48" fmla="*/ 316 w 3766"/>
                <a:gd name="T49" fmla="*/ 1261 h 3568"/>
                <a:gd name="T50" fmla="*/ 923 w 3766"/>
                <a:gd name="T51" fmla="*/ 2016 h 3568"/>
                <a:gd name="T52" fmla="*/ 925 w 3766"/>
                <a:gd name="T53" fmla="*/ 2403 h 3568"/>
                <a:gd name="T54" fmla="*/ 189 w 3766"/>
                <a:gd name="T55" fmla="*/ 1974 h 3568"/>
                <a:gd name="T56" fmla="*/ 48 w 3766"/>
                <a:gd name="T57" fmla="*/ 2276 h 3568"/>
                <a:gd name="T58" fmla="*/ 842 w 3766"/>
                <a:gd name="T59" fmla="*/ 2903 h 3568"/>
                <a:gd name="T60" fmla="*/ 1247 w 3766"/>
                <a:gd name="T61" fmla="*/ 3502 h 3568"/>
                <a:gd name="T62" fmla="*/ 2579 w 3766"/>
                <a:gd name="T63" fmla="*/ 2056 h 3568"/>
                <a:gd name="T64" fmla="*/ 2941 w 3766"/>
                <a:gd name="T65" fmla="*/ 2278 h 3568"/>
                <a:gd name="T66" fmla="*/ 2579 w 3766"/>
                <a:gd name="T67" fmla="*/ 2056 h 3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66" h="3568">
                  <a:moveTo>
                    <a:pt x="1247" y="3502"/>
                  </a:moveTo>
                  <a:cubicBezTo>
                    <a:pt x="1465" y="3461"/>
                    <a:pt x="1751" y="3568"/>
                    <a:pt x="1903" y="3359"/>
                  </a:cubicBezTo>
                  <a:cubicBezTo>
                    <a:pt x="2211" y="3062"/>
                    <a:pt x="2505" y="2752"/>
                    <a:pt x="2716" y="2377"/>
                  </a:cubicBezTo>
                  <a:cubicBezTo>
                    <a:pt x="2827" y="2393"/>
                    <a:pt x="2941" y="2382"/>
                    <a:pt x="3041" y="2327"/>
                  </a:cubicBezTo>
                  <a:cubicBezTo>
                    <a:pt x="3135" y="2370"/>
                    <a:pt x="3234" y="2494"/>
                    <a:pt x="3343" y="2437"/>
                  </a:cubicBezTo>
                  <a:cubicBezTo>
                    <a:pt x="3482" y="2240"/>
                    <a:pt x="3601" y="2027"/>
                    <a:pt x="3723" y="1818"/>
                  </a:cubicBezTo>
                  <a:cubicBezTo>
                    <a:pt x="3766" y="1748"/>
                    <a:pt x="3678" y="1698"/>
                    <a:pt x="3629" y="1666"/>
                  </a:cubicBezTo>
                  <a:cubicBezTo>
                    <a:pt x="3326" y="1486"/>
                    <a:pt x="3028" y="1298"/>
                    <a:pt x="2723" y="1120"/>
                  </a:cubicBezTo>
                  <a:cubicBezTo>
                    <a:pt x="2643" y="1071"/>
                    <a:pt x="2595" y="1175"/>
                    <a:pt x="2559" y="1229"/>
                  </a:cubicBezTo>
                  <a:cubicBezTo>
                    <a:pt x="2460" y="1409"/>
                    <a:pt x="2336" y="1576"/>
                    <a:pt x="2247" y="1762"/>
                  </a:cubicBezTo>
                  <a:cubicBezTo>
                    <a:pt x="2226" y="1895"/>
                    <a:pt x="2410" y="1923"/>
                    <a:pt x="2492" y="1993"/>
                  </a:cubicBezTo>
                  <a:cubicBezTo>
                    <a:pt x="2494" y="2047"/>
                    <a:pt x="2497" y="2101"/>
                    <a:pt x="2500" y="2155"/>
                  </a:cubicBezTo>
                  <a:cubicBezTo>
                    <a:pt x="2351" y="2337"/>
                    <a:pt x="2206" y="2524"/>
                    <a:pt x="2057" y="2707"/>
                  </a:cubicBezTo>
                  <a:cubicBezTo>
                    <a:pt x="1981" y="2732"/>
                    <a:pt x="1904" y="2758"/>
                    <a:pt x="1828" y="2784"/>
                  </a:cubicBezTo>
                  <a:cubicBezTo>
                    <a:pt x="1849" y="2490"/>
                    <a:pt x="1842" y="2192"/>
                    <a:pt x="1890" y="1902"/>
                  </a:cubicBezTo>
                  <a:cubicBezTo>
                    <a:pt x="1974" y="1685"/>
                    <a:pt x="2062" y="1468"/>
                    <a:pt x="2171" y="1264"/>
                  </a:cubicBezTo>
                  <a:cubicBezTo>
                    <a:pt x="2380" y="1085"/>
                    <a:pt x="2612" y="933"/>
                    <a:pt x="2830" y="765"/>
                  </a:cubicBezTo>
                  <a:cubicBezTo>
                    <a:pt x="2805" y="634"/>
                    <a:pt x="2725" y="458"/>
                    <a:pt x="2562" y="488"/>
                  </a:cubicBezTo>
                  <a:cubicBezTo>
                    <a:pt x="2365" y="590"/>
                    <a:pt x="2190" y="731"/>
                    <a:pt x="1999" y="845"/>
                  </a:cubicBezTo>
                  <a:cubicBezTo>
                    <a:pt x="1690" y="1012"/>
                    <a:pt x="1544" y="1349"/>
                    <a:pt x="1329" y="1610"/>
                  </a:cubicBezTo>
                  <a:cubicBezTo>
                    <a:pt x="1185" y="1456"/>
                    <a:pt x="1024" y="1321"/>
                    <a:pt x="879" y="1169"/>
                  </a:cubicBezTo>
                  <a:cubicBezTo>
                    <a:pt x="829" y="1132"/>
                    <a:pt x="846" y="1066"/>
                    <a:pt x="848" y="1013"/>
                  </a:cubicBezTo>
                  <a:cubicBezTo>
                    <a:pt x="876" y="718"/>
                    <a:pt x="891" y="422"/>
                    <a:pt x="911" y="126"/>
                  </a:cubicBezTo>
                  <a:cubicBezTo>
                    <a:pt x="794" y="29"/>
                    <a:pt x="644" y="0"/>
                    <a:pt x="498" y="37"/>
                  </a:cubicBezTo>
                  <a:cubicBezTo>
                    <a:pt x="441" y="446"/>
                    <a:pt x="380" y="854"/>
                    <a:pt x="316" y="1261"/>
                  </a:cubicBezTo>
                  <a:cubicBezTo>
                    <a:pt x="520" y="1512"/>
                    <a:pt x="720" y="1765"/>
                    <a:pt x="923" y="2016"/>
                  </a:cubicBezTo>
                  <a:cubicBezTo>
                    <a:pt x="925" y="2145"/>
                    <a:pt x="925" y="2274"/>
                    <a:pt x="925" y="2403"/>
                  </a:cubicBezTo>
                  <a:cubicBezTo>
                    <a:pt x="681" y="2257"/>
                    <a:pt x="431" y="2122"/>
                    <a:pt x="189" y="1974"/>
                  </a:cubicBezTo>
                  <a:cubicBezTo>
                    <a:pt x="109" y="2051"/>
                    <a:pt x="0" y="2154"/>
                    <a:pt x="48" y="2276"/>
                  </a:cubicBezTo>
                  <a:cubicBezTo>
                    <a:pt x="299" y="2502"/>
                    <a:pt x="672" y="2593"/>
                    <a:pt x="842" y="2903"/>
                  </a:cubicBezTo>
                  <a:cubicBezTo>
                    <a:pt x="974" y="3105"/>
                    <a:pt x="1111" y="3303"/>
                    <a:pt x="1247" y="3502"/>
                  </a:cubicBezTo>
                  <a:moveTo>
                    <a:pt x="2579" y="2056"/>
                  </a:moveTo>
                  <a:cubicBezTo>
                    <a:pt x="2706" y="2119"/>
                    <a:pt x="2829" y="2192"/>
                    <a:pt x="2941" y="2278"/>
                  </a:cubicBezTo>
                  <a:cubicBezTo>
                    <a:pt x="2779" y="2314"/>
                    <a:pt x="2626" y="2211"/>
                    <a:pt x="2579" y="2056"/>
                  </a:cubicBezTo>
                </a:path>
              </a:pathLst>
            </a:custGeom>
            <a:solidFill>
              <a:srgbClr val="595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fr-F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>
                <a:defRPr/>
              </a:pPr>
              <a:endParaRPr lang="zh-CN" alt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250125" y="1409093"/>
            <a:ext cx="330934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5 trains dans la fenêtre de temps </a:t>
            </a:r>
            <a:r>
              <a:rPr lang="fr-FR" dirty="0" err="1" smtClean="0"/>
              <a:t>tap</a:t>
            </a:r>
            <a:r>
              <a:rPr lang="fr-FR" dirty="0" smtClean="0"/>
              <a:t>-in/</a:t>
            </a:r>
            <a:r>
              <a:rPr lang="fr-FR" dirty="0" err="1" smtClean="0"/>
              <a:t>tap</a:t>
            </a:r>
            <a:r>
              <a:rPr lang="fr-FR" dirty="0" smtClean="0"/>
              <a:t>-out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La probabilité d’avoir pris un train k dépend :</a:t>
            </a:r>
          </a:p>
          <a:p>
            <a:r>
              <a:rPr lang="fr-FR" dirty="0" smtClean="0"/>
              <a:t>	 - des temps de marche</a:t>
            </a:r>
          </a:p>
          <a:p>
            <a:r>
              <a:rPr lang="fr-FR" dirty="0"/>
              <a:t>	 </a:t>
            </a:r>
            <a:r>
              <a:rPr lang="fr-FR" dirty="0" smtClean="0"/>
              <a:t>- de l’éventuelle impossibilité de monter dans les premiers trains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250125" y="4080405"/>
            <a:ext cx="3309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On va chercher à quantifier cette difficulté à embarquer grâce 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Aux donnée AVL (mars 2015)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Aux donnée AFC (mars 2015)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46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1349820"/>
            <a:ext cx="8324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/>
              <a:t>I</a:t>
            </a:r>
            <a:r>
              <a:rPr lang="fr-FR" dirty="0" smtClean="0"/>
              <a:t>ndice de de multiplicité du train k : Moyenne du nombre de trains accessibles pour les voyageurs susceptibles d’avoir emprunté le train k</a:t>
            </a:r>
            <a:endParaRPr lang="fr-FR" dirty="0"/>
          </a:p>
        </p:txBody>
      </p:sp>
      <p:pic>
        <p:nvPicPr>
          <p:cNvPr id="15" name="Image 14" descr="Capture d’écran 2019-02-11 à 08.29.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195" y="1957663"/>
            <a:ext cx="5079465" cy="3342366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0" y="5100161"/>
            <a:ext cx="891768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Dépend de manière croissante :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De la fréquence des trains (éventail de choix plus important dans la même fenêtre de temps)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De la probabilité d’échec à l’embarquement</a:t>
            </a:r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Ces deux aspects interviennent à l’heure de pointe : nécessité d’élaborer un modèle permettant d’isoler le phénomène d’échec à l’embarquement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917685" cy="7260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Variable descriptive de l’éventail de choix de trains : l’indice de de multiplicité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8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87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Introduction des probabilités d’échec à l’embarquement (Fabien </a:t>
            </a:r>
            <a:r>
              <a:rPr lang="fr-FR" dirty="0" err="1" smtClean="0"/>
              <a:t>Leurent</a:t>
            </a:r>
            <a:r>
              <a:rPr lang="fr-FR" dirty="0" smtClean="0"/>
              <a:t>, LVMT)</a:t>
            </a:r>
            <a:endParaRPr lang="fr-FR" dirty="0"/>
          </a:p>
        </p:txBody>
      </p:sp>
      <p:pic>
        <p:nvPicPr>
          <p:cNvPr id="6" name="Image 5" descr="Capture d’écran 2019-02-11 à 08.23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47" y="2139634"/>
            <a:ext cx="7797800" cy="3225800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92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391969"/>
            <a:ext cx="79123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Application du maximum de vraisemblance à notre étude</a:t>
            </a:r>
            <a:endParaRPr lang="fr-FR" sz="2800" dirty="0"/>
          </a:p>
        </p:txBody>
      </p:sp>
      <p:sp>
        <p:nvSpPr>
          <p:cNvPr id="48" name="Rectangle 47"/>
          <p:cNvSpPr/>
          <p:nvPr/>
        </p:nvSpPr>
        <p:spPr>
          <a:xfrm>
            <a:off x="168594" y="1828159"/>
            <a:ext cx="2602024" cy="167420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Détermination des temps de marche à Vincennes</a:t>
            </a:r>
            <a:endParaRPr lang="fr-FR" dirty="0"/>
          </a:p>
        </p:txBody>
      </p:sp>
      <p:sp>
        <p:nvSpPr>
          <p:cNvPr id="49" name="Rectangle 48"/>
          <p:cNvSpPr/>
          <p:nvPr/>
        </p:nvSpPr>
        <p:spPr>
          <a:xfrm>
            <a:off x="168594" y="4058886"/>
            <a:ext cx="2602024" cy="167420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Détermination des temps de marche à La Défense</a:t>
            </a:r>
            <a:endParaRPr lang="fr-FR" dirty="0"/>
          </a:p>
        </p:txBody>
      </p:sp>
      <p:sp>
        <p:nvSpPr>
          <p:cNvPr id="50" name="Rectangle 49"/>
          <p:cNvSpPr/>
          <p:nvPr/>
        </p:nvSpPr>
        <p:spPr>
          <a:xfrm>
            <a:off x="3014649" y="2817663"/>
            <a:ext cx="2969114" cy="167420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CDF dates validation à l’entrée/validation à la sortie conditionnellement à (</a:t>
            </a:r>
            <a:r>
              <a:rPr lang="fr-FR" dirty="0" err="1" smtClean="0">
                <a:solidFill>
                  <a:schemeClr val="tx1"/>
                </a:solidFill>
              </a:rPr>
              <a:t>k,i</a:t>
            </a:r>
            <a:r>
              <a:rPr lang="fr-FR" dirty="0" smtClean="0">
                <a:solidFill>
                  <a:schemeClr val="tx1"/>
                </a:solidFill>
              </a:rPr>
              <a:t>) = </a:t>
            </a:r>
            <a:r>
              <a:rPr lang="fr-FR" dirty="0" smtClean="0">
                <a:solidFill>
                  <a:schemeClr val="tx1"/>
                </a:solidFill>
                <a:sym typeface="Wingdings"/>
              </a:rPr>
              <a:t>(premier train disponible, train pris</a:t>
            </a:r>
            <a:r>
              <a:rPr lang="fr-FR" dirty="0" smtClean="0">
                <a:solidFill>
                  <a:schemeClr val="tx1"/>
                </a:solidFill>
              </a:rPr>
              <a:t> 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383243" y="2817663"/>
            <a:ext cx="2602024" cy="167420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CDF par utilisateur des validations à l’entrée/</a:t>
            </a:r>
            <a:r>
              <a:rPr lang="fr-FR" dirty="0" smtClean="0">
                <a:solidFill>
                  <a:schemeClr val="tx1"/>
                </a:solidFill>
              </a:rPr>
              <a:t>validations </a:t>
            </a:r>
            <a:r>
              <a:rPr lang="fr-FR" dirty="0" smtClean="0">
                <a:solidFill>
                  <a:schemeClr val="tx1"/>
                </a:solidFill>
              </a:rPr>
              <a:t>à la sortie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065276" y="1443283"/>
            <a:ext cx="2635934" cy="76975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Introduction </a:t>
            </a:r>
            <a:r>
              <a:rPr lang="fr-FR" dirty="0"/>
              <a:t>des π</a:t>
            </a:r>
            <a:r>
              <a:rPr lang="fr-FR" baseline="-25000" dirty="0" err="1"/>
              <a:t>i,k</a:t>
            </a:r>
            <a:r>
              <a:rPr lang="fr-FR" baseline="-25000" dirty="0"/>
              <a:t> </a:t>
            </a:r>
            <a:r>
              <a:rPr lang="fr-FR" baseline="-25000" dirty="0" smtClean="0"/>
              <a:t> </a:t>
            </a:r>
            <a:r>
              <a:rPr lang="fr-FR" dirty="0" smtClean="0"/>
              <a:t>dépendant des </a:t>
            </a:r>
            <a:r>
              <a:rPr lang="fr-FR" dirty="0" err="1"/>
              <a:t>ρ</a:t>
            </a:r>
            <a:r>
              <a:rPr lang="fr-FR" baseline="-25000" dirty="0" err="1"/>
              <a:t>k</a:t>
            </a:r>
            <a:endParaRPr lang="fr-FR" baseline="-25000" dirty="0"/>
          </a:p>
        </p:txBody>
      </p:sp>
      <p:sp>
        <p:nvSpPr>
          <p:cNvPr id="10" name="Rectangle 9"/>
          <p:cNvSpPr/>
          <p:nvPr/>
        </p:nvSpPr>
        <p:spPr>
          <a:xfrm>
            <a:off x="2437440" y="5847008"/>
            <a:ext cx="2635934" cy="76975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Détermination </a:t>
            </a:r>
            <a:r>
              <a:rPr lang="fr-FR" dirty="0"/>
              <a:t>des </a:t>
            </a:r>
            <a:r>
              <a:rPr lang="fr-FR" dirty="0" err="1" smtClean="0"/>
              <a:t>ρ</a:t>
            </a:r>
            <a:r>
              <a:rPr lang="fr-FR" baseline="-25000" dirty="0" err="1" smtClean="0"/>
              <a:t>k</a:t>
            </a:r>
            <a:r>
              <a:rPr lang="fr-FR" baseline="-25000" dirty="0" smtClean="0"/>
              <a:t> </a:t>
            </a:r>
            <a:endParaRPr lang="fr-FR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6383243" y="5183792"/>
            <a:ext cx="2602024" cy="1674208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Log-vraisemblance évaluée avec nos </a:t>
            </a:r>
            <a:r>
              <a:rPr lang="fr-FR" dirty="0" smtClean="0">
                <a:solidFill>
                  <a:schemeClr val="tx1"/>
                </a:solidFill>
              </a:rPr>
              <a:t>données </a:t>
            </a:r>
            <a:r>
              <a:rPr lang="fr-FR" dirty="0" smtClean="0">
                <a:solidFill>
                  <a:schemeClr val="tx1"/>
                </a:solidFill>
              </a:rPr>
              <a:t>AFC 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2770618" y="2405472"/>
            <a:ext cx="1423789" cy="412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2770618" y="4491871"/>
            <a:ext cx="1423789" cy="4426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50" idx="3"/>
            <a:endCxn id="51" idx="1"/>
          </p:cNvCxnSpPr>
          <p:nvPr/>
        </p:nvCxnSpPr>
        <p:spPr>
          <a:xfrm>
            <a:off x="5983763" y="3654767"/>
            <a:ext cx="3994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51" idx="2"/>
            <a:endCxn id="12" idx="0"/>
          </p:cNvCxnSpPr>
          <p:nvPr/>
        </p:nvCxnSpPr>
        <p:spPr>
          <a:xfrm>
            <a:off x="7684255" y="4491871"/>
            <a:ext cx="0" cy="6919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5065276" y="6097872"/>
            <a:ext cx="13179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6195409" y="2213034"/>
            <a:ext cx="0" cy="1441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5026796" y="5696159"/>
            <a:ext cx="153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Optimisation</a:t>
            </a:r>
            <a:endParaRPr lang="fr-FR" dirty="0"/>
          </a:p>
        </p:txBody>
      </p:sp>
      <p:sp>
        <p:nvSpPr>
          <p:cNvPr id="24" name="Espace réservé du numéro de diapositive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458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Détermination des temps de marche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03643"/>
            <a:ext cx="8850584" cy="4525963"/>
          </a:xfrm>
        </p:spPr>
        <p:txBody>
          <a:bodyPr>
            <a:normAutofit/>
          </a:bodyPr>
          <a:lstStyle/>
          <a:p>
            <a:r>
              <a:rPr lang="fr-FR" sz="2000" dirty="0" smtClean="0"/>
              <a:t>Directement avec nos données en sélectionnant les voyageurs n’ayant pu prendre qu’un train</a:t>
            </a:r>
            <a:endParaRPr lang="fr-FR" sz="2000" dirty="0"/>
          </a:p>
        </p:txBody>
      </p:sp>
      <p:pic>
        <p:nvPicPr>
          <p:cNvPr id="4" name="Image 3" descr="DE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4" y="2039843"/>
            <a:ext cx="4831490" cy="3220993"/>
          </a:xfrm>
          <a:prstGeom prst="rect">
            <a:avLst/>
          </a:prstGeom>
        </p:spPr>
      </p:pic>
      <p:pic>
        <p:nvPicPr>
          <p:cNvPr id="5" name="Image 4" descr="DEFdensity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552" y="2193268"/>
            <a:ext cx="4513968" cy="3009312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373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 txBox="1">
            <a:spLocks noGrp="1"/>
          </p:cNvSpPr>
          <p:nvPr>
            <p:ph idx="1"/>
          </p:nvPr>
        </p:nvSpPr>
        <p:spPr>
          <a:xfrm>
            <a:off x="284036" y="791962"/>
            <a:ext cx="86819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Même chose avec Vincennes en prenant Vincennes comme destination</a:t>
            </a:r>
            <a:endParaRPr lang="fr-FR" dirty="0"/>
          </a:p>
        </p:txBody>
      </p:sp>
      <p:pic>
        <p:nvPicPr>
          <p:cNvPr id="5" name="Image 4" descr="VIN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480" y="2197594"/>
            <a:ext cx="4810099" cy="3206732"/>
          </a:xfrm>
          <a:prstGeom prst="rect">
            <a:avLst/>
          </a:prstGeom>
        </p:spPr>
      </p:pic>
      <p:pic>
        <p:nvPicPr>
          <p:cNvPr id="6" name="Image 5" descr="VINdensity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238" y="2197595"/>
            <a:ext cx="4810099" cy="3206732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204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6BBF5-C5BC-3649-B0D3-9F3C49706BED}" type="slidenum">
              <a:rPr lang="fr-FR" smtClean="0"/>
              <a:t>8</a:t>
            </a:fld>
            <a:endParaRPr lang="fr-FR"/>
          </a:p>
        </p:txBody>
      </p:sp>
      <p:pic>
        <p:nvPicPr>
          <p:cNvPr id="5" name="Image 4" descr="Capture d’écran 2019-02-11 à 09.31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3621"/>
            <a:ext cx="9144000" cy="321320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23289" y="384875"/>
            <a:ext cx="6791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Résultats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423289" y="4964894"/>
            <a:ext cx="8080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Valeurs nulles en heure creuse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Valeurs pouvant être nettement positives en heure de pointe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Détermination numérique des probabilités, par méthode statistique (maximum de vraisemblance)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Détermination fortement dépendante des distributions de temps de marche choisie</a:t>
            </a:r>
          </a:p>
          <a:p>
            <a:pPr marL="285750" indent="-285750">
              <a:buFont typeface="Arial"/>
              <a:buChar char="•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193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363</Words>
  <Application>Microsoft Macintosh PowerPoint</Application>
  <PresentationFormat>Présentation à l'écran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Retour sur le diagramme espace-temps</vt:lpstr>
      <vt:lpstr>Variable descriptive de l’éventail de choix de trains : l’indice de de multiplicité</vt:lpstr>
      <vt:lpstr>Introduction des probabilités d’échec à l’embarquement (Fabien Leurent, LVMT)</vt:lpstr>
      <vt:lpstr>Présentation PowerPoint</vt:lpstr>
      <vt:lpstr>Détermination des temps de marche</vt:lpstr>
      <vt:lpstr>Présentation PowerPoint</vt:lpstr>
      <vt:lpstr>Présentation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Jasmin</dc:creator>
  <cp:lastModifiedBy>Thomas Jasmin</cp:lastModifiedBy>
  <cp:revision>15</cp:revision>
  <dcterms:created xsi:type="dcterms:W3CDTF">2019-02-11T06:51:09Z</dcterms:created>
  <dcterms:modified xsi:type="dcterms:W3CDTF">2019-02-11T08:49:45Z</dcterms:modified>
</cp:coreProperties>
</file>