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59" r:id="rId12"/>
    <p:sldId id="273" r:id="rId13"/>
    <p:sldId id="271" r:id="rId14"/>
    <p:sldId id="272" r:id="rId15"/>
    <p:sldId id="274" r:id="rId16"/>
    <p:sldId id="275" r:id="rId17"/>
    <p:sldId id="276" r:id="rId18"/>
    <p:sldId id="279" r:id="rId19"/>
    <p:sldId id="280" r:id="rId20"/>
    <p:sldId id="282" r:id="rId21"/>
    <p:sldId id="281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03B"/>
    <a:srgbClr val="64B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706B5-0A61-423D-A703-6ABFC263A080}" type="datetimeFigureOut">
              <a:rPr lang="fr-FR" smtClean="0"/>
              <a:t>08/02/2019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69CD6-272F-48AE-BC33-1D4205196C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67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092F912-B3BA-45C5-BF3C-316DEE7081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6BD64E6-7D0A-4CB2-A9C7-EC804AEDB7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24596" y="2059806"/>
            <a:ext cx="5091113" cy="156820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du document</a:t>
            </a:r>
          </a:p>
          <a:p>
            <a:pPr lvl="0"/>
            <a:r>
              <a:rPr lang="fr-FR" dirty="0"/>
              <a:t>Sur une ou plusieurs</a:t>
            </a:r>
          </a:p>
          <a:p>
            <a:pPr lvl="0"/>
            <a:r>
              <a:rPr lang="fr-FR" dirty="0"/>
              <a:t>lignes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22ABB55-29A3-480E-8119-2AE2E5461AAC}"/>
              </a:ext>
            </a:extLst>
          </p:cNvPr>
          <p:cNvSpPr txBox="1"/>
          <p:nvPr userDrawn="1"/>
        </p:nvSpPr>
        <p:spPr>
          <a:xfrm>
            <a:off x="3224596" y="3570256"/>
            <a:ext cx="254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5C9E19A4-BD56-40B1-9317-DB94B234F8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4596" y="3974171"/>
            <a:ext cx="5091113" cy="857711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000" b="0">
                <a:solidFill>
                  <a:srgbClr val="64B5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ou date</a:t>
            </a:r>
          </a:p>
        </p:txBody>
      </p:sp>
    </p:spTree>
    <p:extLst>
      <p:ext uri="{BB962C8B-B14F-4D97-AF65-F5344CB8AC3E}">
        <p14:creationId xmlns:p14="http://schemas.microsoft.com/office/powerpoint/2010/main" val="63380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5927FC9-AFBA-4533-BCE9-BF2203BFF6ED}"/>
              </a:ext>
            </a:extLst>
          </p:cNvPr>
          <p:cNvCxnSpPr>
            <a:cxnSpLocks/>
          </p:cNvCxnSpPr>
          <p:nvPr userDrawn="1"/>
        </p:nvCxnSpPr>
        <p:spPr>
          <a:xfrm>
            <a:off x="327259" y="683400"/>
            <a:ext cx="0" cy="317630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5"/>
            <a:ext cx="8460640" cy="385003"/>
          </a:xfrm>
        </p:spPr>
        <p:txBody>
          <a:bodyPr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31D465F2-425C-4D30-8465-DB3FF4C160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101" y="5601902"/>
            <a:ext cx="8460640" cy="45238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Insérer ici la légende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BC18E22-FAF5-4927-86F4-705A7BC65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084" y="6384644"/>
            <a:ext cx="1563657" cy="308538"/>
          </a:xfrm>
          <a:prstGeom prst="rect">
            <a:avLst/>
          </a:prstGeom>
        </p:spPr>
      </p:pic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053AFB5-5A3C-4BCD-94DB-5555CA075E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7259" y="1222374"/>
            <a:ext cx="8489716" cy="42062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C10C022-5075-4122-8A74-4E8549572827}"/>
              </a:ext>
            </a:extLst>
          </p:cNvPr>
          <p:cNvCxnSpPr/>
          <p:nvPr userDrawn="1"/>
        </p:nvCxnSpPr>
        <p:spPr>
          <a:xfrm>
            <a:off x="327259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207EC75A-ADBD-454D-A76D-CB2F9FAB04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6" y="241252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93069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0BC18E22-FAF5-4927-86F4-705A7BC65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084" y="6384644"/>
            <a:ext cx="1563657" cy="30853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6FD2439-64DA-45E7-AD7E-3AFEB4F6F8FA}"/>
              </a:ext>
            </a:extLst>
          </p:cNvPr>
          <p:cNvCxnSpPr/>
          <p:nvPr userDrawn="1"/>
        </p:nvCxnSpPr>
        <p:spPr>
          <a:xfrm>
            <a:off x="327259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B46104AB-D2FF-413D-B669-CFF0A34C7A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6" y="241252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21552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69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B34FBB0-13B3-4356-BA65-2385E3AAFA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4B46A54-2A91-47CD-9397-E5C0B4A57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13" y="1098976"/>
            <a:ext cx="176212" cy="28168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6063BF6-11CA-401F-A576-E82333C982AC}"/>
              </a:ext>
            </a:extLst>
          </p:cNvPr>
          <p:cNvSpPr txBox="1"/>
          <p:nvPr userDrawn="1"/>
        </p:nvSpPr>
        <p:spPr>
          <a:xfrm>
            <a:off x="2840038" y="978210"/>
            <a:ext cx="363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B240375-B78D-4B3A-ACDB-320070470E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0038" y="2204185"/>
            <a:ext cx="5668962" cy="335921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partie 01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Titre de la partie 02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Titre de la partie 03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Titre de la partie 04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Titre de la partie 05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600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69E2E9F-C84E-450D-8402-1BCEA5C57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5" y="1580160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5" y="3043942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partie sur une ou </a:t>
            </a:r>
            <a:br>
              <a:rPr lang="fr-FR" dirty="0"/>
            </a:br>
            <a:r>
              <a:rPr lang="fr-FR" dirty="0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 titre ou sous catégorie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15DC091-25E3-4F9C-B34E-AA51D7B4FFF2}"/>
              </a:ext>
            </a:extLst>
          </p:cNvPr>
          <p:cNvSpPr txBox="1"/>
          <p:nvPr userDrawn="1"/>
        </p:nvSpPr>
        <p:spPr>
          <a:xfrm>
            <a:off x="972738" y="795330"/>
            <a:ext cx="1558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4338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237EC8-0F37-4006-A2D6-58914092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972738" y="795330"/>
            <a:ext cx="1558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5" y="1580160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5" y="3043942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partie sur une ou </a:t>
            </a:r>
            <a:br>
              <a:rPr lang="fr-FR" dirty="0"/>
            </a:br>
            <a:r>
              <a:rPr lang="fr-FR" dirty="0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325576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04862A-A275-4962-837D-438AAAF79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972738" y="795330"/>
            <a:ext cx="1558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5" y="1580160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5" y="3043942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partie sur une ou </a:t>
            </a:r>
            <a:br>
              <a:rPr lang="fr-FR" dirty="0"/>
            </a:br>
            <a:r>
              <a:rPr lang="fr-FR" dirty="0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215628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69E2E9F-C84E-450D-8402-1BCEA5C57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5" y="1580160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5" y="3043942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partie sur une ou </a:t>
            </a:r>
            <a:br>
              <a:rPr lang="fr-FR" dirty="0"/>
            </a:br>
            <a:r>
              <a:rPr lang="fr-FR" dirty="0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 titre ou sous catégorie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15DC091-25E3-4F9C-B34E-AA51D7B4FFF2}"/>
              </a:ext>
            </a:extLst>
          </p:cNvPr>
          <p:cNvSpPr txBox="1"/>
          <p:nvPr userDrawn="1"/>
        </p:nvSpPr>
        <p:spPr>
          <a:xfrm>
            <a:off x="972738" y="795330"/>
            <a:ext cx="1558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34449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237EC8-0F37-4006-A2D6-58914092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972738" y="795330"/>
            <a:ext cx="1558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5" y="1580160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5" y="3043942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partie sur une ou </a:t>
            </a:r>
            <a:br>
              <a:rPr lang="fr-FR" dirty="0"/>
            </a:br>
            <a:r>
              <a:rPr lang="fr-FR" dirty="0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397350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AF36373-29E5-4E52-91A9-4653A72D1DBE}"/>
              </a:ext>
            </a:extLst>
          </p:cNvPr>
          <p:cNvCxnSpPr/>
          <p:nvPr userDrawn="1"/>
        </p:nvCxnSpPr>
        <p:spPr>
          <a:xfrm>
            <a:off x="327259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B5686E0-D12E-4E20-B4BD-F9E63E0B59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6" y="241252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5927FC9-AFBA-4533-BCE9-BF2203BFF6ED}"/>
              </a:ext>
            </a:extLst>
          </p:cNvPr>
          <p:cNvCxnSpPr>
            <a:cxnSpLocks/>
          </p:cNvCxnSpPr>
          <p:nvPr userDrawn="1"/>
        </p:nvCxnSpPr>
        <p:spPr>
          <a:xfrm>
            <a:off x="327259" y="683400"/>
            <a:ext cx="0" cy="317630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5"/>
            <a:ext cx="8460640" cy="385003"/>
          </a:xfrm>
        </p:spPr>
        <p:txBody>
          <a:bodyPr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BC18E22-FAF5-4927-86F4-705A7BC65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084" y="6384644"/>
            <a:ext cx="1563657" cy="308538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29C038B-63C9-41DE-8C9D-07E34B5851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260" y="1222411"/>
            <a:ext cx="8556857" cy="483231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176376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5927FC9-AFBA-4533-BCE9-BF2203BFF6ED}"/>
              </a:ext>
            </a:extLst>
          </p:cNvPr>
          <p:cNvCxnSpPr>
            <a:cxnSpLocks/>
          </p:cNvCxnSpPr>
          <p:nvPr userDrawn="1"/>
        </p:nvCxnSpPr>
        <p:spPr>
          <a:xfrm>
            <a:off x="327259" y="683400"/>
            <a:ext cx="0" cy="317630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5"/>
            <a:ext cx="8460640" cy="385003"/>
          </a:xfrm>
        </p:spPr>
        <p:txBody>
          <a:bodyPr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BC18E22-FAF5-4927-86F4-705A7BC65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084" y="6384644"/>
            <a:ext cx="1563657" cy="308538"/>
          </a:xfrm>
          <a:prstGeom prst="rect">
            <a:avLst/>
          </a:prstGeom>
        </p:spPr>
      </p:pic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053AFB5-5A3C-4BCD-94DB-5555CA075E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64505" y="1222375"/>
            <a:ext cx="4052470" cy="4832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ECA01A5-9C59-4784-BBEC-6A9AE46AA63E}"/>
              </a:ext>
            </a:extLst>
          </p:cNvPr>
          <p:cNvCxnSpPr/>
          <p:nvPr userDrawn="1"/>
        </p:nvCxnSpPr>
        <p:spPr>
          <a:xfrm>
            <a:off x="327259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FB2239B2-DE30-4986-A8C1-B52B8C1D4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6" y="241252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79E4D4-BDB8-478E-A8E1-9F7D943117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260" y="1222411"/>
            <a:ext cx="4254365" cy="483231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862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79293-302C-4825-993D-B2A274C5FDFB}" type="datetimeFigureOut">
              <a:rPr lang="fr-FR" smtClean="0"/>
              <a:t>08/02/2019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63AFC-D0AB-4E52-BB1A-8A7EC24E4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4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3" r:id="rId4"/>
    <p:sldLayoutId id="2147483674" r:id="rId5"/>
    <p:sldLayoutId id="2147483676" r:id="rId6"/>
    <p:sldLayoutId id="2147483675" r:id="rId7"/>
    <p:sldLayoutId id="2147483664" r:id="rId8"/>
    <p:sldLayoutId id="2147483678" r:id="rId9"/>
    <p:sldLayoutId id="2147483679" r:id="rId10"/>
    <p:sldLayoutId id="2147483677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B3F249-4F5D-4706-ABD6-ADF4615493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86819" y="5285064"/>
            <a:ext cx="1057012" cy="461395"/>
          </a:xfrm>
        </p:spPr>
        <p:txBody>
          <a:bodyPr/>
          <a:lstStyle/>
          <a:p>
            <a:r>
              <a:rPr lang="fr-FR" sz="1600" dirty="0"/>
              <a:t>F.MAHÉ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237AA1E-5E2B-4E42-9A39-1BE81819BD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4213" y="922789"/>
            <a:ext cx="5091112" cy="2704649"/>
          </a:xfrm>
        </p:spPr>
        <p:txBody>
          <a:bodyPr/>
          <a:lstStyle/>
          <a:p>
            <a:pPr algn="ctr"/>
            <a:r>
              <a:rPr lang="fr-FR" dirty="0"/>
              <a:t>Données de Validation en Ile de France : architecture, chaîne de traitement, et exemples d’exploitations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520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C495092-F635-4C91-ACF3-D5150EAA60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Les opportunités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1733D7-196D-468D-8F56-67FE34A26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L’historique, les données et le système mis en œuvre</a:t>
            </a:r>
          </a:p>
          <a:p>
            <a:endParaRPr lang="fr-FR" dirty="0"/>
          </a:p>
        </p:txBody>
      </p:sp>
      <p:sp>
        <p:nvSpPr>
          <p:cNvPr id="5" name="Text Box 1031">
            <a:extLst>
              <a:ext uri="{FF2B5EF4-FFF2-40B4-BE49-F238E27FC236}">
                <a16:creationId xmlns:a16="http://schemas.microsoft.com/office/drawing/2014/main" id="{85436B9F-400A-4584-8BAC-09B05077C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1114427"/>
            <a:ext cx="84645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Wingdings" pitchFamily="2" charset="2"/>
              <a:buChar char="q"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Aujourd’hui, une semaine donnée, plus d’1 million de personnes utilisent un forfait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Navigo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, 850 000 une carte intégrale, 700 000 une I’R. Les remontées de validation sont fiables et le système est rodé. On peut donc:</a:t>
            </a:r>
          </a:p>
          <a:p>
            <a:pPr marL="457200" indent="-457200" eaLnBrk="0" hangingPunct="0">
              <a:buFont typeface="Wingdings" pitchFamily="2" charset="2"/>
              <a:buChar char="q"/>
            </a:pPr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 marL="457200" indent="-457200" eaLnBrk="0" hangingPunct="0">
              <a:buFont typeface="Wingdings" pitchFamily="2" charset="2"/>
              <a:buChar char="q"/>
            </a:pPr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 marL="457200" indent="-457200" eaLnBrk="0" hangingPunct="0">
              <a:buFont typeface="Wingdings" pitchFamily="2" charset="2"/>
              <a:buChar char="q"/>
            </a:pPr>
            <a:r>
              <a:rPr lang="fr-FR" sz="1600" b="1" dirty="0">
                <a:latin typeface="Arial" pitchFamily="34" charset="0"/>
                <a:cs typeface="Arial" pitchFamily="34" charset="0"/>
              </a:rPr>
              <a:t>Disposer d’une information homogène :</a:t>
            </a:r>
          </a:p>
          <a:p>
            <a:pPr marL="914400" lvl="1" indent="-457200" eaLnBrk="0" hangingPunct="0">
              <a:buFontTx/>
              <a:buChar char="o"/>
            </a:pPr>
            <a:r>
              <a:rPr lang="fr-FR" sz="16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Grâce à l’intégration tarifaire</a:t>
            </a:r>
          </a:p>
          <a:p>
            <a:pPr marL="914400" lvl="1" indent="-457200" eaLnBrk="0" hangingPunct="0">
              <a:buFontTx/>
              <a:buChar char="o"/>
            </a:pPr>
            <a:r>
              <a:rPr lang="fr-FR" sz="16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Par l’acquisition de données issues de l’ensemble des opérateurs de transport de la Région</a:t>
            </a:r>
          </a:p>
          <a:p>
            <a:pPr marL="457200" indent="-457200" eaLnBrk="0" hangingPunct="0">
              <a:buFont typeface="Wingdings" pitchFamily="2" charset="2"/>
              <a:buChar char="q"/>
            </a:pPr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 marL="914400" lvl="1" indent="-457200" eaLnBrk="0" hangingPunct="0">
              <a:buFontTx/>
              <a:buChar char="o"/>
            </a:pPr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 marL="457200" indent="-457200" eaLnBrk="0" hangingPunct="0">
              <a:buFont typeface="Wingdings" pitchFamily="2" charset="2"/>
              <a:buChar char="q"/>
            </a:pPr>
            <a:r>
              <a:rPr lang="fr-FR" sz="1600" b="1" dirty="0">
                <a:latin typeface="Arial" pitchFamily="34" charset="0"/>
                <a:cs typeface="Arial" pitchFamily="34" charset="0"/>
              </a:rPr>
              <a:t>Apporter des mesures précises et « indépendantes » aux différents stades des prises de décisions du STIF :</a:t>
            </a:r>
            <a:endParaRPr lang="fr-FR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eaLnBrk="0" hangingPunct="0">
              <a:buFontTx/>
              <a:buChar char="o"/>
            </a:pPr>
            <a:r>
              <a:rPr lang="fr-FR" sz="16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Connaître plus précisément les usages des titres et de la mobilité pour évaluer les manques et carences</a:t>
            </a:r>
          </a:p>
          <a:p>
            <a:pPr marL="914400" lvl="1" indent="-457200" eaLnBrk="0" hangingPunct="0">
              <a:buFontTx/>
              <a:buChar char="o"/>
            </a:pPr>
            <a:r>
              <a:rPr lang="fr-FR" sz="16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Evaluer et simuler l’impact de mesures nouvelles</a:t>
            </a:r>
          </a:p>
          <a:p>
            <a:pPr marL="914400" lvl="1" indent="-457200" eaLnBrk="0" hangingPunct="0">
              <a:buFontTx/>
              <a:buChar char="o"/>
            </a:pPr>
            <a:r>
              <a:rPr lang="fr-FR" sz="16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Mesurer l’incidence des décisions du STIF sur l’usage des transports collectifs (consommation des titres, fréquentation des nouveaux services…)</a:t>
            </a:r>
          </a:p>
          <a:p>
            <a:pPr marL="914400" lvl="1" indent="-457200" eaLnBrk="0" hangingPunct="0"/>
            <a:endParaRPr lang="fr-FR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eaLnBrk="0" hangingPunct="0">
              <a:buFontTx/>
              <a:buChar char="o"/>
            </a:pPr>
            <a:endParaRPr lang="fr-FR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0" hangingPunct="0"/>
            <a:endParaRPr lang="fr-FR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29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B603D6A-E684-48C8-96BA-6E2732FAEB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Type d’exploitations et de représentation</a:t>
            </a:r>
          </a:p>
        </p:txBody>
      </p:sp>
    </p:spTree>
    <p:extLst>
      <p:ext uri="{BB962C8B-B14F-4D97-AF65-F5344CB8AC3E}">
        <p14:creationId xmlns:p14="http://schemas.microsoft.com/office/powerpoint/2010/main" val="2164284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C495092-F635-4C91-ACF3-D5150EAA60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Zoom : Connaissance des lignes de bus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1733D7-196D-468D-8F56-67FE34A26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L’historique, les données et le système mis en œuvre</a:t>
            </a:r>
          </a:p>
          <a:p>
            <a:endParaRPr lang="fr-FR" dirty="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B804E71A-6D44-42CD-A0B8-637EA8CE236C}"/>
              </a:ext>
            </a:extLst>
          </p:cNvPr>
          <p:cNvSpPr txBox="1">
            <a:spLocks/>
          </p:cNvSpPr>
          <p:nvPr/>
        </p:nvSpPr>
        <p:spPr bwMode="auto">
          <a:xfrm>
            <a:off x="356100" y="1837190"/>
            <a:ext cx="8460639" cy="21308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kern="120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>
                <a:solidFill>
                  <a:schemeClr val="tx1"/>
                </a:solidFill>
              </a:rPr>
              <a:t>La meilleure connaissance de l’utilisation de lignes de bus doit permettre de mieux cibler les renforts à mettre en place, de suivre leur impact et plus globalement de lieux connaitre la mobilité</a:t>
            </a:r>
          </a:p>
          <a:p>
            <a:pPr algn="just"/>
            <a:endParaRPr lang="fr-FR" sz="1600">
              <a:solidFill>
                <a:schemeClr val="tx1"/>
              </a:solidFill>
            </a:endParaRPr>
          </a:p>
          <a:p>
            <a:pPr algn="just"/>
            <a:r>
              <a:rPr lang="fr-FR" sz="1600">
                <a:solidFill>
                  <a:schemeClr val="tx1"/>
                </a:solidFill>
              </a:rPr>
              <a:t>Usage de lignes de bus par titre, par jour, par heure, …</a:t>
            </a:r>
          </a:p>
          <a:p>
            <a:pPr algn="just"/>
            <a:r>
              <a:rPr lang="fr-FR" sz="1600">
                <a:solidFill>
                  <a:schemeClr val="tx1"/>
                </a:solidFill>
              </a:rPr>
              <a:t>Les besoins en renfort et l’impact de ces renforts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99650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B0430C8-C8C8-4376-BD04-60378B34F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6304"/>
          <a:stretch>
            <a:fillRect/>
          </a:stretch>
        </p:blipFill>
        <p:spPr bwMode="auto">
          <a:xfrm>
            <a:off x="215008" y="955638"/>
            <a:ext cx="89289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C495092-F635-4C91-ACF3-D5150EAA60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Suivre l’usage des lignes de bus: par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1733D7-196D-468D-8F56-67FE34A26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L’historique, les données et le système mis en œuvre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6641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C495092-F635-4C91-ACF3-D5150EAA60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Suivre l’usage des lignes de bus: par heure et par jour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1733D7-196D-468D-8F56-67FE34A26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L’historique, les données et le système mis en œuvre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D21F59-9494-4604-9A88-AA6C259BBE4C}"/>
              </a:ext>
            </a:extLst>
          </p:cNvPr>
          <p:cNvPicPr/>
          <p:nvPr/>
        </p:nvPicPr>
        <p:blipFill>
          <a:blip r:embed="rId2" cstate="print"/>
          <a:srcRect l="6294" t="18048" r="30562" b="6950"/>
          <a:stretch>
            <a:fillRect/>
          </a:stretch>
        </p:blipFill>
        <p:spPr bwMode="auto">
          <a:xfrm>
            <a:off x="4234023" y="1433465"/>
            <a:ext cx="4717031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800A9D0E-4E2B-4843-8B00-EB1C7468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31"/>
          <a:stretch>
            <a:fillRect/>
          </a:stretch>
        </p:blipFill>
        <p:spPr bwMode="auto">
          <a:xfrm>
            <a:off x="161234" y="1433465"/>
            <a:ext cx="3991318" cy="227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CC30A59B-19AA-4DA3-BBCA-43944E684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946" y="3861575"/>
            <a:ext cx="3959606" cy="198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8103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C495092-F635-4C91-ACF3-D5150EAA60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Suivre l’usage des lignes de bus : impact d’un renfort d’offre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1733D7-196D-468D-8F56-67FE34A26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L’historique, les données et le système mis en œuvre</a:t>
            </a:r>
          </a:p>
          <a:p>
            <a:endParaRPr lang="fr-F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F5FCCA4-E2E1-4414-AC6D-96D0E2E7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714" y="2809877"/>
            <a:ext cx="712152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A7DAB710-AF8C-4B15-8201-8488B6317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1" y="1271588"/>
            <a:ext cx="73882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altLang="fr-FR" sz="2000" dirty="0">
                <a:solidFill>
                  <a:srgbClr val="002060"/>
                </a:solidFill>
                <a:latin typeface="Calibri" pitchFamily="34" charset="0"/>
              </a:rPr>
              <a:t>  Evaluer les ressources à mobiliser (offre de transport) en fonction des besoins mesurés.</a:t>
            </a:r>
          </a:p>
          <a:p>
            <a:pPr algn="just"/>
            <a:endParaRPr lang="fr-FR" altLang="fr-FR" sz="1800" dirty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altLang="fr-FR" sz="2000" dirty="0">
                <a:solidFill>
                  <a:srgbClr val="002060"/>
                </a:solidFill>
                <a:latin typeface="Calibri" pitchFamily="34" charset="0"/>
              </a:rPr>
              <a:t> Suivre les modifications du trafic </a:t>
            </a:r>
          </a:p>
          <a:p>
            <a:pPr algn="just"/>
            <a:endParaRPr lang="fr-FR" altLang="fr-FR" sz="20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40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C495092-F635-4C91-ACF3-D5150EAA60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Contrôle de la ponctualité et de la régularité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1733D7-196D-468D-8F56-67FE34A26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L’historique, les données et le système mis en œuvre</a:t>
            </a:r>
          </a:p>
          <a:p>
            <a:endParaRPr lang="fr-FR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15F7A4-0D94-49E5-A644-B92D7D1E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196752"/>
            <a:ext cx="779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altLang="fr-FR" sz="2000" dirty="0">
                <a:latin typeface="Calibri" pitchFamily="34" charset="0"/>
              </a:rPr>
              <a:t>Comparaison de l’offre théorique inscrite dans les tableaux de marche et les données de validation.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AB238236-E33F-40E1-BC16-7610FDBB3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6886649" cy="412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8305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C495092-F635-4C91-ACF3-D5150EAA60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Zoom : Connaissance des pôles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1733D7-196D-468D-8F56-67FE34A26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L’historique, les données et le système mis en œuvre</a:t>
            </a:r>
          </a:p>
          <a:p>
            <a:endParaRPr lang="fr-FR" dirty="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9BBA9472-9B62-4D3E-9C83-0A4254521065}"/>
              </a:ext>
            </a:extLst>
          </p:cNvPr>
          <p:cNvSpPr txBox="1">
            <a:spLocks/>
          </p:cNvSpPr>
          <p:nvPr/>
        </p:nvSpPr>
        <p:spPr bwMode="auto">
          <a:xfrm>
            <a:off x="327259" y="1000127"/>
            <a:ext cx="8489482" cy="56463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kern="120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 dirty="0">
                <a:solidFill>
                  <a:schemeClr val="tx1"/>
                </a:solidFill>
              </a:rPr>
              <a:t>La meilleure connaissance de l’utilisation d’un pôle de transport a pour objectif de connaître l’utilisation de ce pôle, mais aussi la structure géographique et temporelle du bassin de rabattement sur ce pôle de façon à mieux analyser :</a:t>
            </a:r>
          </a:p>
          <a:p>
            <a:pPr algn="just"/>
            <a:r>
              <a:rPr lang="fr-FR" sz="1600" dirty="0">
                <a:solidFill>
                  <a:schemeClr val="tx1"/>
                </a:solidFill>
              </a:rPr>
              <a:t>L’usage du pôle de transport</a:t>
            </a:r>
          </a:p>
          <a:p>
            <a:pPr algn="just"/>
            <a:r>
              <a:rPr lang="fr-FR" sz="1600" dirty="0">
                <a:solidFill>
                  <a:schemeClr val="tx1"/>
                </a:solidFill>
              </a:rPr>
              <a:t>L’usage des lignes en rabattement</a:t>
            </a:r>
          </a:p>
          <a:p>
            <a:pPr algn="just"/>
            <a:r>
              <a:rPr lang="fr-FR" sz="1600" dirty="0"/>
              <a:t>L</a:t>
            </a:r>
            <a:r>
              <a:rPr lang="fr-FR" sz="1600" dirty="0">
                <a:solidFill>
                  <a:schemeClr val="tx1"/>
                </a:solidFill>
              </a:rPr>
              <a:t>'aménagement (organisation des arrêts de bus, parking, …) autour de la gare.</a:t>
            </a:r>
          </a:p>
          <a:p>
            <a:pPr algn="just"/>
            <a:r>
              <a:rPr lang="fr-FR" sz="1600" dirty="0"/>
              <a:t>Cela est obtenu en analysant la succession des validations d’un carte </a:t>
            </a:r>
            <a:r>
              <a:rPr lang="fr-FR" sz="1600" dirty="0" err="1"/>
              <a:t>télébillettique</a:t>
            </a:r>
            <a:endParaRPr lang="fr-FR" sz="16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55CD611-7126-4E15-96EC-53E426120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096" y="3429000"/>
            <a:ext cx="59626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4869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C495092-F635-4C91-ACF3-D5150EAA60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Zoom : Connaissance des pôles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1733D7-196D-468D-8F56-67FE34A26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L’historique, les données et le système mis en œuvre</a:t>
            </a:r>
          </a:p>
          <a:p>
            <a:endParaRPr lang="fr-F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D5B41AE-BF34-4962-B846-D68A9AA10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4" y="1619251"/>
            <a:ext cx="37226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altLang="fr-FR" sz="2000" dirty="0">
                <a:solidFill>
                  <a:srgbClr val="002060"/>
                </a:solidFill>
                <a:latin typeface="Calibri" pitchFamily="34" charset="0"/>
              </a:rPr>
              <a:t> Comprendre le fonctionnement de la gare (répartition horaire des entrants)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4F32E-F068-4940-8246-CF81C012E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1" y="1274765"/>
            <a:ext cx="4614863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6D9DBBC2-EB1F-4783-9C3B-BE4FBC73C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4286806"/>
            <a:ext cx="474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altLang="fr-FR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altLang="fr-FR" dirty="0">
                <a:solidFill>
                  <a:srgbClr val="002060"/>
                </a:solidFill>
                <a:latin typeface="Calibri" pitchFamily="34" charset="0"/>
              </a:rPr>
              <a:t>et des correspondances bus-bus au pôle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459A438-E1C6-4789-9325-18DCA23AE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2807" t="27444" r="4861" b="48167"/>
          <a:stretch>
            <a:fillRect/>
          </a:stretch>
        </p:blipFill>
        <p:spPr bwMode="auto">
          <a:xfrm>
            <a:off x="1320742" y="4815442"/>
            <a:ext cx="5815013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5462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C495092-F635-4C91-ACF3-D5150EAA60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Zoom : Connaissance des pôles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1733D7-196D-468D-8F56-67FE34A26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L’historique, les données et le système mis en œuvre</a:t>
            </a:r>
          </a:p>
          <a:p>
            <a:endParaRPr lang="fr-FR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75341F15-6BB6-4E72-A788-793C7BCD5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348882"/>
            <a:ext cx="5505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200" dirty="0">
                <a:solidFill>
                  <a:srgbClr val="002060"/>
                </a:solidFill>
                <a:latin typeface="Calibri" pitchFamily="34" charset="0"/>
              </a:rPr>
              <a:t>NOMBRE DE RABATTEMENTS/CORRESPONDANCES TC EN GARE</a:t>
            </a:r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id="{26055928-0770-4592-B784-D580E24EC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95" b="3522"/>
          <a:stretch>
            <a:fillRect/>
          </a:stretch>
        </p:blipFill>
        <p:spPr bwMode="auto">
          <a:xfrm>
            <a:off x="251520" y="2636914"/>
            <a:ext cx="80486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9">
            <a:extLst>
              <a:ext uri="{FF2B5EF4-FFF2-40B4-BE49-F238E27FC236}">
                <a16:creationId xmlns:a16="http://schemas.microsoft.com/office/drawing/2014/main" id="{19A45C59-11BF-47BA-A8F0-9FC2A2D33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861050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200" dirty="0">
                <a:solidFill>
                  <a:srgbClr val="002060"/>
                </a:solidFill>
                <a:latin typeface="Calibri" pitchFamily="34" charset="0"/>
              </a:rPr>
              <a:t>NOMBRE DE RABATTEMENTS BUS EN GARE</a:t>
            </a: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4BAC0558-954A-4E7D-A1E6-DD436C0C9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096" y="4090989"/>
            <a:ext cx="7036904" cy="276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F825D012-0A8F-4160-8F50-B418DA7C1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" y="1098550"/>
            <a:ext cx="80851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altLang="fr-FR" sz="2000" dirty="0">
                <a:solidFill>
                  <a:srgbClr val="002060"/>
                </a:solidFill>
                <a:latin typeface="Calibri" pitchFamily="34" charset="0"/>
              </a:rPr>
              <a:t> Etablir des diagnostics sur les correspondances entre bus et gare</a:t>
            </a:r>
          </a:p>
          <a:p>
            <a:pPr algn="just">
              <a:buFont typeface="Wingdings" pitchFamily="2" charset="2"/>
              <a:buChar char="§"/>
            </a:pPr>
            <a:r>
              <a:rPr lang="fr-FR" altLang="fr-FR" sz="2000" dirty="0">
                <a:solidFill>
                  <a:srgbClr val="002060"/>
                </a:solidFill>
                <a:latin typeface="Calibri" pitchFamily="34" charset="0"/>
              </a:rPr>
              <a:t> Permettre la définition des aménagements pertinents à réaliser pour améliorer la vocation multimodale du pôle (quel mode de rabattement, quelles lignes empruntées..)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42DB1FC-B7CB-448D-88C1-E6C131F981C6}"/>
              </a:ext>
            </a:extLst>
          </p:cNvPr>
          <p:cNvSpPr/>
          <p:nvPr/>
        </p:nvSpPr>
        <p:spPr bwMode="auto">
          <a:xfrm>
            <a:off x="4139952" y="2492896"/>
            <a:ext cx="1296144" cy="151216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2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3B9A10-45AF-4036-BD49-63EF4B0C9B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 L’historique, les données et le système mis en œuvre</a:t>
            </a:r>
          </a:p>
          <a:p>
            <a:endParaRPr lang="fr-FR" dirty="0"/>
          </a:p>
          <a:p>
            <a:r>
              <a:rPr lang="fr-FR" dirty="0"/>
              <a:t> Type d’exploitations et de représentation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4557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2F172B-CEA8-44A5-90E5-CCFED43B0942}"/>
              </a:ext>
            </a:extLst>
          </p:cNvPr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0115F01-54DF-47E1-B8F0-E8F106BCC5DE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B14B68CE-F464-41F7-B693-A5CD5B0F0E7A}"/>
              </a:ext>
            </a:extLst>
          </p:cNvPr>
          <p:cNvSpPr txBox="1">
            <a:spLocks/>
          </p:cNvSpPr>
          <p:nvPr/>
        </p:nvSpPr>
        <p:spPr bwMode="auto">
          <a:xfrm>
            <a:off x="990601" y="101600"/>
            <a:ext cx="8102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lnSpc>
                <a:spcPct val="80000"/>
              </a:lnSpc>
              <a:defRPr/>
            </a:pPr>
            <a:r>
              <a:rPr lang="fr-FR" kern="0">
                <a:solidFill>
                  <a:schemeClr val="bg1"/>
                </a:solidFill>
                <a:latin typeface="Arial" pitchFamily="34" charset="0"/>
                <a:ea typeface="+mj-ea"/>
              </a:rPr>
              <a:t>IPDU</a:t>
            </a:r>
            <a:br>
              <a:rPr lang="fr-FR" sz="800" u="sng" kern="0">
                <a:solidFill>
                  <a:schemeClr val="bg1"/>
                </a:solidFill>
                <a:latin typeface="Arial" pitchFamily="34" charset="0"/>
                <a:ea typeface="+mj-ea"/>
              </a:rPr>
            </a:br>
            <a:r>
              <a:rPr lang="fr-FR" u="sng" kern="0">
                <a:solidFill>
                  <a:schemeClr val="bg1"/>
                </a:solidFill>
                <a:latin typeface="Arial" pitchFamily="34" charset="0"/>
                <a:ea typeface="+mj-ea"/>
              </a:rPr>
              <a:t>Réaménagement des pôles</a:t>
            </a:r>
            <a:endParaRPr lang="fr-FR" u="sng" kern="0" dirty="0">
              <a:solidFill>
                <a:schemeClr val="bg1"/>
              </a:solidFill>
              <a:latin typeface="Arial" pitchFamily="34" charset="0"/>
              <a:ea typeface="+mj-ea"/>
            </a:endParaRPr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E79F7020-E38A-4202-93D5-185B228E9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672" t="11357" r="2715" b="7639"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B4582A-53EA-4FF6-863D-6E009D149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669925"/>
            <a:ext cx="3749675" cy="1570038"/>
          </a:xfrm>
          <a:prstGeom prst="rect">
            <a:avLst/>
          </a:prstGeom>
          <a:solidFill>
            <a:srgbClr val="76B4E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1600">
                <a:solidFill>
                  <a:srgbClr val="002060"/>
                </a:solidFill>
                <a:latin typeface="Calibri" pitchFamily="34" charset="0"/>
              </a:rPr>
              <a:t>           </a:t>
            </a:r>
            <a:r>
              <a:rPr lang="fr-FR" sz="1600" b="1">
                <a:solidFill>
                  <a:srgbClr val="002060"/>
                </a:solidFill>
                <a:latin typeface="Calibri" pitchFamily="34" charset="0"/>
              </a:rPr>
              <a:t>Représentation cartographique</a:t>
            </a:r>
          </a:p>
          <a:p>
            <a:pPr>
              <a:buFont typeface="Wingdings" pitchFamily="2" charset="2"/>
              <a:buChar char="§"/>
            </a:pPr>
            <a:r>
              <a:rPr lang="fr-FR" sz="1600" b="1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fr-FR" sz="1600">
                <a:solidFill>
                  <a:srgbClr val="002060"/>
                </a:solidFill>
                <a:latin typeface="Calibri" pitchFamily="34" charset="0"/>
              </a:rPr>
              <a:t>Visualisation agrégée des rabattements sur un pôle. </a:t>
            </a:r>
          </a:p>
          <a:p>
            <a:pPr>
              <a:buFont typeface="Wingdings" pitchFamily="2" charset="2"/>
              <a:buChar char="§"/>
            </a:pPr>
            <a:r>
              <a:rPr lang="fr-FR" sz="1600">
                <a:solidFill>
                  <a:srgbClr val="002060"/>
                </a:solidFill>
                <a:latin typeface="Calibri" pitchFamily="34" charset="0"/>
              </a:rPr>
              <a:t> Percevoir les niveaux d’attractivité, les dépendances entre les modes et l’organisation spatiale des trafics.</a:t>
            </a:r>
          </a:p>
        </p:txBody>
      </p:sp>
      <p:sp>
        <p:nvSpPr>
          <p:cNvPr id="10" name="Flèche vers le bas 4">
            <a:extLst>
              <a:ext uri="{FF2B5EF4-FFF2-40B4-BE49-F238E27FC236}">
                <a16:creationId xmlns:a16="http://schemas.microsoft.com/office/drawing/2014/main" id="{46BCADB2-368F-4A4B-9B82-54855EB5310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69132" y="589757"/>
            <a:ext cx="207963" cy="501650"/>
          </a:xfrm>
          <a:prstGeom prst="downArrow">
            <a:avLst>
              <a:gd name="adj1" fmla="val 50000"/>
              <a:gd name="adj2" fmla="val 48724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38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C495092-F635-4C91-ACF3-D5150EAA60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En résumé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1733D7-196D-468D-8F56-67FE34A26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  <a:p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028CC4-B4DC-4572-B1A0-845C0E7C3295}"/>
              </a:ext>
            </a:extLst>
          </p:cNvPr>
          <p:cNvSpPr/>
          <p:nvPr/>
        </p:nvSpPr>
        <p:spPr>
          <a:xfrm>
            <a:off x="356101" y="1326525"/>
            <a:ext cx="833489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fr-F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sz="1600" dirty="0">
                <a:solidFill>
                  <a:schemeClr val="tx2"/>
                </a:solidFill>
                <a:latin typeface="Arial" pitchFamily="34" charset="0"/>
              </a:rPr>
              <a:t>Le système peut être considéré comme rodé. Les validations remontent correctement et exhaustivement, </a:t>
            </a:r>
            <a:r>
              <a:rPr lang="fr-FR" sz="1600" u="sng" dirty="0">
                <a:solidFill>
                  <a:schemeClr val="tx2"/>
                </a:solidFill>
                <a:latin typeface="Arial" pitchFamily="34" charset="0"/>
              </a:rPr>
              <a:t>mais</a:t>
            </a:r>
            <a:r>
              <a:rPr lang="fr-FR" sz="1600" dirty="0">
                <a:solidFill>
                  <a:schemeClr val="tx2"/>
                </a:solidFill>
                <a:latin typeface="Arial" pitchFamily="34" charset="0"/>
              </a:rPr>
              <a:t> :</a:t>
            </a:r>
          </a:p>
          <a:p>
            <a:pPr lvl="1"/>
            <a:endParaRPr lang="fr-FR" sz="1600" dirty="0">
              <a:solidFill>
                <a:schemeClr val="tx2"/>
              </a:solidFill>
              <a:latin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  <a:latin typeface="Arial" pitchFamily="34" charset="0"/>
              </a:rPr>
              <a:t>les données sont sensibles et nécessite un traitement important</a:t>
            </a:r>
          </a:p>
          <a:p>
            <a:pPr lvl="1">
              <a:buFont typeface="Wingdings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  <a:latin typeface="Arial" pitchFamily="34" charset="0"/>
              </a:rPr>
              <a:t>les informations remontées sont nombreuses, parfois complexes et dépendent fortement de paramètres « exogènes » au système (taux de validation, qualité des référentiels, …)</a:t>
            </a:r>
          </a:p>
          <a:p>
            <a:pPr lvl="1">
              <a:buFont typeface="Wingdings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  <a:latin typeface="Arial" pitchFamily="34" charset="0"/>
              </a:rPr>
              <a:t>les risques de mauvaises interprétation aussi (journée particulière, valideurs en panne, ..)</a:t>
            </a:r>
          </a:p>
          <a:p>
            <a:pPr lvl="1">
              <a:buFont typeface="Wingdings" pitchFamily="2" charset="2"/>
              <a:buChar char="Ø"/>
            </a:pPr>
            <a:endParaRPr lang="fr-FR" sz="1600" dirty="0">
              <a:solidFill>
                <a:schemeClr val="tx2"/>
              </a:solidFill>
              <a:latin typeface="Arial" pitchFamily="34" charset="0"/>
            </a:endParaRPr>
          </a:p>
          <a:p>
            <a:pPr lvl="2">
              <a:buFontTx/>
              <a:buNone/>
            </a:pPr>
            <a:r>
              <a:rPr lang="fr-FR" sz="1600" dirty="0">
                <a:solidFill>
                  <a:schemeClr val="tx2"/>
                </a:solidFill>
                <a:latin typeface="Arial" pitchFamily="34" charset="0"/>
              </a:rPr>
              <a:t>Et encore: </a:t>
            </a:r>
          </a:p>
          <a:p>
            <a:pPr lvl="1">
              <a:buFont typeface="Wingdings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  <a:latin typeface="Arial" pitchFamily="34" charset="0"/>
              </a:rPr>
              <a:t>Seul IdFM peut réaliser certains types d’analyse car le syndicat dispose de données multi-opérateurs</a:t>
            </a:r>
          </a:p>
          <a:p>
            <a:pPr lvl="1">
              <a:buFont typeface="Wingdings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Nécessite une expertise et une organisation importante pour faire connaitre les potentialités de l’outil et ses limites, cibler les besoins de chacun, apporter un éclairage nouveau </a:t>
            </a:r>
            <a:r>
              <a:rPr lang="fr-FR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….</a:t>
            </a:r>
            <a:r>
              <a:rPr lang="fr-FR" sz="1600" dirty="0">
                <a:solidFill>
                  <a:schemeClr val="tx2"/>
                </a:solidFill>
                <a:latin typeface="Arial" pitchFamily="34" charset="0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  <a:latin typeface="Arial" pitchFamily="34" charset="0"/>
              </a:rPr>
              <a:t>Nécessite de faire le travail à la main (pas de cartographie des pôles et de la position de chaque ligne de contrôle accessible facilement)</a:t>
            </a:r>
            <a:endParaRPr lang="fr-F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8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C495092-F635-4C91-ACF3-D5150EAA60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38575" y="3303610"/>
            <a:ext cx="3821616" cy="385003"/>
          </a:xfrm>
        </p:spPr>
        <p:txBody>
          <a:bodyPr/>
          <a:lstStyle/>
          <a:p>
            <a:r>
              <a:rPr lang="fr-FR" dirty="0"/>
              <a:t>MERCI pour votre attention !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983E040-08B2-43CA-AEB2-FC1309F217D3}"/>
              </a:ext>
            </a:extLst>
          </p:cNvPr>
          <p:cNvSpPr txBox="1"/>
          <p:nvPr/>
        </p:nvSpPr>
        <p:spPr>
          <a:xfrm>
            <a:off x="-1476463" y="5761713"/>
            <a:ext cx="54192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>
              <a:buNone/>
            </a:pPr>
            <a:r>
              <a:rPr lang="fr-FR" sz="1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Frédéric MAHÉ</a:t>
            </a:r>
          </a:p>
          <a:p>
            <a:pPr lvl="3" algn="ctr">
              <a:buNone/>
            </a:pPr>
            <a:r>
              <a:rPr lang="fr-FR" sz="1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Ile-de-France-Mobilités</a:t>
            </a:r>
          </a:p>
          <a:p>
            <a:pPr lvl="4" algn="ctr"/>
            <a:r>
              <a:rPr lang="fr-FR" sz="1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01 53 59 21 26</a:t>
            </a:r>
          </a:p>
          <a:p>
            <a:pPr lvl="4" algn="ctr"/>
            <a:r>
              <a:rPr lang="fr-FR" sz="1400" b="1" u="sng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frederic.mahe@iledefrance-mobilites.fr</a:t>
            </a:r>
            <a:endParaRPr lang="fr-FR" sz="14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409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70DE2C4-8E96-47C9-92C7-E0E3960918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L’historique, les données et le système mis en œuvre</a:t>
            </a:r>
          </a:p>
        </p:txBody>
      </p:sp>
    </p:spTree>
    <p:extLst>
      <p:ext uri="{BB962C8B-B14F-4D97-AF65-F5344CB8AC3E}">
        <p14:creationId xmlns:p14="http://schemas.microsoft.com/office/powerpoint/2010/main" val="120090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avec flèche 54">
            <a:extLst>
              <a:ext uri="{FF2B5EF4-FFF2-40B4-BE49-F238E27FC236}">
                <a16:creationId xmlns:a16="http://schemas.microsoft.com/office/drawing/2014/main" id="{7C247745-2414-4BFB-A08D-6B3E170F0B9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521075" y="1611313"/>
            <a:ext cx="1588" cy="2012950"/>
          </a:xfrm>
          <a:prstGeom prst="straightConnector1">
            <a:avLst/>
          </a:prstGeom>
          <a:noFill/>
          <a:ln w="22225" algn="ctr">
            <a:solidFill>
              <a:srgbClr val="EC8711"/>
            </a:solidFill>
            <a:round/>
            <a:headEnd/>
            <a:tailEnd type="arrow" w="med" len="med"/>
          </a:ln>
        </p:spPr>
      </p:cxn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12A90D1-5A0D-4A25-9BB0-E47E8F4959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L’historique, les données et le système mis en œuvre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71930C-8C7C-4012-8654-73AA0F237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La généralisation de la </a:t>
            </a:r>
            <a:r>
              <a:rPr lang="fr-FR" dirty="0" err="1"/>
              <a:t>télébillettique</a:t>
            </a:r>
            <a:endParaRPr lang="fr-FR" dirty="0"/>
          </a:p>
        </p:txBody>
      </p:sp>
      <p:sp>
        <p:nvSpPr>
          <p:cNvPr id="5" name="Flèche droite 7">
            <a:extLst>
              <a:ext uri="{FF2B5EF4-FFF2-40B4-BE49-F238E27FC236}">
                <a16:creationId xmlns:a16="http://schemas.microsoft.com/office/drawing/2014/main" id="{0D3035B7-DB48-4CD3-811B-908F0B99E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61" y="3300413"/>
            <a:ext cx="8599254" cy="1314450"/>
          </a:xfrm>
          <a:prstGeom prst="rightArrow">
            <a:avLst>
              <a:gd name="adj1" fmla="val 50000"/>
              <a:gd name="adj2" fmla="val 39220"/>
            </a:avLst>
          </a:prstGeom>
          <a:solidFill>
            <a:srgbClr val="76B4E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 altLang="fr-FR">
              <a:latin typeface="Calibri" pitchFamily="34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4E9BBDA-041F-4B76-8C1E-982C18FF729F}"/>
              </a:ext>
            </a:extLst>
          </p:cNvPr>
          <p:cNvSpPr/>
          <p:nvPr/>
        </p:nvSpPr>
        <p:spPr bwMode="auto">
          <a:xfrm>
            <a:off x="1357313" y="3719513"/>
            <a:ext cx="292100" cy="266700"/>
          </a:xfrm>
          <a:prstGeom prst="ellipse">
            <a:avLst/>
          </a:prstGeom>
          <a:solidFill>
            <a:srgbClr val="76B4E2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fr-FR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74A5AA6-CCEB-46B3-A39A-E78A26AC28D2}"/>
              </a:ext>
            </a:extLst>
          </p:cNvPr>
          <p:cNvSpPr/>
          <p:nvPr/>
        </p:nvSpPr>
        <p:spPr bwMode="auto">
          <a:xfrm>
            <a:off x="1868489" y="3719513"/>
            <a:ext cx="290512" cy="266700"/>
          </a:xfrm>
          <a:prstGeom prst="ellipse">
            <a:avLst/>
          </a:prstGeom>
          <a:solidFill>
            <a:srgbClr val="76B4E2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fr-FR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ZoneTexte 14">
            <a:extLst>
              <a:ext uri="{FF2B5EF4-FFF2-40B4-BE49-F238E27FC236}">
                <a16:creationId xmlns:a16="http://schemas.microsoft.com/office/drawing/2014/main" id="{93DF6D20-F5E5-4777-98DB-27E651B45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76" y="1157288"/>
            <a:ext cx="17351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800" dirty="0">
                <a:solidFill>
                  <a:srgbClr val="002060"/>
                </a:solidFill>
                <a:latin typeface="Calibri" pitchFamily="34" charset="0"/>
              </a:rPr>
              <a:t>Forfait intégral</a:t>
            </a:r>
          </a:p>
          <a:p>
            <a:r>
              <a:rPr lang="fr-FR" altLang="fr-FR" sz="1800" dirty="0">
                <a:solidFill>
                  <a:srgbClr val="002060"/>
                </a:solidFill>
                <a:latin typeface="Calibri" pitchFamily="34" charset="0"/>
              </a:rPr>
              <a:t>distribué sur passe Navigo</a:t>
            </a:r>
          </a:p>
          <a:p>
            <a:r>
              <a:rPr lang="fr-FR" altLang="fr-FR" sz="1800" dirty="0">
                <a:solidFill>
                  <a:srgbClr val="002060"/>
                </a:solidFill>
                <a:latin typeface="Calibri" pitchFamily="34" charset="0"/>
              </a:rPr>
              <a:t>(Navigo annuel)</a:t>
            </a:r>
          </a:p>
        </p:txBody>
      </p:sp>
      <p:sp>
        <p:nvSpPr>
          <p:cNvPr id="9" name="ZoneTexte 15">
            <a:extLst>
              <a:ext uri="{FF2B5EF4-FFF2-40B4-BE49-F238E27FC236}">
                <a16:creationId xmlns:a16="http://schemas.microsoft.com/office/drawing/2014/main" id="{98EAA649-A708-4FF2-9FFE-D3BCACE44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1" y="2662238"/>
            <a:ext cx="2200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800" dirty="0">
                <a:solidFill>
                  <a:srgbClr val="002060"/>
                </a:solidFill>
                <a:latin typeface="Calibri" pitchFamily="34" charset="0"/>
              </a:rPr>
              <a:t>Forfait </a:t>
            </a:r>
          </a:p>
          <a:p>
            <a:r>
              <a:rPr lang="fr-FR" altLang="fr-FR" sz="1800" dirty="0">
                <a:solidFill>
                  <a:srgbClr val="002060"/>
                </a:solidFill>
                <a:latin typeface="Calibri" pitchFamily="34" charset="0"/>
              </a:rPr>
              <a:t>Imagine R étudiant</a:t>
            </a:r>
          </a:p>
        </p:txBody>
      </p:sp>
      <p:sp>
        <p:nvSpPr>
          <p:cNvPr id="10" name="ZoneTexte 16">
            <a:extLst>
              <a:ext uri="{FF2B5EF4-FFF2-40B4-BE49-F238E27FC236}">
                <a16:creationId xmlns:a16="http://schemas.microsoft.com/office/drawing/2014/main" id="{C0F8E93B-A9D6-41FB-A8F3-C6F735B28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9" y="4718052"/>
            <a:ext cx="2778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800">
                <a:solidFill>
                  <a:srgbClr val="002060"/>
                </a:solidFill>
                <a:latin typeface="Calibri" pitchFamily="34" charset="0"/>
              </a:rPr>
              <a:t>Forfait </a:t>
            </a:r>
          </a:p>
          <a:p>
            <a:r>
              <a:rPr lang="fr-FR" altLang="fr-FR" sz="1800">
                <a:solidFill>
                  <a:srgbClr val="002060"/>
                </a:solidFill>
                <a:latin typeface="Calibri" pitchFamily="34" charset="0"/>
              </a:rPr>
              <a:t>Imagine R scolaire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3E1C5-1E28-4896-A655-504725C1BC7F}"/>
              </a:ext>
            </a:extLst>
          </p:cNvPr>
          <p:cNvSpPr/>
          <p:nvPr/>
        </p:nvSpPr>
        <p:spPr bwMode="auto">
          <a:xfrm>
            <a:off x="3913188" y="3719513"/>
            <a:ext cx="292100" cy="266700"/>
          </a:xfrm>
          <a:prstGeom prst="ellipse">
            <a:avLst/>
          </a:prstGeom>
          <a:solidFill>
            <a:srgbClr val="76B4E2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fr-FR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ZoneTexte 19">
            <a:extLst>
              <a:ext uri="{FF2B5EF4-FFF2-40B4-BE49-F238E27FC236}">
                <a16:creationId xmlns:a16="http://schemas.microsoft.com/office/drawing/2014/main" id="{B170178E-F6BB-463F-96AE-3A525BFCF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504952"/>
            <a:ext cx="2343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800">
                <a:solidFill>
                  <a:srgbClr val="002060"/>
                </a:solidFill>
                <a:latin typeface="Calibri" pitchFamily="34" charset="0"/>
              </a:rPr>
              <a:t>Forfait Navigo Mensuel + Hebdo toutes zones</a:t>
            </a:r>
          </a:p>
        </p:txBody>
      </p:sp>
      <p:sp>
        <p:nvSpPr>
          <p:cNvPr id="13" name="ZoneTexte 24">
            <a:extLst>
              <a:ext uri="{FF2B5EF4-FFF2-40B4-BE49-F238E27FC236}">
                <a16:creationId xmlns:a16="http://schemas.microsoft.com/office/drawing/2014/main" id="{FC710B5B-6EC7-476F-ACE2-F43A0D27A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351" y="4316415"/>
            <a:ext cx="27781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800">
                <a:solidFill>
                  <a:srgbClr val="002060"/>
                </a:solidFill>
                <a:latin typeface="Calibri" pitchFamily="34" charset="0"/>
              </a:rPr>
              <a:t>Disparition de la </a:t>
            </a:r>
          </a:p>
          <a:p>
            <a:r>
              <a:rPr lang="fr-FR" altLang="fr-FR" sz="1800">
                <a:solidFill>
                  <a:srgbClr val="002060"/>
                </a:solidFill>
                <a:latin typeface="Calibri" pitchFamily="34" charset="0"/>
              </a:rPr>
              <a:t>Carte Orange sur </a:t>
            </a:r>
          </a:p>
          <a:p>
            <a:r>
              <a:rPr lang="fr-FR" altLang="fr-FR" sz="1800">
                <a:solidFill>
                  <a:srgbClr val="002060"/>
                </a:solidFill>
                <a:latin typeface="Calibri" pitchFamily="34" charset="0"/>
              </a:rPr>
              <a:t>coupon magnétique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9909950-1D9D-4CCD-94CA-A3E5510C309D}"/>
              </a:ext>
            </a:extLst>
          </p:cNvPr>
          <p:cNvSpPr/>
          <p:nvPr/>
        </p:nvSpPr>
        <p:spPr bwMode="auto">
          <a:xfrm>
            <a:off x="8002589" y="3719513"/>
            <a:ext cx="290512" cy="266700"/>
          </a:xfrm>
          <a:prstGeom prst="ellipse">
            <a:avLst/>
          </a:prstGeom>
          <a:solidFill>
            <a:srgbClr val="76B4E2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fr-FR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ZoneTexte 33">
            <a:extLst>
              <a:ext uri="{FF2B5EF4-FFF2-40B4-BE49-F238E27FC236}">
                <a16:creationId xmlns:a16="http://schemas.microsoft.com/office/drawing/2014/main" id="{685F930F-41CF-4D40-807C-6B67568E8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3986215"/>
            <a:ext cx="6397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600">
                <a:solidFill>
                  <a:srgbClr val="002060"/>
                </a:solidFill>
                <a:latin typeface="Calibri" pitchFamily="34" charset="0"/>
              </a:rPr>
              <a:t>2001</a:t>
            </a:r>
          </a:p>
        </p:txBody>
      </p:sp>
      <p:sp>
        <p:nvSpPr>
          <p:cNvPr id="16" name="ZoneTexte 34">
            <a:extLst>
              <a:ext uri="{FF2B5EF4-FFF2-40B4-BE49-F238E27FC236}">
                <a16:creationId xmlns:a16="http://schemas.microsoft.com/office/drawing/2014/main" id="{85EF521E-0C08-40DE-A124-35268860C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6" y="3995740"/>
            <a:ext cx="638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600">
                <a:solidFill>
                  <a:srgbClr val="002060"/>
                </a:solidFill>
                <a:latin typeface="Calibri" pitchFamily="34" charset="0"/>
              </a:rPr>
              <a:t>2002</a:t>
            </a:r>
          </a:p>
        </p:txBody>
      </p:sp>
      <p:sp>
        <p:nvSpPr>
          <p:cNvPr id="17" name="ZoneTexte 35">
            <a:extLst>
              <a:ext uri="{FF2B5EF4-FFF2-40B4-BE49-F238E27FC236}">
                <a16:creationId xmlns:a16="http://schemas.microsoft.com/office/drawing/2014/main" id="{BC4FEADD-E0DF-4D31-8024-F14B3969D42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184400" y="3992565"/>
            <a:ext cx="758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600">
                <a:solidFill>
                  <a:srgbClr val="002060"/>
                </a:solidFill>
                <a:latin typeface="Calibri" pitchFamily="34" charset="0"/>
              </a:rPr>
              <a:t>2003</a:t>
            </a:r>
          </a:p>
        </p:txBody>
      </p:sp>
      <p:sp>
        <p:nvSpPr>
          <p:cNvPr id="18" name="ZoneTexte 37">
            <a:extLst>
              <a:ext uri="{FF2B5EF4-FFF2-40B4-BE49-F238E27FC236}">
                <a16:creationId xmlns:a16="http://schemas.microsoft.com/office/drawing/2014/main" id="{1950C691-B112-4532-BCC4-6A72A347D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88" y="3976690"/>
            <a:ext cx="7175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600">
                <a:solidFill>
                  <a:srgbClr val="002060"/>
                </a:solidFill>
                <a:latin typeface="Calibri" pitchFamily="34" charset="0"/>
              </a:rPr>
              <a:t>2006</a:t>
            </a:r>
          </a:p>
        </p:txBody>
      </p:sp>
      <p:sp>
        <p:nvSpPr>
          <p:cNvPr id="19" name="ZoneTexte 42">
            <a:extLst>
              <a:ext uri="{FF2B5EF4-FFF2-40B4-BE49-F238E27FC236}">
                <a16:creationId xmlns:a16="http://schemas.microsoft.com/office/drawing/2014/main" id="{E63DFF64-D450-4FCB-816A-DA7BE637E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138" y="3995740"/>
            <a:ext cx="698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600">
                <a:solidFill>
                  <a:srgbClr val="002060"/>
                </a:solidFill>
                <a:latin typeface="Calibri" pitchFamily="34" charset="0"/>
              </a:rPr>
              <a:t>2013</a:t>
            </a:r>
          </a:p>
        </p:txBody>
      </p:sp>
      <p:cxnSp>
        <p:nvCxnSpPr>
          <p:cNvPr id="20" name="Connecteur droit avec flèche 45">
            <a:extLst>
              <a:ext uri="{FF2B5EF4-FFF2-40B4-BE49-F238E27FC236}">
                <a16:creationId xmlns:a16="http://schemas.microsoft.com/office/drawing/2014/main" id="{7704797C-148C-46C1-A70A-957C470594A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24125" y="4284663"/>
            <a:ext cx="0" cy="977900"/>
          </a:xfrm>
          <a:prstGeom prst="straightConnector1">
            <a:avLst/>
          </a:prstGeom>
          <a:noFill/>
          <a:ln w="22225" algn="ctr">
            <a:solidFill>
              <a:srgbClr val="76B4E2"/>
            </a:solidFill>
            <a:round/>
            <a:headEnd/>
            <a:tailEnd type="arrow" w="med" len="med"/>
          </a:ln>
        </p:spPr>
      </p:cxnSp>
      <p:cxnSp>
        <p:nvCxnSpPr>
          <p:cNvPr id="21" name="Connecteur droit avec flèche 54">
            <a:extLst>
              <a:ext uri="{FF2B5EF4-FFF2-40B4-BE49-F238E27FC236}">
                <a16:creationId xmlns:a16="http://schemas.microsoft.com/office/drawing/2014/main" id="{A41E9C7A-1E18-4A5A-96D8-5AFBCB0E203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520825" y="1206500"/>
            <a:ext cx="0" cy="2427288"/>
          </a:xfrm>
          <a:prstGeom prst="straightConnector1">
            <a:avLst/>
          </a:prstGeom>
          <a:noFill/>
          <a:ln w="22225" algn="ctr">
            <a:solidFill>
              <a:srgbClr val="76B4E2"/>
            </a:solidFill>
            <a:round/>
            <a:headEnd/>
            <a:tailEnd type="arrow" w="med" len="med"/>
          </a:ln>
        </p:spPr>
      </p:cxnSp>
      <p:cxnSp>
        <p:nvCxnSpPr>
          <p:cNvPr id="22" name="Connecteur droit avec flèche 59">
            <a:extLst>
              <a:ext uri="{FF2B5EF4-FFF2-40B4-BE49-F238E27FC236}">
                <a16:creationId xmlns:a16="http://schemas.microsoft.com/office/drawing/2014/main" id="{BD991595-0FCD-4D4B-BB04-92D605197E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95488" y="2743200"/>
            <a:ext cx="0" cy="889000"/>
          </a:xfrm>
          <a:prstGeom prst="straightConnector1">
            <a:avLst/>
          </a:prstGeom>
          <a:noFill/>
          <a:ln w="22225" algn="ctr">
            <a:solidFill>
              <a:srgbClr val="76B4E2"/>
            </a:solidFill>
            <a:round/>
            <a:headEnd/>
            <a:tailEnd type="arrow" w="med" len="med"/>
          </a:ln>
        </p:spPr>
      </p:cxnSp>
      <p:cxnSp>
        <p:nvCxnSpPr>
          <p:cNvPr id="23" name="Connecteur droit avec flèche 63">
            <a:extLst>
              <a:ext uri="{FF2B5EF4-FFF2-40B4-BE49-F238E27FC236}">
                <a16:creationId xmlns:a16="http://schemas.microsoft.com/office/drawing/2014/main" id="{5327E0EA-23FE-402E-A0B9-EE074EDEBD3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51300" y="1611315"/>
            <a:ext cx="7938" cy="2022475"/>
          </a:xfrm>
          <a:prstGeom prst="straightConnector1">
            <a:avLst/>
          </a:prstGeom>
          <a:noFill/>
          <a:ln w="22225" algn="ctr">
            <a:solidFill>
              <a:srgbClr val="76B4E2"/>
            </a:solidFill>
            <a:round/>
            <a:headEnd/>
            <a:tailEnd type="arrow" w="med" len="med"/>
          </a:ln>
        </p:spPr>
      </p:cxnSp>
      <p:sp>
        <p:nvSpPr>
          <p:cNvPr id="24" name="ZoneTexte 81">
            <a:extLst>
              <a:ext uri="{FF2B5EF4-FFF2-40B4-BE49-F238E27FC236}">
                <a16:creationId xmlns:a16="http://schemas.microsoft.com/office/drawing/2014/main" id="{694F4230-37C7-4096-A5F1-9AA2B36F9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3" y="973138"/>
            <a:ext cx="2590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altLang="fr-FR" sz="1800" dirty="0">
                <a:solidFill>
                  <a:srgbClr val="002060"/>
                </a:solidFill>
                <a:latin typeface="Calibri" pitchFamily="34" charset="0"/>
              </a:rPr>
              <a:t>Déploiement forfait Améthyste sur Navigo</a:t>
            </a:r>
          </a:p>
        </p:txBody>
      </p:sp>
      <p:sp>
        <p:nvSpPr>
          <p:cNvPr id="25" name="ZoneTexte 14">
            <a:extLst>
              <a:ext uri="{FF2B5EF4-FFF2-40B4-BE49-F238E27FC236}">
                <a16:creationId xmlns:a16="http://schemas.microsoft.com/office/drawing/2014/main" id="{768E6A0D-2F1A-4B83-9BF7-041D3747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5321302"/>
            <a:ext cx="1736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800">
                <a:solidFill>
                  <a:srgbClr val="002060"/>
                </a:solidFill>
                <a:latin typeface="Calibri" pitchFamily="34" charset="0"/>
              </a:rPr>
              <a:t>Décision de généraliser la télébillettique</a:t>
            </a:r>
          </a:p>
        </p:txBody>
      </p:sp>
      <p:sp>
        <p:nvSpPr>
          <p:cNvPr id="26" name="ZoneTexte 33">
            <a:extLst>
              <a:ext uri="{FF2B5EF4-FFF2-40B4-BE49-F238E27FC236}">
                <a16:creationId xmlns:a16="http://schemas.microsoft.com/office/drawing/2014/main" id="{2F7D814B-00A7-4E5E-94A2-F35E4F42B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1" y="3998320"/>
            <a:ext cx="638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600" dirty="0">
                <a:solidFill>
                  <a:srgbClr val="002060"/>
                </a:solidFill>
                <a:latin typeface="Calibri" pitchFamily="34" charset="0"/>
              </a:rPr>
              <a:t>1999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9E37D44B-F78B-4F70-8348-01AA259918C2}"/>
              </a:ext>
            </a:extLst>
          </p:cNvPr>
          <p:cNvSpPr/>
          <p:nvPr/>
        </p:nvSpPr>
        <p:spPr bwMode="auto">
          <a:xfrm>
            <a:off x="334963" y="3719513"/>
            <a:ext cx="292100" cy="266700"/>
          </a:xfrm>
          <a:prstGeom prst="ellipse">
            <a:avLst/>
          </a:prstGeom>
          <a:solidFill>
            <a:srgbClr val="76B4E2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fr-FR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28" name="Connecteur droit avec flèche 45">
            <a:extLst>
              <a:ext uri="{FF2B5EF4-FFF2-40B4-BE49-F238E27FC236}">
                <a16:creationId xmlns:a16="http://schemas.microsoft.com/office/drawing/2014/main" id="{A5633972-8D72-48F4-8EB3-E5DEA54E583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4663" y="4270375"/>
            <a:ext cx="0" cy="1925638"/>
          </a:xfrm>
          <a:prstGeom prst="straightConnector1">
            <a:avLst/>
          </a:prstGeom>
          <a:noFill/>
          <a:ln w="22225" algn="ctr">
            <a:solidFill>
              <a:srgbClr val="76B4E2"/>
            </a:solidFill>
            <a:round/>
            <a:headEnd/>
            <a:tailEnd type="arrow" w="med" len="med"/>
          </a:ln>
        </p:spPr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C4514E28-4BC8-413B-8E6D-DCBA6E77FF6D}"/>
              </a:ext>
            </a:extLst>
          </p:cNvPr>
          <p:cNvSpPr/>
          <p:nvPr/>
        </p:nvSpPr>
        <p:spPr bwMode="auto">
          <a:xfrm>
            <a:off x="2378075" y="3719513"/>
            <a:ext cx="292100" cy="266700"/>
          </a:xfrm>
          <a:prstGeom prst="ellipse">
            <a:avLst/>
          </a:prstGeom>
          <a:solidFill>
            <a:srgbClr val="76B4E2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fr-FR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30" name="Connecteur droit avec flèche 45">
            <a:extLst>
              <a:ext uri="{FF2B5EF4-FFF2-40B4-BE49-F238E27FC236}">
                <a16:creationId xmlns:a16="http://schemas.microsoft.com/office/drawing/2014/main" id="{43C6A732-C97D-4603-A4EA-9650E89F99C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849938" y="4294188"/>
            <a:ext cx="0" cy="831850"/>
          </a:xfrm>
          <a:prstGeom prst="straightConnector1">
            <a:avLst/>
          </a:prstGeom>
          <a:noFill/>
          <a:ln w="22225" algn="ctr">
            <a:solidFill>
              <a:srgbClr val="76B4E2"/>
            </a:solidFill>
            <a:round/>
            <a:headEnd/>
            <a:tailEnd type="arrow" w="med" len="med"/>
          </a:ln>
        </p:spPr>
      </p:cxnSp>
      <p:cxnSp>
        <p:nvCxnSpPr>
          <p:cNvPr id="31" name="Connecteur droit avec flèche 59">
            <a:extLst>
              <a:ext uri="{FF2B5EF4-FFF2-40B4-BE49-F238E27FC236}">
                <a16:creationId xmlns:a16="http://schemas.microsoft.com/office/drawing/2014/main" id="{748EBDA7-C817-4548-AD8F-DCDEA6032D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32764" y="1751013"/>
            <a:ext cx="15875" cy="1873250"/>
          </a:xfrm>
          <a:prstGeom prst="straightConnector1">
            <a:avLst/>
          </a:prstGeom>
          <a:noFill/>
          <a:ln w="22225" algn="ctr">
            <a:solidFill>
              <a:srgbClr val="76B4E2"/>
            </a:solidFill>
            <a:round/>
            <a:headEnd/>
            <a:tailEnd type="arrow" w="med" len="med"/>
          </a:ln>
        </p:spPr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D587381A-6FEE-4512-9FCF-24E66FCFC07A}"/>
              </a:ext>
            </a:extLst>
          </p:cNvPr>
          <p:cNvSpPr/>
          <p:nvPr/>
        </p:nvSpPr>
        <p:spPr bwMode="auto">
          <a:xfrm>
            <a:off x="3362325" y="3719513"/>
            <a:ext cx="292100" cy="266700"/>
          </a:xfrm>
          <a:prstGeom prst="ellipse">
            <a:avLst/>
          </a:prstGeom>
          <a:solidFill>
            <a:srgbClr val="EC871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fr-FR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0E05821C-0248-40F9-B066-F023FC2A6E62}"/>
              </a:ext>
            </a:extLst>
          </p:cNvPr>
          <p:cNvSpPr/>
          <p:nvPr/>
        </p:nvSpPr>
        <p:spPr bwMode="auto">
          <a:xfrm>
            <a:off x="4489451" y="3722688"/>
            <a:ext cx="290513" cy="266700"/>
          </a:xfrm>
          <a:prstGeom prst="ellipse">
            <a:avLst/>
          </a:prstGeom>
          <a:solidFill>
            <a:srgbClr val="EC871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fr-FR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4" name="ZoneTexte 35">
            <a:extLst>
              <a:ext uri="{FF2B5EF4-FFF2-40B4-BE49-F238E27FC236}">
                <a16:creationId xmlns:a16="http://schemas.microsoft.com/office/drawing/2014/main" id="{FF130FCD-827F-43C5-A37F-F7D88BA6B81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136900" y="3992565"/>
            <a:ext cx="758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600">
                <a:solidFill>
                  <a:srgbClr val="002060"/>
                </a:solidFill>
                <a:latin typeface="Calibri" pitchFamily="34" charset="0"/>
              </a:rPr>
              <a:t>2005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9496812-95AD-4D5F-A829-BF5298A31690}"/>
              </a:ext>
            </a:extLst>
          </p:cNvPr>
          <p:cNvSpPr/>
          <p:nvPr/>
        </p:nvSpPr>
        <p:spPr bwMode="auto">
          <a:xfrm>
            <a:off x="5095875" y="3719513"/>
            <a:ext cx="292100" cy="266700"/>
          </a:xfrm>
          <a:prstGeom prst="ellipse">
            <a:avLst/>
          </a:prstGeom>
          <a:solidFill>
            <a:srgbClr val="EC871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fr-FR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E1E970BE-A0AA-4EF2-B8A6-A37FA5D3E0C5}"/>
              </a:ext>
            </a:extLst>
          </p:cNvPr>
          <p:cNvSpPr/>
          <p:nvPr/>
        </p:nvSpPr>
        <p:spPr bwMode="auto">
          <a:xfrm>
            <a:off x="5686425" y="3719513"/>
            <a:ext cx="292100" cy="266700"/>
          </a:xfrm>
          <a:prstGeom prst="ellipse">
            <a:avLst/>
          </a:prstGeom>
          <a:solidFill>
            <a:srgbClr val="EC871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fr-FR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7" name="ZoneTexte 40">
            <a:extLst>
              <a:ext uri="{FF2B5EF4-FFF2-40B4-BE49-F238E27FC236}">
                <a16:creationId xmlns:a16="http://schemas.microsoft.com/office/drawing/2014/main" id="{79161C93-B07F-425D-AEC7-C9A1246DBA8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500689" y="3998915"/>
            <a:ext cx="7318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600">
                <a:solidFill>
                  <a:srgbClr val="002060"/>
                </a:solidFill>
                <a:latin typeface="Calibri" pitchFamily="34" charset="0"/>
              </a:rPr>
              <a:t>2009</a:t>
            </a:r>
          </a:p>
        </p:txBody>
      </p:sp>
      <p:sp>
        <p:nvSpPr>
          <p:cNvPr id="38" name="ZoneTexte 34">
            <a:extLst>
              <a:ext uri="{FF2B5EF4-FFF2-40B4-BE49-F238E27FC236}">
                <a16:creationId xmlns:a16="http://schemas.microsoft.com/office/drawing/2014/main" id="{DECAE5D1-6B9B-4BE4-BD0C-727F45A38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6" y="3995740"/>
            <a:ext cx="638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600">
                <a:solidFill>
                  <a:srgbClr val="002060"/>
                </a:solidFill>
                <a:latin typeface="Calibri" pitchFamily="34" charset="0"/>
              </a:rPr>
              <a:t>2007</a:t>
            </a:r>
          </a:p>
        </p:txBody>
      </p:sp>
      <p:sp>
        <p:nvSpPr>
          <p:cNvPr id="39" name="ZoneTexte 35">
            <a:extLst>
              <a:ext uri="{FF2B5EF4-FFF2-40B4-BE49-F238E27FC236}">
                <a16:creationId xmlns:a16="http://schemas.microsoft.com/office/drawing/2014/main" id="{0B09470D-CA18-479C-A9CD-3D034FE7DC5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70451" y="3992565"/>
            <a:ext cx="758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600">
                <a:solidFill>
                  <a:srgbClr val="002060"/>
                </a:solidFill>
                <a:latin typeface="Calibri" pitchFamily="34" charset="0"/>
              </a:rPr>
              <a:t>2008</a:t>
            </a:r>
          </a:p>
        </p:txBody>
      </p:sp>
      <p:sp>
        <p:nvSpPr>
          <p:cNvPr id="40" name="ZoneTexte 14">
            <a:extLst>
              <a:ext uri="{FF2B5EF4-FFF2-40B4-BE49-F238E27FC236}">
                <a16:creationId xmlns:a16="http://schemas.microsoft.com/office/drawing/2014/main" id="{D7B87F48-B274-4AD7-A30E-B7CA7EC9E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971550"/>
            <a:ext cx="1735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800">
                <a:solidFill>
                  <a:srgbClr val="EC8711"/>
                </a:solidFill>
                <a:latin typeface="Calibri" pitchFamily="34" charset="0"/>
              </a:rPr>
              <a:t>Début</a:t>
            </a:r>
          </a:p>
          <a:p>
            <a:r>
              <a:rPr lang="fr-FR" altLang="fr-FR" sz="1800">
                <a:solidFill>
                  <a:srgbClr val="EC8711"/>
                </a:solidFill>
                <a:latin typeface="Calibri" pitchFamily="34" charset="0"/>
              </a:rPr>
              <a:t>Projet SIDV</a:t>
            </a:r>
          </a:p>
        </p:txBody>
      </p:sp>
      <p:sp>
        <p:nvSpPr>
          <p:cNvPr id="41" name="ZoneTexte 15">
            <a:extLst>
              <a:ext uri="{FF2B5EF4-FFF2-40B4-BE49-F238E27FC236}">
                <a16:creationId xmlns:a16="http://schemas.microsoft.com/office/drawing/2014/main" id="{E658AADD-73BA-4BD6-9DEC-620AC12E9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6" y="2127252"/>
            <a:ext cx="2200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800">
                <a:solidFill>
                  <a:srgbClr val="EC8711"/>
                </a:solidFill>
                <a:latin typeface="Calibri" pitchFamily="34" charset="0"/>
              </a:rPr>
              <a:t>Remontée des </a:t>
            </a:r>
          </a:p>
          <a:p>
            <a:r>
              <a:rPr lang="fr-FR" altLang="fr-FR" sz="1800">
                <a:solidFill>
                  <a:srgbClr val="EC8711"/>
                </a:solidFill>
                <a:latin typeface="Calibri" pitchFamily="34" charset="0"/>
              </a:rPr>
              <a:t>données Optile</a:t>
            </a:r>
          </a:p>
        </p:txBody>
      </p:sp>
      <p:cxnSp>
        <p:nvCxnSpPr>
          <p:cNvPr id="43" name="Connecteur droit avec flèche 59">
            <a:extLst>
              <a:ext uri="{FF2B5EF4-FFF2-40B4-BE49-F238E27FC236}">
                <a16:creationId xmlns:a16="http://schemas.microsoft.com/office/drawing/2014/main" id="{06EB3490-CDD9-45A0-A07A-870AAD3360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33988" y="2743200"/>
            <a:ext cx="0" cy="889000"/>
          </a:xfrm>
          <a:prstGeom prst="straightConnector1">
            <a:avLst/>
          </a:prstGeom>
          <a:noFill/>
          <a:ln w="22225" algn="ctr">
            <a:solidFill>
              <a:srgbClr val="EC8711"/>
            </a:solidFill>
            <a:round/>
            <a:headEnd/>
            <a:tailEnd type="arrow" w="med" len="med"/>
          </a:ln>
        </p:spPr>
      </p:cxnSp>
      <p:sp>
        <p:nvSpPr>
          <p:cNvPr id="44" name="ZoneTexte 21">
            <a:extLst>
              <a:ext uri="{FF2B5EF4-FFF2-40B4-BE49-F238E27FC236}">
                <a16:creationId xmlns:a16="http://schemas.microsoft.com/office/drawing/2014/main" id="{8030942E-E6E2-4AF5-956A-612B51041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9" y="5408614"/>
            <a:ext cx="38639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b="1">
                <a:solidFill>
                  <a:srgbClr val="EC8711"/>
                </a:solidFill>
                <a:latin typeface="Calibri" pitchFamily="34" charset="0"/>
              </a:rPr>
              <a:t>Le STIF se dote d’un </a:t>
            </a:r>
          </a:p>
          <a:p>
            <a:r>
              <a:rPr lang="fr-FR" altLang="fr-FR" b="1">
                <a:solidFill>
                  <a:srgbClr val="EC8711"/>
                </a:solidFill>
                <a:latin typeface="Calibri" pitchFamily="34" charset="0"/>
              </a:rPr>
              <a:t>SI décisionnel : le SIDV</a:t>
            </a:r>
          </a:p>
          <a:p>
            <a:r>
              <a:rPr lang="fr-FR" altLang="fr-FR" sz="1800">
                <a:solidFill>
                  <a:srgbClr val="EC8711"/>
                </a:solidFill>
                <a:latin typeface="Calibri" pitchFamily="34" charset="0"/>
              </a:rPr>
              <a:t>Remontée des données </a:t>
            </a:r>
          </a:p>
          <a:p>
            <a:r>
              <a:rPr lang="fr-FR" altLang="fr-FR" sz="1800">
                <a:solidFill>
                  <a:srgbClr val="EC8711"/>
                </a:solidFill>
                <a:latin typeface="Calibri" pitchFamily="34" charset="0"/>
              </a:rPr>
              <a:t>pour le ferré</a:t>
            </a:r>
          </a:p>
        </p:txBody>
      </p:sp>
      <p:sp>
        <p:nvSpPr>
          <p:cNvPr id="45" name="ZoneTexte 22">
            <a:extLst>
              <a:ext uri="{FF2B5EF4-FFF2-40B4-BE49-F238E27FC236}">
                <a16:creationId xmlns:a16="http://schemas.microsoft.com/office/drawing/2014/main" id="{9B4EFB6E-2CE0-4005-A9D0-58628A863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076" y="2824163"/>
            <a:ext cx="2628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800">
                <a:solidFill>
                  <a:srgbClr val="EC8711"/>
                </a:solidFill>
                <a:latin typeface="Calibri" pitchFamily="34" charset="0"/>
              </a:rPr>
              <a:t>Remontée des </a:t>
            </a:r>
          </a:p>
          <a:p>
            <a:r>
              <a:rPr lang="fr-FR" altLang="fr-FR" sz="1800">
                <a:solidFill>
                  <a:srgbClr val="EC8711"/>
                </a:solidFill>
                <a:latin typeface="Calibri" pitchFamily="34" charset="0"/>
              </a:rPr>
              <a:t>données RATP bus</a:t>
            </a:r>
          </a:p>
        </p:txBody>
      </p:sp>
      <p:cxnSp>
        <p:nvCxnSpPr>
          <p:cNvPr id="46" name="Connecteur droit avec flèche 59">
            <a:extLst>
              <a:ext uri="{FF2B5EF4-FFF2-40B4-BE49-F238E27FC236}">
                <a16:creationId xmlns:a16="http://schemas.microsoft.com/office/drawing/2014/main" id="{0057455E-AA03-4548-B6F0-CC3C718B955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54700" y="3414713"/>
            <a:ext cx="0" cy="215900"/>
          </a:xfrm>
          <a:prstGeom prst="straightConnector1">
            <a:avLst/>
          </a:prstGeom>
          <a:noFill/>
          <a:ln w="22225" algn="ctr">
            <a:solidFill>
              <a:srgbClr val="EC8711"/>
            </a:solidFill>
            <a:round/>
            <a:headEnd/>
            <a:tailEnd type="arrow" w="med" len="med"/>
          </a:ln>
        </p:spPr>
      </p:cxnSp>
      <p:cxnSp>
        <p:nvCxnSpPr>
          <p:cNvPr id="47" name="Connecteur droit avec flèche 54">
            <a:extLst>
              <a:ext uri="{FF2B5EF4-FFF2-40B4-BE49-F238E27FC236}">
                <a16:creationId xmlns:a16="http://schemas.microsoft.com/office/drawing/2014/main" id="{AAB3F3DC-7D85-479C-A6B6-E0CAA12B33E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30739" y="4287838"/>
            <a:ext cx="1587" cy="2305050"/>
          </a:xfrm>
          <a:prstGeom prst="straightConnector1">
            <a:avLst/>
          </a:prstGeom>
          <a:noFill/>
          <a:ln w="22225" algn="ctr">
            <a:solidFill>
              <a:srgbClr val="EC8711"/>
            </a:solidFill>
            <a:round/>
            <a:headEnd/>
            <a:tailEnd type="arrow" w="med" len="med"/>
          </a:ln>
        </p:spPr>
      </p:cxnSp>
      <p:sp>
        <p:nvSpPr>
          <p:cNvPr id="48" name="Rectangle 5">
            <a:extLst>
              <a:ext uri="{FF2B5EF4-FFF2-40B4-BE49-F238E27FC236}">
                <a16:creationId xmlns:a16="http://schemas.microsoft.com/office/drawing/2014/main" id="{F2A5DAFC-F901-4807-AF4B-EC6AEE919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475" y="5448302"/>
            <a:ext cx="3162300" cy="746125"/>
          </a:xfrm>
          <a:prstGeom prst="rect">
            <a:avLst/>
          </a:prstGeom>
          <a:solidFill>
            <a:srgbClr val="EC8711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fr-FR" altLang="fr-FR" dirty="0">
              <a:latin typeface="Calibri" pitchFamily="34" charset="0"/>
            </a:endParaRPr>
          </a:p>
        </p:txBody>
      </p:sp>
      <p:pic>
        <p:nvPicPr>
          <p:cNvPr id="49" name="Picture 3">
            <a:extLst>
              <a:ext uri="{FF2B5EF4-FFF2-40B4-BE49-F238E27FC236}">
                <a16:creationId xmlns:a16="http://schemas.microsoft.com/office/drawing/2014/main" id="{69F4C227-9CBB-4871-9342-E4398673A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56792"/>
            <a:ext cx="1403648" cy="170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788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2" grpId="0"/>
      <p:bldP spid="13" grpId="0"/>
      <p:bldP spid="24" grpId="0"/>
      <p:bldP spid="25" grpId="0"/>
      <p:bldP spid="40" grpId="0"/>
      <p:bldP spid="41" grpId="0"/>
      <p:bldP spid="44" grpId="0"/>
      <p:bldP spid="45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542749-6865-462B-8100-A406E5BBFD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2 types d’informations remontées</a:t>
            </a:r>
          </a:p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CA3B787-6B47-4682-AC27-7BC41D583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L’historique, les données et le système mis en œuvre</a:t>
            </a:r>
          </a:p>
          <a:p>
            <a:endParaRPr lang="fr-FR" dirty="0"/>
          </a:p>
        </p:txBody>
      </p:sp>
      <p:sp>
        <p:nvSpPr>
          <p:cNvPr id="4" name="ZoneTexte 7">
            <a:extLst>
              <a:ext uri="{FF2B5EF4-FFF2-40B4-BE49-F238E27FC236}">
                <a16:creationId xmlns:a16="http://schemas.microsoft.com/office/drawing/2014/main" id="{6DCD38EB-774C-43D2-A3A7-5EE3FBA55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4378327"/>
            <a:ext cx="4743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800" dirty="0">
                <a:solidFill>
                  <a:srgbClr val="002060"/>
                </a:solidFill>
                <a:latin typeface="Calibri" pitchFamily="34" charset="0"/>
              </a:rPr>
              <a:t>- Une date et une heure de validation</a:t>
            </a:r>
          </a:p>
          <a:p>
            <a:pPr>
              <a:buFontTx/>
              <a:buChar char="-"/>
            </a:pPr>
            <a:r>
              <a:rPr lang="fr-FR" altLang="fr-FR" sz="1800" dirty="0">
                <a:solidFill>
                  <a:srgbClr val="002060"/>
                </a:solidFill>
                <a:latin typeface="Calibri" pitchFamily="34" charset="0"/>
              </a:rPr>
              <a:t> Une nature (entrée, sortie, </a:t>
            </a:r>
            <a:r>
              <a:rPr lang="fr-FR" altLang="fr-FR" sz="1800" dirty="0" err="1">
                <a:solidFill>
                  <a:srgbClr val="002060"/>
                </a:solidFill>
                <a:latin typeface="Calibri" pitchFamily="34" charset="0"/>
              </a:rPr>
              <a:t>corresp</a:t>
            </a:r>
            <a:r>
              <a:rPr lang="fr-FR" altLang="fr-FR" sz="1800" dirty="0">
                <a:solidFill>
                  <a:srgbClr val="002060"/>
                </a:solidFill>
                <a:latin typeface="Calibri" pitchFamily="34" charset="0"/>
              </a:rPr>
              <a:t>.)</a:t>
            </a:r>
          </a:p>
          <a:p>
            <a:pPr>
              <a:buFontTx/>
              <a:buChar char="-"/>
            </a:pPr>
            <a:r>
              <a:rPr lang="fr-FR" altLang="fr-FR" sz="1800" dirty="0">
                <a:solidFill>
                  <a:srgbClr val="002060"/>
                </a:solidFill>
                <a:latin typeface="Calibri" pitchFamily="34" charset="0"/>
              </a:rPr>
              <a:t> Un lieu</a:t>
            </a:r>
          </a:p>
        </p:txBody>
      </p:sp>
      <p:sp>
        <p:nvSpPr>
          <p:cNvPr id="5" name="ZoneTexte 8">
            <a:extLst>
              <a:ext uri="{FF2B5EF4-FFF2-40B4-BE49-F238E27FC236}">
                <a16:creationId xmlns:a16="http://schemas.microsoft.com/office/drawing/2014/main" id="{423268DE-35F0-4F8C-A8E4-B3E5BBA66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4" y="4379913"/>
            <a:ext cx="40782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fr-FR" altLang="fr-FR" sz="1800">
                <a:solidFill>
                  <a:srgbClr val="002060"/>
                </a:solidFill>
                <a:latin typeface="Calibri" pitchFamily="34" charset="0"/>
              </a:rPr>
              <a:t> Un contrat (titre)</a:t>
            </a:r>
          </a:p>
          <a:p>
            <a:pPr>
              <a:buFontTx/>
              <a:buChar char="-"/>
            </a:pPr>
            <a:r>
              <a:rPr lang="fr-FR" altLang="fr-FR" sz="1800">
                <a:solidFill>
                  <a:srgbClr val="002060"/>
                </a:solidFill>
                <a:latin typeface="Calibri" pitchFamily="34" charset="0"/>
              </a:rPr>
              <a:t> Un numéro unique (anonyme)</a:t>
            </a:r>
          </a:p>
          <a:p>
            <a:pPr>
              <a:buFontTx/>
              <a:buChar char="-"/>
            </a:pPr>
            <a:r>
              <a:rPr lang="fr-FR" altLang="fr-FR" sz="1800">
                <a:solidFill>
                  <a:srgbClr val="002060"/>
                </a:solidFill>
                <a:latin typeface="Calibri" pitchFamily="34" charset="0"/>
              </a:rPr>
              <a:t> Un profil </a:t>
            </a:r>
          </a:p>
          <a:p>
            <a:r>
              <a:rPr lang="fr-FR" altLang="fr-FR" sz="1800">
                <a:solidFill>
                  <a:srgbClr val="002060"/>
                </a:solidFill>
                <a:latin typeface="Calibri" pitchFamily="34" charset="0"/>
              </a:rPr>
              <a:t>- Une validité (date, zone)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7A1603-BA6C-4BA5-AC3A-15DDE793D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075" y="3663950"/>
            <a:ext cx="4008438" cy="522288"/>
          </a:xfrm>
          <a:prstGeom prst="rect">
            <a:avLst/>
          </a:prstGeom>
          <a:solidFill>
            <a:srgbClr val="EC8711">
              <a:alpha val="14902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fr-FR" altLang="fr-FR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+mn-cs"/>
              </a:rPr>
              <a:t>Données issues des </a:t>
            </a:r>
            <a:r>
              <a:rPr lang="fr-FR" altLang="fr-FR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+mn-cs"/>
              </a:rPr>
              <a:t>valideurs</a:t>
            </a:r>
            <a:endParaRPr lang="fr-FR" altLang="fr-FR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AB74FBF-590A-411C-A77F-1F23D4EE1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441" t="4671" r="9757" b="8908"/>
          <a:stretch>
            <a:fillRect/>
          </a:stretch>
        </p:blipFill>
        <p:spPr bwMode="auto">
          <a:xfrm>
            <a:off x="323528" y="1268760"/>
            <a:ext cx="36004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C239BC45-7B29-45C8-8B90-F90C1DC9A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4" y="3670300"/>
            <a:ext cx="3983037" cy="522288"/>
          </a:xfrm>
          <a:prstGeom prst="rect">
            <a:avLst/>
          </a:prstGeom>
          <a:solidFill>
            <a:srgbClr val="EC8711">
              <a:alpha val="14902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fr-FR" altLang="fr-FR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+mn-cs"/>
              </a:rPr>
              <a:t>Données du passe Navigo</a:t>
            </a:r>
          </a:p>
        </p:txBody>
      </p:sp>
      <p:pic>
        <p:nvPicPr>
          <p:cNvPr id="9" name="Picture 2" descr="http://stif.ajaris.com/STIF/GetFile/stif_0013781-1.jpg?reference=13772&amp;sizeMax=600&amp;format=JPEG&amp;forUser=jmhuchon&amp;jsessionid=8F9D1590BB1C6163EE45C8C0ADF04330">
            <a:extLst>
              <a:ext uri="{FF2B5EF4-FFF2-40B4-BE49-F238E27FC236}">
                <a16:creationId xmlns:a16="http://schemas.microsoft.com/office/drawing/2014/main" id="{656D474C-B240-44DD-82ED-20FB891DE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40768"/>
            <a:ext cx="318790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351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C495092-F635-4C91-ACF3-D5150EAA60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 système mis en œuvre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1733D7-196D-468D-8F56-67FE34A26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L’historique, les données et le système mis en œuvre</a:t>
            </a:r>
          </a:p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AED6B-7190-4C60-9F55-8B49E09EDEAA}"/>
              </a:ext>
            </a:extLst>
          </p:cNvPr>
          <p:cNvSpPr/>
          <p:nvPr/>
        </p:nvSpPr>
        <p:spPr bwMode="auto">
          <a:xfrm>
            <a:off x="6700838" y="1900239"/>
            <a:ext cx="1928812" cy="2643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084EE6-E539-4C7C-A8D8-4D7639975439}"/>
              </a:ext>
            </a:extLst>
          </p:cNvPr>
          <p:cNvSpPr/>
          <p:nvPr/>
        </p:nvSpPr>
        <p:spPr bwMode="auto">
          <a:xfrm>
            <a:off x="5895975" y="1900238"/>
            <a:ext cx="3009900" cy="29003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/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E5663C7D-D4FD-498A-BF4F-BE7A65C58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8" y="2578100"/>
            <a:ext cx="1916112" cy="2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/>
          </a:p>
        </p:txBody>
      </p:sp>
      <p:grpSp>
        <p:nvGrpSpPr>
          <p:cNvPr id="13" name="Groupe 68">
            <a:extLst>
              <a:ext uri="{FF2B5EF4-FFF2-40B4-BE49-F238E27FC236}">
                <a16:creationId xmlns:a16="http://schemas.microsoft.com/office/drawing/2014/main" id="{07C83BAE-7EAD-44E3-9D61-D2C244FC1B44}"/>
              </a:ext>
            </a:extLst>
          </p:cNvPr>
          <p:cNvGrpSpPr>
            <a:grpSpLocks/>
          </p:cNvGrpSpPr>
          <p:nvPr/>
        </p:nvGrpSpPr>
        <p:grpSpPr bwMode="auto">
          <a:xfrm>
            <a:off x="7286625" y="1490663"/>
            <a:ext cx="1857375" cy="3033712"/>
            <a:chOff x="7286625" y="1490663"/>
            <a:chExt cx="1857375" cy="3033712"/>
          </a:xfrm>
        </p:grpSpPr>
        <p:grpSp>
          <p:nvGrpSpPr>
            <p:cNvPr id="14" name="Groupe 67">
              <a:extLst>
                <a:ext uri="{FF2B5EF4-FFF2-40B4-BE49-F238E27FC236}">
                  <a16:creationId xmlns:a16="http://schemas.microsoft.com/office/drawing/2014/main" id="{E6F751F5-3981-49C5-8D7F-8C1F77A9B5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6625" y="1995488"/>
              <a:ext cx="1571625" cy="2528887"/>
              <a:chOff x="7286625" y="1995488"/>
              <a:chExt cx="1571625" cy="2528887"/>
            </a:xfrm>
          </p:grpSpPr>
          <p:sp>
            <p:nvSpPr>
              <p:cNvPr id="16" name="Rectangle 232">
                <a:extLst>
                  <a:ext uri="{FF2B5EF4-FFF2-40B4-BE49-F238E27FC236}">
                    <a16:creationId xmlns:a16="http://schemas.microsoft.com/office/drawing/2014/main" id="{78617953-52FC-46CB-8460-D5B00242A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2850" y="1995488"/>
                <a:ext cx="1295400" cy="719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000" tIns="36000" rIns="36000" bIns="36000">
                <a:spAutoFit/>
              </a:bodyPr>
              <a:lstStyle/>
              <a:p>
                <a:pPr algn="ctr" defTabSz="762000" rtl="1" eaLnBrk="0" hangingPunct="0">
                  <a:defRPr/>
                </a:pPr>
                <a:r>
                  <a:rPr lang="fr-FR" sz="1400" b="1" dirty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</a:rPr>
                  <a:t>analyser, exploiter, comprendre </a:t>
                </a:r>
              </a:p>
            </p:txBody>
          </p:sp>
          <p:sp>
            <p:nvSpPr>
              <p:cNvPr id="17" name="Organigramme : Multidocument 49">
                <a:extLst>
                  <a:ext uri="{FF2B5EF4-FFF2-40B4-BE49-F238E27FC236}">
                    <a16:creationId xmlns:a16="http://schemas.microsoft.com/office/drawing/2014/main" id="{40988EC4-C54C-4014-8BC8-BFE156CBC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6675" y="3048000"/>
                <a:ext cx="1133475" cy="657225"/>
              </a:xfrm>
              <a:prstGeom prst="flowChartMultidocumen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fr-FR" sz="1400"/>
                  <a:t>Reporting</a:t>
                </a:r>
              </a:p>
            </p:txBody>
          </p:sp>
          <p:cxnSp>
            <p:nvCxnSpPr>
              <p:cNvPr id="18" name="Connecteur droit avec flèche 51">
                <a:extLst>
                  <a:ext uri="{FF2B5EF4-FFF2-40B4-BE49-F238E27FC236}">
                    <a16:creationId xmlns:a16="http://schemas.microsoft.com/office/drawing/2014/main" id="{97886CEA-3F4E-426B-BDB1-A5EA2CFC0C91}"/>
                  </a:ext>
                </a:extLst>
              </p:cNvPr>
              <p:cNvCxnSpPr>
                <a:cxnSpLocks noChangeShapeType="1"/>
                <a:stCxn id="44" idx="4"/>
                <a:endCxn id="17" idx="1"/>
              </p:cNvCxnSpPr>
              <p:nvPr/>
            </p:nvCxnSpPr>
            <p:spPr bwMode="auto">
              <a:xfrm flipV="1">
                <a:off x="7286625" y="3376613"/>
                <a:ext cx="400050" cy="1651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19" name="Organigramme : Multidocument 53">
                <a:extLst>
                  <a:ext uri="{FF2B5EF4-FFF2-40B4-BE49-F238E27FC236}">
                    <a16:creationId xmlns:a16="http://schemas.microsoft.com/office/drawing/2014/main" id="{75B6856A-49B0-4A49-8437-EC1A384BE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34300" y="3857625"/>
                <a:ext cx="1123950" cy="666750"/>
              </a:xfrm>
              <a:prstGeom prst="flowChartMultidocumen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fr-FR" sz="1400"/>
                  <a:t>Extraction</a:t>
                </a:r>
              </a:p>
            </p:txBody>
          </p:sp>
          <p:cxnSp>
            <p:nvCxnSpPr>
              <p:cNvPr id="20" name="Connecteur droit avec flèche 55">
                <a:extLst>
                  <a:ext uri="{FF2B5EF4-FFF2-40B4-BE49-F238E27FC236}">
                    <a16:creationId xmlns:a16="http://schemas.microsoft.com/office/drawing/2014/main" id="{D26EB483-28B0-4A01-B53C-CE80790305F1}"/>
                  </a:ext>
                </a:extLst>
              </p:cNvPr>
              <p:cNvCxnSpPr>
                <a:cxnSpLocks noChangeShapeType="1"/>
                <a:stCxn id="44" idx="4"/>
                <a:endCxn id="19" idx="1"/>
              </p:cNvCxnSpPr>
              <p:nvPr/>
            </p:nvCxnSpPr>
            <p:spPr bwMode="auto">
              <a:xfrm>
                <a:off x="7286625" y="3541713"/>
                <a:ext cx="447675" cy="6492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15" name="Rectangle 232">
              <a:extLst>
                <a:ext uri="{FF2B5EF4-FFF2-40B4-BE49-F238E27FC236}">
                  <a16:creationId xmlns:a16="http://schemas.microsoft.com/office/drawing/2014/main" id="{D95E3124-7988-4C46-8F9A-81E55DF58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0938" y="1490663"/>
              <a:ext cx="1643062" cy="288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defTabSz="762000" rtl="1" eaLnBrk="0" hangingPunct="0"/>
              <a:r>
                <a:rPr lang="fr-FR" sz="1400" b="1">
                  <a:solidFill>
                    <a:srgbClr val="002060"/>
                  </a:solidFill>
                  <a:latin typeface="Arial" pitchFamily="34" charset="0"/>
                </a:rPr>
                <a:t>et  au-delà</a:t>
              </a:r>
            </a:p>
          </p:txBody>
        </p:sp>
      </p:grpSp>
      <p:grpSp>
        <p:nvGrpSpPr>
          <p:cNvPr id="21" name="Groupe 63">
            <a:extLst>
              <a:ext uri="{FF2B5EF4-FFF2-40B4-BE49-F238E27FC236}">
                <a16:creationId xmlns:a16="http://schemas.microsoft.com/office/drawing/2014/main" id="{CB2EBDF1-9AA3-4C4D-9B4E-4C348B70F882}"/>
              </a:ext>
            </a:extLst>
          </p:cNvPr>
          <p:cNvGrpSpPr>
            <a:grpSpLocks/>
          </p:cNvGrpSpPr>
          <p:nvPr/>
        </p:nvGrpSpPr>
        <p:grpSpPr bwMode="auto">
          <a:xfrm>
            <a:off x="3557589" y="1500188"/>
            <a:ext cx="2520950" cy="3709987"/>
            <a:chOff x="3557588" y="1500188"/>
            <a:chExt cx="2520950" cy="37099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98CA176-A7CA-4C1E-BA1E-73CA92F1788B}"/>
                </a:ext>
              </a:extLst>
            </p:cNvPr>
            <p:cNvSpPr/>
            <p:nvPr/>
          </p:nvSpPr>
          <p:spPr bwMode="auto">
            <a:xfrm>
              <a:off x="3557588" y="1900238"/>
              <a:ext cx="2309812" cy="264318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fr-FR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C9C9D67A-B5CF-46B2-AEC7-93C445B7C8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59488" y="4048125"/>
              <a:ext cx="19050" cy="2857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4" name="Groupe 80">
              <a:extLst>
                <a:ext uri="{FF2B5EF4-FFF2-40B4-BE49-F238E27FC236}">
                  <a16:creationId xmlns:a16="http://schemas.microsoft.com/office/drawing/2014/main" id="{F1F0826F-878D-4CD7-A38E-4AB35254A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5225" y="2900363"/>
              <a:ext cx="1852613" cy="1357312"/>
              <a:chOff x="3705225" y="2366963"/>
              <a:chExt cx="1852613" cy="1357312"/>
            </a:xfrm>
          </p:grpSpPr>
          <p:sp>
            <p:nvSpPr>
              <p:cNvPr id="29" name="AutoShape 251">
                <a:extLst>
                  <a:ext uri="{FF2B5EF4-FFF2-40B4-BE49-F238E27FC236}">
                    <a16:creationId xmlns:a16="http://schemas.microsoft.com/office/drawing/2014/main" id="{EF9FB9F8-5FA3-45ED-8942-B1AA9085A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838" y="2366963"/>
                <a:ext cx="1143000" cy="1357312"/>
              </a:xfrm>
              <a:prstGeom prst="can">
                <a:avLst>
                  <a:gd name="adj" fmla="val 26889"/>
                </a:avLst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762000" rtl="1" eaLnBrk="0" hangingPunct="0"/>
                <a:r>
                  <a:rPr lang="fr-FR" sz="1000" b="1">
                    <a:solidFill>
                      <a:schemeClr val="bg1"/>
                    </a:solidFill>
                    <a:latin typeface="Arial" pitchFamily="34" charset="0"/>
                  </a:rPr>
                  <a:t>Zone tampon</a:t>
                </a:r>
                <a:endParaRPr lang="fr-FR" sz="1000" b="1">
                  <a:solidFill>
                    <a:schemeClr val="bg1"/>
                  </a:solidFill>
                  <a:latin typeface="Switzerland"/>
                </a:endParaRPr>
              </a:p>
            </p:txBody>
          </p:sp>
          <p:cxnSp>
            <p:nvCxnSpPr>
              <p:cNvPr id="30" name="Connecteur droit avec flèche 367">
                <a:extLst>
                  <a:ext uri="{FF2B5EF4-FFF2-40B4-BE49-F238E27FC236}">
                    <a16:creationId xmlns:a16="http://schemas.microsoft.com/office/drawing/2014/main" id="{76E59445-D3E9-4320-9AFE-ED5FAC16988F}"/>
                  </a:ext>
                </a:extLst>
              </p:cNvPr>
              <p:cNvCxnSpPr>
                <a:cxnSpLocks noChangeShapeType="1"/>
                <a:stCxn id="37" idx="4"/>
                <a:endCxn id="29" idx="2"/>
              </p:cNvCxnSpPr>
              <p:nvPr/>
            </p:nvCxnSpPr>
            <p:spPr bwMode="auto">
              <a:xfrm flipV="1">
                <a:off x="3705225" y="3045619"/>
                <a:ext cx="709613" cy="1666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25" name="Rectangle 232">
              <a:extLst>
                <a:ext uri="{FF2B5EF4-FFF2-40B4-BE49-F238E27FC236}">
                  <a16:creationId xmlns:a16="http://schemas.microsoft.com/office/drawing/2014/main" id="{1A9B3248-89D8-4071-90E8-7B4903E94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463" y="1795463"/>
              <a:ext cx="2347912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algn="ctr" defTabSz="762000" rtl="1" eaLnBrk="0" hangingPunct="0">
                <a:defRPr/>
              </a:pPr>
              <a:r>
                <a:rPr lang="fr-FR" sz="14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</a:rPr>
                <a:t>Vérification,</a:t>
              </a:r>
            </a:p>
            <a:p>
              <a:pPr algn="ctr" defTabSz="762000" rtl="1" eaLnBrk="0" hangingPunct="0">
                <a:defRPr/>
              </a:pPr>
              <a:r>
                <a:rPr lang="fr-FR" sz="14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</a:rPr>
                <a:t>Nettoyage, Optimisation</a:t>
              </a:r>
            </a:p>
          </p:txBody>
        </p:sp>
        <p:sp>
          <p:nvSpPr>
            <p:cNvPr id="26" name="Text Box 239">
              <a:extLst>
                <a:ext uri="{FF2B5EF4-FFF2-40B4-BE49-F238E27FC236}">
                  <a16:creationId xmlns:a16="http://schemas.microsoft.com/office/drawing/2014/main" id="{942718CF-6F34-4778-AD61-C3D1F3D2F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625" y="2476500"/>
              <a:ext cx="19970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rtl="1" eaLnBrk="0" hangingPunct="0">
                <a:spcBef>
                  <a:spcPct val="50000"/>
                </a:spcBef>
              </a:pPr>
              <a:r>
                <a:rPr lang="fr-FR" sz="1000">
                  <a:solidFill>
                    <a:schemeClr val="tx2"/>
                  </a:solidFill>
                  <a:latin typeface="Arial" pitchFamily="34" charset="0"/>
                </a:rPr>
                <a:t>Vérification des contraintes d'intégrité référentielle. </a:t>
              </a:r>
            </a:p>
          </p:txBody>
        </p:sp>
        <p:sp>
          <p:nvSpPr>
            <p:cNvPr id="27" name="Text Box 239">
              <a:extLst>
                <a:ext uri="{FF2B5EF4-FFF2-40B4-BE49-F238E27FC236}">
                  <a16:creationId xmlns:a16="http://schemas.microsoft.com/office/drawing/2014/main" id="{5370D9D5-A22D-4917-BC95-7A626E9D8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9375" y="4286250"/>
              <a:ext cx="1997075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rtl="1" eaLnBrk="0" hangingPunct="0">
                <a:spcBef>
                  <a:spcPct val="50000"/>
                </a:spcBef>
              </a:pPr>
              <a:r>
                <a:rPr lang="fr-FR" sz="1000" dirty="0">
                  <a:solidFill>
                    <a:schemeClr val="tx2"/>
                  </a:solidFill>
                  <a:latin typeface="Arial" pitchFamily="34" charset="0"/>
                </a:rPr>
                <a:t>Passé un certain nombre de jours, on considère que les données qui sont systématiquement rejetées le seront toujours. On purge alors ces données et elles ne pourront plus être recyclées.</a:t>
              </a:r>
            </a:p>
          </p:txBody>
        </p:sp>
        <p:sp>
          <p:nvSpPr>
            <p:cNvPr id="28" name="Rectangle 232">
              <a:extLst>
                <a:ext uri="{FF2B5EF4-FFF2-40B4-BE49-F238E27FC236}">
                  <a16:creationId xmlns:a16="http://schemas.microsoft.com/office/drawing/2014/main" id="{0891FB87-C797-40B1-9430-9CAA691BA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314" y="1500188"/>
              <a:ext cx="1223962" cy="288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defTabSz="762000" rtl="1" eaLnBrk="0" hangingPunct="0"/>
              <a:r>
                <a:rPr lang="fr-FR" sz="1400" b="1">
                  <a:solidFill>
                    <a:srgbClr val="002060"/>
                  </a:solidFill>
                  <a:latin typeface="Arial" pitchFamily="34" charset="0"/>
                </a:rPr>
                <a:t>jusqu’à J+30</a:t>
              </a:r>
            </a:p>
          </p:txBody>
        </p:sp>
      </p:grpSp>
      <p:grpSp>
        <p:nvGrpSpPr>
          <p:cNvPr id="31" name="Groupe 66">
            <a:extLst>
              <a:ext uri="{FF2B5EF4-FFF2-40B4-BE49-F238E27FC236}">
                <a16:creationId xmlns:a16="http://schemas.microsoft.com/office/drawing/2014/main" id="{89716E3D-1F6A-467F-8FB6-F1E44A7D7273}"/>
              </a:ext>
            </a:extLst>
          </p:cNvPr>
          <p:cNvGrpSpPr>
            <a:grpSpLocks/>
          </p:cNvGrpSpPr>
          <p:nvPr/>
        </p:nvGrpSpPr>
        <p:grpSpPr bwMode="auto">
          <a:xfrm>
            <a:off x="1985963" y="1433513"/>
            <a:ext cx="1719262" cy="4572000"/>
            <a:chOff x="1985963" y="1433513"/>
            <a:chExt cx="1719262" cy="4572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2153447-C783-44A5-A946-B4791E289534}"/>
                </a:ext>
              </a:extLst>
            </p:cNvPr>
            <p:cNvSpPr/>
            <p:nvPr/>
          </p:nvSpPr>
          <p:spPr bwMode="auto">
            <a:xfrm>
              <a:off x="1985963" y="1900238"/>
              <a:ext cx="1571625" cy="26431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fr-FR" dirty="0"/>
            </a:p>
          </p:txBody>
        </p:sp>
        <p:grpSp>
          <p:nvGrpSpPr>
            <p:cNvPr id="33" name="Groupe 61">
              <a:extLst>
                <a:ext uri="{FF2B5EF4-FFF2-40B4-BE49-F238E27FC236}">
                  <a16:creationId xmlns:a16="http://schemas.microsoft.com/office/drawing/2014/main" id="{D3D56FCB-68C4-4FDB-9130-E5BFD22ABB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5488" y="1433513"/>
              <a:ext cx="1709737" cy="4572000"/>
              <a:chOff x="1995488" y="1433513"/>
              <a:chExt cx="1709737" cy="4572000"/>
            </a:xfrm>
          </p:grpSpPr>
          <p:sp>
            <p:nvSpPr>
              <p:cNvPr id="34" name="AutoShape 251">
                <a:extLst>
                  <a:ext uri="{FF2B5EF4-FFF2-40B4-BE49-F238E27FC236}">
                    <a16:creationId xmlns:a16="http://schemas.microsoft.com/office/drawing/2014/main" id="{EF4904AF-DE36-4B5D-9F5B-1D3C1B3C9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825" y="5443538"/>
                <a:ext cx="728663" cy="561975"/>
              </a:xfrm>
              <a:prstGeom prst="can">
                <a:avLst>
                  <a:gd name="adj" fmla="val 26889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 eaLnBrk="0" hangingPunct="0"/>
                <a:r>
                  <a:rPr lang="fr-FR" sz="1000" b="1" dirty="0">
                    <a:solidFill>
                      <a:schemeClr val="bg1"/>
                    </a:solidFill>
                    <a:latin typeface="Arial" pitchFamily="34" charset="0"/>
                  </a:rPr>
                  <a:t>Référentiel </a:t>
                </a:r>
              </a:p>
              <a:p>
                <a:pPr algn="ctr" rtl="1" eaLnBrk="0" hangingPunct="0"/>
                <a:r>
                  <a:rPr lang="fr-FR" sz="1000" b="1" dirty="0">
                    <a:solidFill>
                      <a:schemeClr val="bg1"/>
                    </a:solidFill>
                    <a:latin typeface="Arial" pitchFamily="34" charset="0"/>
                  </a:rPr>
                  <a:t>IdFM</a:t>
                </a:r>
              </a:p>
            </p:txBody>
          </p:sp>
          <p:grpSp>
            <p:nvGrpSpPr>
              <p:cNvPr id="35" name="Groupe 58">
                <a:extLst>
                  <a:ext uri="{FF2B5EF4-FFF2-40B4-BE49-F238E27FC236}">
                    <a16:creationId xmlns:a16="http://schemas.microsoft.com/office/drawing/2014/main" id="{4608E5E9-06BE-4DBF-9EE1-243F4D8F53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5488" y="1433513"/>
                <a:ext cx="1709737" cy="3081337"/>
                <a:chOff x="1995488" y="1433513"/>
                <a:chExt cx="1709737" cy="3081337"/>
              </a:xfrm>
            </p:grpSpPr>
            <p:sp>
              <p:nvSpPr>
                <p:cNvPr id="37" name="AutoShape 251">
                  <a:extLst>
                    <a:ext uri="{FF2B5EF4-FFF2-40B4-BE49-F238E27FC236}">
                      <a16:creationId xmlns:a16="http://schemas.microsoft.com/office/drawing/2014/main" id="{F7A6B4C6-5240-4CB8-8C12-B2C41BB2C1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7525" y="2676525"/>
                  <a:ext cx="647700" cy="1838325"/>
                </a:xfrm>
                <a:prstGeom prst="can">
                  <a:avLst>
                    <a:gd name="adj" fmla="val 26884"/>
                  </a:avLst>
                </a:prstGeom>
                <a:solidFill>
                  <a:srgbClr val="C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762000" rtl="1" eaLnBrk="0" hangingPunct="0"/>
                  <a:r>
                    <a:rPr lang="fr-FR" sz="1000" b="1">
                      <a:solidFill>
                        <a:schemeClr val="bg1"/>
                      </a:solidFill>
                      <a:latin typeface="Arial" pitchFamily="34" charset="0"/>
                    </a:rPr>
                    <a:t>Collecte </a:t>
                  </a:r>
                </a:p>
                <a:p>
                  <a:pPr algn="ctr" defTabSz="762000" rtl="1" eaLnBrk="0" hangingPunct="0"/>
                  <a:r>
                    <a:rPr lang="fr-FR" sz="1000" b="1">
                      <a:solidFill>
                        <a:schemeClr val="bg1"/>
                      </a:solidFill>
                      <a:latin typeface="Arial" pitchFamily="34" charset="0"/>
                    </a:rPr>
                    <a:t>des</a:t>
                  </a:r>
                </a:p>
                <a:p>
                  <a:pPr algn="ctr" defTabSz="762000" rtl="1" eaLnBrk="0" hangingPunct="0"/>
                  <a:r>
                    <a:rPr lang="fr-FR" sz="1000" b="1">
                      <a:solidFill>
                        <a:schemeClr val="bg1"/>
                      </a:solidFill>
                      <a:latin typeface="Arial" pitchFamily="34" charset="0"/>
                    </a:rPr>
                    <a:t>données</a:t>
                  </a:r>
                </a:p>
              </p:txBody>
            </p:sp>
            <p:sp>
              <p:nvSpPr>
                <p:cNvPr id="38" name="Rectangle 232">
                  <a:extLst>
                    <a:ext uri="{FF2B5EF4-FFF2-40B4-BE49-F238E27FC236}">
                      <a16:creationId xmlns:a16="http://schemas.microsoft.com/office/drawing/2014/main" id="{27BBF388-BC00-4EA9-901F-15AE4DF602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5488" y="1928813"/>
                  <a:ext cx="1428750" cy="285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36000" tIns="36000" rIns="36000" bIns="36000">
                  <a:spAutoFit/>
                </a:bodyPr>
                <a:lstStyle/>
                <a:p>
                  <a:pPr algn="ctr" defTabSz="762000" rtl="1" eaLnBrk="0" hangingPunct="0">
                    <a:defRPr/>
                  </a:pPr>
                  <a:r>
                    <a:rPr lang="fr-FR" sz="1400" b="1" dirty="0">
                      <a:solidFill>
                        <a:schemeClr val="accent1">
                          <a:lumMod val="75000"/>
                        </a:schemeClr>
                      </a:solidFill>
                      <a:latin typeface="Arial" pitchFamily="34" charset="0"/>
                    </a:rPr>
                    <a:t>Réception</a:t>
                  </a:r>
                </a:p>
              </p:txBody>
            </p:sp>
            <p:sp>
              <p:nvSpPr>
                <p:cNvPr id="39" name="Rectangle 232">
                  <a:extLst>
                    <a:ext uri="{FF2B5EF4-FFF2-40B4-BE49-F238E27FC236}">
                      <a16:creationId xmlns:a16="http://schemas.microsoft.com/office/drawing/2014/main" id="{CDB8BE17-2263-46DB-B957-9406633C55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7401" y="1433513"/>
                  <a:ext cx="1481138" cy="288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defTabSz="762000" rtl="1" eaLnBrk="0" hangingPunct="0"/>
                  <a:r>
                    <a:rPr lang="fr-FR" sz="1400" b="1" dirty="0">
                      <a:solidFill>
                        <a:srgbClr val="002060"/>
                      </a:solidFill>
                      <a:latin typeface="Arial" pitchFamily="34" charset="0"/>
                    </a:rPr>
                    <a:t>entre J+2 et J+5</a:t>
                  </a:r>
                </a:p>
              </p:txBody>
            </p:sp>
          </p:grpSp>
          <p:cxnSp>
            <p:nvCxnSpPr>
              <p:cNvPr id="36" name="Forme 60">
                <a:extLst>
                  <a:ext uri="{FF2B5EF4-FFF2-40B4-BE49-F238E27FC236}">
                    <a16:creationId xmlns:a16="http://schemas.microsoft.com/office/drawing/2014/main" id="{22755D77-44C8-4236-BF5C-9CE9ABCB2AD4}"/>
                  </a:ext>
                </a:extLst>
              </p:cNvPr>
              <p:cNvCxnSpPr>
                <a:cxnSpLocks noChangeShapeType="1"/>
                <a:stCxn id="34" idx="4"/>
                <a:endCxn id="37" idx="3"/>
              </p:cNvCxnSpPr>
              <p:nvPr/>
            </p:nvCxnSpPr>
            <p:spPr bwMode="auto">
              <a:xfrm flipV="1">
                <a:off x="2757488" y="4514850"/>
                <a:ext cx="623887" cy="1209676"/>
              </a:xfrm>
              <a:prstGeom prst="bentConnector2">
                <a:avLst/>
              </a:prstGeom>
              <a:noFill/>
              <a:ln w="9525" algn="ctr">
                <a:solidFill>
                  <a:srgbClr val="FFC000"/>
                </a:solidFill>
                <a:round/>
                <a:headEnd/>
                <a:tailEnd type="arrow" w="med" len="med"/>
              </a:ln>
            </p:spPr>
          </p:cxnSp>
        </p:grpSp>
      </p:grpSp>
      <p:grpSp>
        <p:nvGrpSpPr>
          <p:cNvPr id="40" name="Groupe 65">
            <a:extLst>
              <a:ext uri="{FF2B5EF4-FFF2-40B4-BE49-F238E27FC236}">
                <a16:creationId xmlns:a16="http://schemas.microsoft.com/office/drawing/2014/main" id="{88BAE9C2-E32C-4FA6-82AA-4F477A82B0E5}"/>
              </a:ext>
            </a:extLst>
          </p:cNvPr>
          <p:cNvGrpSpPr>
            <a:grpSpLocks/>
          </p:cNvGrpSpPr>
          <p:nvPr/>
        </p:nvGrpSpPr>
        <p:grpSpPr bwMode="auto">
          <a:xfrm>
            <a:off x="5572126" y="1519240"/>
            <a:ext cx="1714500" cy="2700337"/>
            <a:chOff x="5572125" y="1519238"/>
            <a:chExt cx="1714500" cy="2700337"/>
          </a:xfrm>
        </p:grpSpPr>
        <p:sp>
          <p:nvSpPr>
            <p:cNvPr id="41" name="Rectangle 232">
              <a:extLst>
                <a:ext uri="{FF2B5EF4-FFF2-40B4-BE49-F238E27FC236}">
                  <a16:creationId xmlns:a16="http://schemas.microsoft.com/office/drawing/2014/main" id="{4661DDA5-17F7-447A-9933-F07084FDF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0263" y="1928813"/>
              <a:ext cx="1328737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algn="ctr" defTabSz="762000" rtl="1" eaLnBrk="0" hangingPunct="0">
                <a:defRPr/>
              </a:pPr>
              <a:r>
                <a:rPr lang="fr-FR" sz="1400" b="1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</a:rPr>
                <a:t>Historiser</a:t>
              </a:r>
              <a:r>
                <a:rPr lang="fr-FR" sz="14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42" name="Rectangle 232">
              <a:extLst>
                <a:ext uri="{FF2B5EF4-FFF2-40B4-BE49-F238E27FC236}">
                  <a16:creationId xmlns:a16="http://schemas.microsoft.com/office/drawing/2014/main" id="{7F1D408E-8C79-49CE-83DF-90C438CF0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9" y="1519238"/>
              <a:ext cx="881061" cy="288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defTabSz="762000" rtl="1" eaLnBrk="0" hangingPunct="0"/>
              <a:r>
                <a:rPr lang="fr-FR" sz="1400" b="1">
                  <a:solidFill>
                    <a:srgbClr val="002060"/>
                  </a:solidFill>
                  <a:latin typeface="Arial" pitchFamily="34" charset="0"/>
                </a:rPr>
                <a:t>à J+30</a:t>
              </a:r>
            </a:p>
          </p:txBody>
        </p:sp>
        <p:grpSp>
          <p:nvGrpSpPr>
            <p:cNvPr id="43" name="Groupe 80">
              <a:extLst>
                <a:ext uri="{FF2B5EF4-FFF2-40B4-BE49-F238E27FC236}">
                  <a16:creationId xmlns:a16="http://schemas.microsoft.com/office/drawing/2014/main" id="{D7CF5499-D150-488E-9FDA-1428B26934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72125" y="2862263"/>
              <a:ext cx="1714500" cy="1357312"/>
              <a:chOff x="3705225" y="2366963"/>
              <a:chExt cx="1852613" cy="1357312"/>
            </a:xfrm>
          </p:grpSpPr>
          <p:sp>
            <p:nvSpPr>
              <p:cNvPr id="44" name="AutoShape 251">
                <a:extLst>
                  <a:ext uri="{FF2B5EF4-FFF2-40B4-BE49-F238E27FC236}">
                    <a16:creationId xmlns:a16="http://schemas.microsoft.com/office/drawing/2014/main" id="{A6E786F7-C576-4A05-A5C2-27466E1B8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838" y="2366963"/>
                <a:ext cx="1143000" cy="1357312"/>
              </a:xfrm>
              <a:prstGeom prst="can">
                <a:avLst>
                  <a:gd name="adj" fmla="val 26889"/>
                </a:avLst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762000" rtl="1" eaLnBrk="0" hangingPunct="0"/>
                <a:r>
                  <a:rPr lang="fr-FR" sz="1000" b="1">
                    <a:solidFill>
                      <a:schemeClr val="bg1"/>
                    </a:solidFill>
                    <a:latin typeface="Switzerland"/>
                  </a:rPr>
                  <a:t>Entrepôt</a:t>
                </a:r>
              </a:p>
            </p:txBody>
          </p:sp>
          <p:cxnSp>
            <p:nvCxnSpPr>
              <p:cNvPr id="45" name="Connecteur droit avec flèche 367">
                <a:extLst>
                  <a:ext uri="{FF2B5EF4-FFF2-40B4-BE49-F238E27FC236}">
                    <a16:creationId xmlns:a16="http://schemas.microsoft.com/office/drawing/2014/main" id="{7632976F-DF60-4E72-A488-BEDACB70DA8C}"/>
                  </a:ext>
                </a:extLst>
              </p:cNvPr>
              <p:cNvCxnSpPr>
                <a:cxnSpLocks noChangeShapeType="1"/>
                <a:endCxn id="44" idx="2"/>
              </p:cNvCxnSpPr>
              <p:nvPr/>
            </p:nvCxnSpPr>
            <p:spPr bwMode="auto">
              <a:xfrm flipV="1">
                <a:off x="3705225" y="3045619"/>
                <a:ext cx="709613" cy="1666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  <p:grpSp>
        <p:nvGrpSpPr>
          <p:cNvPr id="46" name="Groupe 56">
            <a:extLst>
              <a:ext uri="{FF2B5EF4-FFF2-40B4-BE49-F238E27FC236}">
                <a16:creationId xmlns:a16="http://schemas.microsoft.com/office/drawing/2014/main" id="{F95B81E7-DDC3-4492-9A34-FB62BAE61ED5}"/>
              </a:ext>
            </a:extLst>
          </p:cNvPr>
          <p:cNvGrpSpPr>
            <a:grpSpLocks/>
          </p:cNvGrpSpPr>
          <p:nvPr/>
        </p:nvGrpSpPr>
        <p:grpSpPr bwMode="auto">
          <a:xfrm>
            <a:off x="176214" y="1385890"/>
            <a:ext cx="2886075" cy="3995737"/>
            <a:chOff x="176213" y="1385888"/>
            <a:chExt cx="2885663" cy="3995737"/>
          </a:xfrm>
        </p:grpSpPr>
        <p:grpSp>
          <p:nvGrpSpPr>
            <p:cNvPr id="47" name="Groupe 78">
              <a:extLst>
                <a:ext uri="{FF2B5EF4-FFF2-40B4-BE49-F238E27FC236}">
                  <a16:creationId xmlns:a16="http://schemas.microsoft.com/office/drawing/2014/main" id="{7433DEB7-6943-4277-8B64-D1AAD2E03D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213" y="4979988"/>
              <a:ext cx="1479550" cy="401637"/>
              <a:chOff x="376238" y="1352550"/>
              <a:chExt cx="1479550" cy="401638"/>
            </a:xfrm>
          </p:grpSpPr>
          <p:sp>
            <p:nvSpPr>
              <p:cNvPr id="71" name="Text Box 239">
                <a:extLst>
                  <a:ext uri="{FF2B5EF4-FFF2-40B4-BE49-F238E27FC236}">
                    <a16:creationId xmlns:a16="http://schemas.microsoft.com/office/drawing/2014/main" id="{1C1E775B-348D-465D-B148-DAC261C13B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375" y="1352550"/>
                <a:ext cx="139065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rtl="1" eaLnBrk="0" hangingPunct="0">
                  <a:spcBef>
                    <a:spcPct val="50000"/>
                  </a:spcBef>
                </a:pPr>
                <a:r>
                  <a:rPr lang="fr-FR" sz="1000">
                    <a:solidFill>
                      <a:srgbClr val="FFC000"/>
                    </a:solidFill>
                    <a:latin typeface="Arial" pitchFamily="34" charset="0"/>
                  </a:rPr>
                  <a:t>Données de Référentiel</a:t>
                </a:r>
              </a:p>
            </p:txBody>
          </p:sp>
          <p:sp>
            <p:nvSpPr>
              <p:cNvPr id="72" name="Text Box 240">
                <a:extLst>
                  <a:ext uri="{FF2B5EF4-FFF2-40B4-BE49-F238E27FC236}">
                    <a16:creationId xmlns:a16="http://schemas.microsoft.com/office/drawing/2014/main" id="{2736FE5E-21E4-49F0-B375-EE5E09F99B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38" y="1509713"/>
                <a:ext cx="147955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 eaLnBrk="0" hangingPunct="0">
                  <a:spcBef>
                    <a:spcPct val="50000"/>
                  </a:spcBef>
                </a:pPr>
                <a:r>
                  <a:rPr lang="fr-FR" sz="1000">
                    <a:solidFill>
                      <a:srgbClr val="3333CC"/>
                    </a:solidFill>
                    <a:latin typeface="Arial" pitchFamily="34" charset="0"/>
                  </a:rPr>
                  <a:t>Données de Validation</a:t>
                </a:r>
              </a:p>
            </p:txBody>
          </p:sp>
        </p:grpSp>
        <p:grpSp>
          <p:nvGrpSpPr>
            <p:cNvPr id="48" name="Groupe 54">
              <a:extLst>
                <a:ext uri="{FF2B5EF4-FFF2-40B4-BE49-F238E27FC236}">
                  <a16:creationId xmlns:a16="http://schemas.microsoft.com/office/drawing/2014/main" id="{C929B2B9-B64A-4524-B071-4BBC802C37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075" y="1385888"/>
              <a:ext cx="2705801" cy="3568700"/>
              <a:chOff x="356075" y="1385888"/>
              <a:chExt cx="2705801" cy="3568700"/>
            </a:xfrm>
          </p:grpSpPr>
          <p:grpSp>
            <p:nvGrpSpPr>
              <p:cNvPr id="49" name="Groupe 99">
                <a:extLst>
                  <a:ext uri="{FF2B5EF4-FFF2-40B4-BE49-F238E27FC236}">
                    <a16:creationId xmlns:a16="http://schemas.microsoft.com/office/drawing/2014/main" id="{EEA09D1C-5C40-4A8E-98EF-8CD07CF76F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725" y="2398713"/>
                <a:ext cx="2341151" cy="2233612"/>
                <a:chOff x="720281" y="2398777"/>
                <a:chExt cx="2341899" cy="2233732"/>
              </a:xfrm>
            </p:grpSpPr>
            <p:sp>
              <p:nvSpPr>
                <p:cNvPr id="63" name="Rectangle 254">
                  <a:extLst>
                    <a:ext uri="{FF2B5EF4-FFF2-40B4-BE49-F238E27FC236}">
                      <a16:creationId xmlns:a16="http://schemas.microsoft.com/office/drawing/2014/main" id="{7BC32D7D-FC3E-4ADF-8FE4-15B11991CE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7114" y="3437058"/>
                  <a:ext cx="357251" cy="285765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1" eaLnBrk="0" hangingPunct="0">
                    <a:defRPr/>
                  </a:pPr>
                  <a:r>
                    <a:rPr lang="fr-FR" sz="2000" dirty="0"/>
                    <a:t>A2</a:t>
                  </a:r>
                </a:p>
              </p:txBody>
            </p:sp>
            <p:cxnSp>
              <p:nvCxnSpPr>
                <p:cNvPr id="64" name="Connecteur en angle 269">
                  <a:extLst>
                    <a:ext uri="{FF2B5EF4-FFF2-40B4-BE49-F238E27FC236}">
                      <a16:creationId xmlns:a16="http://schemas.microsoft.com/office/drawing/2014/main" id="{0106A604-F864-4466-97F6-C5323D56F5F0}"/>
                    </a:ext>
                  </a:extLst>
                </p:cNvPr>
                <p:cNvCxnSpPr>
                  <a:cxnSpLocks noChangeShapeType="1"/>
                  <a:stCxn id="60" idx="3"/>
                  <a:endCxn id="63" idx="1"/>
                </p:cNvCxnSpPr>
                <p:nvPr/>
              </p:nvCxnSpPr>
              <p:spPr bwMode="auto">
                <a:xfrm>
                  <a:off x="1358900" y="2632259"/>
                  <a:ext cx="698500" cy="88265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65" name="Connecteur en angle 274">
                  <a:extLst>
                    <a:ext uri="{FF2B5EF4-FFF2-40B4-BE49-F238E27FC236}">
                      <a16:creationId xmlns:a16="http://schemas.microsoft.com/office/drawing/2014/main" id="{0D589B24-05BC-4CF4-979F-159BCA97BECF}"/>
                    </a:ext>
                  </a:extLst>
                </p:cNvPr>
                <p:cNvCxnSpPr>
                  <a:cxnSpLocks noChangeShapeType="1"/>
                  <a:stCxn id="61" idx="3"/>
                  <a:endCxn id="63" idx="1"/>
                </p:cNvCxnSpPr>
                <p:nvPr/>
              </p:nvCxnSpPr>
              <p:spPr bwMode="auto">
                <a:xfrm flipV="1">
                  <a:off x="1358900" y="3514909"/>
                  <a:ext cx="698500" cy="1117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66" name="Connecteur en angle 281">
                  <a:extLst>
                    <a:ext uri="{FF2B5EF4-FFF2-40B4-BE49-F238E27FC236}">
                      <a16:creationId xmlns:a16="http://schemas.microsoft.com/office/drawing/2014/main" id="{469D5C0B-3596-4554-85B1-3DE2D44312D4}"/>
                    </a:ext>
                  </a:extLst>
                </p:cNvPr>
                <p:cNvCxnSpPr>
                  <a:cxnSpLocks noChangeShapeType="1"/>
                  <a:stCxn id="55" idx="1"/>
                </p:cNvCxnSpPr>
                <p:nvPr/>
              </p:nvCxnSpPr>
              <p:spPr bwMode="auto">
                <a:xfrm rot="16200000" flipH="1">
                  <a:off x="1809978" y="2118322"/>
                  <a:ext cx="167073" cy="2337324"/>
                </a:xfrm>
                <a:prstGeom prst="bentConnector4">
                  <a:avLst>
                    <a:gd name="adj1" fmla="val -136824"/>
                    <a:gd name="adj2" fmla="val 52153"/>
                  </a:avLst>
                </a:prstGeom>
                <a:noFill/>
                <a:ln w="9525" algn="ctr">
                  <a:solidFill>
                    <a:srgbClr val="FFC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67" name="Connecteur en angle 281">
                  <a:extLst>
                    <a:ext uri="{FF2B5EF4-FFF2-40B4-BE49-F238E27FC236}">
                      <a16:creationId xmlns:a16="http://schemas.microsoft.com/office/drawing/2014/main" id="{6851FC52-0B11-43E8-9C8C-200455001EE4}"/>
                    </a:ext>
                  </a:extLst>
                </p:cNvPr>
                <p:cNvCxnSpPr>
                  <a:cxnSpLocks noChangeShapeType="1"/>
                  <a:stCxn id="54" idx="1"/>
                </p:cNvCxnSpPr>
                <p:nvPr/>
              </p:nvCxnSpPr>
              <p:spPr bwMode="auto">
                <a:xfrm rot="5400000" flipH="1" flipV="1">
                  <a:off x="1688857" y="2954839"/>
                  <a:ext cx="404747" cy="2341899"/>
                </a:xfrm>
                <a:prstGeom prst="bentConnector2">
                  <a:avLst/>
                </a:prstGeom>
                <a:noFill/>
                <a:ln w="9525" algn="ctr">
                  <a:solidFill>
                    <a:srgbClr val="FFC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68" name="Connecteur en angle 281">
                  <a:extLst>
                    <a:ext uri="{FF2B5EF4-FFF2-40B4-BE49-F238E27FC236}">
                      <a16:creationId xmlns:a16="http://schemas.microsoft.com/office/drawing/2014/main" id="{07817012-5112-42B9-BEF9-1D38E3DB2834}"/>
                    </a:ext>
                  </a:extLst>
                </p:cNvPr>
                <p:cNvCxnSpPr>
                  <a:cxnSpLocks noChangeShapeType="1"/>
                  <a:stCxn id="56" idx="1"/>
                </p:cNvCxnSpPr>
                <p:nvPr/>
              </p:nvCxnSpPr>
              <p:spPr bwMode="auto">
                <a:xfrm rot="16200000" flipH="1">
                  <a:off x="1470694" y="1662080"/>
                  <a:ext cx="854786" cy="2328180"/>
                </a:xfrm>
                <a:prstGeom prst="bentConnector4">
                  <a:avLst>
                    <a:gd name="adj1" fmla="val -9329"/>
                    <a:gd name="adj2" fmla="val 73431"/>
                  </a:avLst>
                </a:prstGeom>
                <a:noFill/>
                <a:ln w="9525" algn="ctr">
                  <a:solidFill>
                    <a:srgbClr val="FFC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69" name="Connecteur droit avec flèche 363">
                  <a:extLst>
                    <a:ext uri="{FF2B5EF4-FFF2-40B4-BE49-F238E27FC236}">
                      <a16:creationId xmlns:a16="http://schemas.microsoft.com/office/drawing/2014/main" id="{A03F1531-3056-436C-AC23-C5966825FF31}"/>
                    </a:ext>
                  </a:extLst>
                </p:cNvPr>
                <p:cNvCxnSpPr>
                  <a:cxnSpLocks noChangeShapeType="1"/>
                  <a:stCxn id="62" idx="3"/>
                  <a:endCxn id="63" idx="1"/>
                </p:cNvCxnSpPr>
                <p:nvPr/>
              </p:nvCxnSpPr>
              <p:spPr bwMode="auto">
                <a:xfrm>
                  <a:off x="1358900" y="3514909"/>
                  <a:ext cx="698500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70" name="Connecteur droit avec flèche 364">
                  <a:extLst>
                    <a:ext uri="{FF2B5EF4-FFF2-40B4-BE49-F238E27FC236}">
                      <a16:creationId xmlns:a16="http://schemas.microsoft.com/office/drawing/2014/main" id="{20596183-F4A1-4EAC-8441-E25CE5FE7072}"/>
                    </a:ext>
                  </a:extLst>
                </p:cNvPr>
                <p:cNvCxnSpPr>
                  <a:cxnSpLocks noChangeShapeType="1"/>
                  <a:stCxn id="63" idx="3"/>
                  <a:endCxn id="37" idx="2"/>
                </p:cNvCxnSpPr>
                <p:nvPr/>
              </p:nvCxnSpPr>
              <p:spPr bwMode="auto">
                <a:xfrm>
                  <a:off x="2414685" y="3579940"/>
                  <a:ext cx="643142" cy="15876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 type="arrow" w="med" len="med"/>
                </a:ln>
              </p:spPr>
            </p:cxnSp>
          </p:grpSp>
          <p:grpSp>
            <p:nvGrpSpPr>
              <p:cNvPr id="50" name="Groupe 53">
                <a:extLst>
                  <a:ext uri="{FF2B5EF4-FFF2-40B4-BE49-F238E27FC236}">
                    <a16:creationId xmlns:a16="http://schemas.microsoft.com/office/drawing/2014/main" id="{92DDB903-EFF5-405F-BEAB-DCFCCD33F6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075" y="1385888"/>
                <a:ext cx="1482013" cy="3568700"/>
                <a:chOff x="356075" y="1385888"/>
                <a:chExt cx="1482013" cy="3568700"/>
              </a:xfrm>
            </p:grpSpPr>
            <p:sp>
              <p:nvSpPr>
                <p:cNvPr id="51" name="Rectangle 232">
                  <a:extLst>
                    <a:ext uri="{FF2B5EF4-FFF2-40B4-BE49-F238E27FC236}">
                      <a16:creationId xmlns:a16="http://schemas.microsoft.com/office/drawing/2014/main" id="{9B61273B-49B3-4C3D-A943-01E8B3F38B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075" y="1385888"/>
                  <a:ext cx="1482013" cy="5035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defTabSz="762000" rtl="1" eaLnBrk="0" hangingPunct="0"/>
                  <a:r>
                    <a:rPr lang="fr-FR" sz="1400" b="1" dirty="0">
                      <a:solidFill>
                        <a:srgbClr val="002060"/>
                      </a:solidFill>
                      <a:latin typeface="Arial" pitchFamily="34" charset="0"/>
                    </a:rPr>
                    <a:t>Validation </a:t>
                  </a:r>
                </a:p>
                <a:p>
                  <a:pPr algn="ctr" defTabSz="762000" rtl="1" eaLnBrk="0" hangingPunct="0"/>
                  <a:r>
                    <a:rPr lang="fr-FR" sz="1400" b="1" dirty="0">
                      <a:solidFill>
                        <a:srgbClr val="002060"/>
                      </a:solidFill>
                      <a:latin typeface="Arial" pitchFamily="34" charset="0"/>
                    </a:rPr>
                    <a:t>Jour J                 </a:t>
                  </a:r>
                </a:p>
              </p:txBody>
            </p:sp>
            <p:grpSp>
              <p:nvGrpSpPr>
                <p:cNvPr id="52" name="Groupe 77">
                  <a:extLst>
                    <a:ext uri="{FF2B5EF4-FFF2-40B4-BE49-F238E27FC236}">
                      <a16:creationId xmlns:a16="http://schemas.microsoft.com/office/drawing/2014/main" id="{45035696-D136-4BD7-BC69-FD3D1FB2DB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1713" y="2554288"/>
                  <a:ext cx="357187" cy="2286000"/>
                  <a:chOff x="1001713" y="2020888"/>
                  <a:chExt cx="357187" cy="2286000"/>
                </a:xfrm>
              </p:grpSpPr>
              <p:sp>
                <p:nvSpPr>
                  <p:cNvPr id="60" name="Rectangle 254">
                    <a:extLst>
                      <a:ext uri="{FF2B5EF4-FFF2-40B4-BE49-F238E27FC236}">
                        <a16:creationId xmlns:a16="http://schemas.microsoft.com/office/drawing/2014/main" id="{0B69FC45-A853-4A88-B226-315F10B5DB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1595" y="2020888"/>
                    <a:ext cx="357136" cy="285750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rtl="1" eaLnBrk="0" hangingPunct="0">
                      <a:defRPr/>
                    </a:pPr>
                    <a:r>
                      <a:rPr lang="fr-FR" sz="1400" dirty="0"/>
                      <a:t>A1</a:t>
                    </a:r>
                  </a:p>
                </p:txBody>
              </p:sp>
              <p:sp>
                <p:nvSpPr>
                  <p:cNvPr id="61" name="Rectangle 254">
                    <a:extLst>
                      <a:ext uri="{FF2B5EF4-FFF2-40B4-BE49-F238E27FC236}">
                        <a16:creationId xmlns:a16="http://schemas.microsoft.com/office/drawing/2014/main" id="{032BCBFF-C4D1-4EBB-808D-A0C3006ED9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1595" y="4021138"/>
                    <a:ext cx="357136" cy="285750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rtl="1" eaLnBrk="0" hangingPunct="0">
                      <a:defRPr/>
                    </a:pPr>
                    <a:r>
                      <a:rPr lang="fr-FR" sz="1400" dirty="0"/>
                      <a:t>A1</a:t>
                    </a:r>
                  </a:p>
                </p:txBody>
              </p:sp>
              <p:sp>
                <p:nvSpPr>
                  <p:cNvPr id="62" name="Rectangle 254">
                    <a:extLst>
                      <a:ext uri="{FF2B5EF4-FFF2-40B4-BE49-F238E27FC236}">
                        <a16:creationId xmlns:a16="http://schemas.microsoft.com/office/drawing/2014/main" id="{E76FC427-7D2C-4F89-82A2-86CB4262D8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1595" y="2903538"/>
                    <a:ext cx="357136" cy="285750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12700">
                    <a:solidFill>
                      <a:schemeClr val="tx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rtl="1" eaLnBrk="0" hangingPunct="0">
                      <a:defRPr/>
                    </a:pPr>
                    <a:r>
                      <a:rPr lang="fr-FR" sz="1400" dirty="0"/>
                      <a:t>A1</a:t>
                    </a:r>
                  </a:p>
                </p:txBody>
              </p:sp>
            </p:grpSp>
            <p:grpSp>
              <p:nvGrpSpPr>
                <p:cNvPr id="53" name="Groupe 76">
                  <a:extLst>
                    <a:ext uri="{FF2B5EF4-FFF2-40B4-BE49-F238E27FC236}">
                      <a16:creationId xmlns:a16="http://schemas.microsoft.com/office/drawing/2014/main" id="{5099086E-95F5-47F7-8649-E4B1F6344E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1638" y="2398713"/>
                  <a:ext cx="636587" cy="2555875"/>
                  <a:chOff x="402336" y="1865377"/>
                  <a:chExt cx="635889" cy="2555812"/>
                </a:xfrm>
              </p:grpSpPr>
              <p:sp>
                <p:nvSpPr>
                  <p:cNvPr id="54" name="AutoShape 251">
                    <a:extLst>
                      <a:ext uri="{FF2B5EF4-FFF2-40B4-BE49-F238E27FC236}">
                        <a16:creationId xmlns:a16="http://schemas.microsoft.com/office/drawing/2014/main" id="{94484DE3-057D-4AB5-B048-C565132EE5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2304" y="3794141"/>
                    <a:ext cx="635798" cy="627048"/>
                  </a:xfrm>
                  <a:prstGeom prst="can">
                    <a:avLst>
                      <a:gd name="adj" fmla="val 26887"/>
                    </a:avLst>
                  </a:pr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rtl="1" eaLnBrk="0" hangingPunct="0">
                      <a:defRPr/>
                    </a:pPr>
                    <a:endParaRPr lang="fr-FR" sz="800" b="1" dirty="0">
                      <a:latin typeface="Arial" pitchFamily="34" charset="0"/>
                    </a:endParaRPr>
                  </a:p>
                </p:txBody>
              </p:sp>
              <p:sp>
                <p:nvSpPr>
                  <p:cNvPr id="55" name="AutoShape 252">
                    <a:extLst>
                      <a:ext uri="{FF2B5EF4-FFF2-40B4-BE49-F238E27FC236}">
                        <a16:creationId xmlns:a16="http://schemas.microsoft.com/office/drawing/2014/main" id="{631D8B8F-B061-435F-B0C8-7D8FF5DF5D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1817" y="2670219"/>
                    <a:ext cx="626285" cy="647684"/>
                  </a:xfrm>
                  <a:prstGeom prst="can">
                    <a:avLst>
                      <a:gd name="adj" fmla="val 26887"/>
                    </a:avLst>
                  </a:pr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rtl="1" eaLnBrk="0" hangingPunct="0">
                      <a:defRPr/>
                    </a:pPr>
                    <a:endParaRPr lang="fr-FR" sz="800" b="1" dirty="0">
                      <a:latin typeface="Arial" pitchFamily="34" charset="0"/>
                    </a:endParaRPr>
                  </a:p>
                </p:txBody>
              </p:sp>
              <p:sp>
                <p:nvSpPr>
                  <p:cNvPr id="56" name="AutoShape 253">
                    <a:extLst>
                      <a:ext uri="{FF2B5EF4-FFF2-40B4-BE49-F238E27FC236}">
                        <a16:creationId xmlns:a16="http://schemas.microsoft.com/office/drawing/2014/main" id="{C3481F44-1137-41BD-82A7-531D576E9C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9258" y="1865377"/>
                    <a:ext cx="608845" cy="593710"/>
                  </a:xfrm>
                  <a:prstGeom prst="can">
                    <a:avLst>
                      <a:gd name="adj" fmla="val 26887"/>
                    </a:avLst>
                  </a:pr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rtl="1" eaLnBrk="0" hangingPunct="0">
                      <a:defRPr/>
                    </a:pPr>
                    <a:endParaRPr lang="fr-FR" sz="800" b="1" dirty="0">
                      <a:latin typeface="Arial" pitchFamily="34" charset="0"/>
                    </a:endParaRPr>
                  </a:p>
                </p:txBody>
              </p:sp>
              <p:pic>
                <p:nvPicPr>
                  <p:cNvPr id="57" name="Picture 70">
                    <a:extLst>
                      <a:ext uri="{FF2B5EF4-FFF2-40B4-BE49-F238E27FC236}">
                        <a16:creationId xmlns:a16="http://schemas.microsoft.com/office/drawing/2014/main" id="{0D702FE7-3FCA-4478-A588-2DA6D7DEDA4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501969" y="4071938"/>
                    <a:ext cx="454942" cy="2074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8" name="Picture 71">
                    <a:extLst>
                      <a:ext uri="{FF2B5EF4-FFF2-40B4-BE49-F238E27FC236}">
                        <a16:creationId xmlns:a16="http://schemas.microsoft.com/office/drawing/2014/main" id="{BB20BB9C-57B3-4FEB-A97F-91C1A887BA0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542544" y="2048256"/>
                    <a:ext cx="393192" cy="393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9" name="Picture 72">
                    <a:extLst>
                      <a:ext uri="{FF2B5EF4-FFF2-40B4-BE49-F238E27FC236}">
                        <a16:creationId xmlns:a16="http://schemas.microsoft.com/office/drawing/2014/main" id="{17F4B488-DA23-4B03-BB5A-3E1689F92D9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491109" y="2887028"/>
                    <a:ext cx="464706" cy="3590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108462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C495092-F635-4C91-ACF3-D5150EAA60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Les données remontées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1733D7-196D-468D-8F56-67FE34A26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L’historique, les données et le système mis en œuvre</a:t>
            </a:r>
          </a:p>
          <a:p>
            <a:endParaRPr lang="fr-FR" dirty="0"/>
          </a:p>
        </p:txBody>
      </p:sp>
      <p:sp>
        <p:nvSpPr>
          <p:cNvPr id="77" name="Espace réservé du texte 3">
            <a:extLst>
              <a:ext uri="{FF2B5EF4-FFF2-40B4-BE49-F238E27FC236}">
                <a16:creationId xmlns:a16="http://schemas.microsoft.com/office/drawing/2014/main" id="{823621C4-C228-4874-BDF8-AA404F6A4120}"/>
              </a:ext>
            </a:extLst>
          </p:cNvPr>
          <p:cNvSpPr txBox="1">
            <a:spLocks/>
          </p:cNvSpPr>
          <p:nvPr/>
        </p:nvSpPr>
        <p:spPr bwMode="auto">
          <a:xfrm>
            <a:off x="0" y="1143000"/>
            <a:ext cx="8858250" cy="5214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fr-FR" sz="2000" b="1">
                <a:latin typeface="Arial" pitchFamily="34" charset="0"/>
                <a:cs typeface="Arial" pitchFamily="34" charset="0"/>
              </a:rPr>
              <a:t>Quelques chiffres:</a:t>
            </a:r>
          </a:p>
          <a:p>
            <a:pPr lvl="1">
              <a:buFont typeface="Courier New" pitchFamily="49" charset="0"/>
              <a:buChar char="o"/>
            </a:pPr>
            <a:r>
              <a:rPr lang="fr-FR" sz="1600">
                <a:latin typeface="Arial" pitchFamily="34" charset="0"/>
                <a:cs typeface="Arial" pitchFamily="34" charset="0"/>
              </a:rPr>
              <a:t>Près de 12 millions de validations remontées par jour ouvrable (6 millions un samedi, 4 millions un  dimanche) </a:t>
            </a:r>
            <a:r>
              <a:rPr lang="fr-FR" sz="1600">
                <a:latin typeface="Arial" pitchFamily="34" charset="0"/>
                <a:cs typeface="Arial" pitchFamily="34" charset="0"/>
                <a:sym typeface="Wingdings" pitchFamily="2" charset="2"/>
              </a:rPr>
              <a:t> près de 2,5 milliards de validations par an</a:t>
            </a:r>
            <a:endParaRPr lang="fr-FR" sz="160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fr-FR" sz="160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fr-FR" sz="160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fr-FR" sz="160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fr-FR" sz="160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fr-FR" sz="160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fr-FR" sz="160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fr-FR" sz="160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fr-FR" sz="160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fr-FR" sz="160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fr-FR" sz="160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fr-FR" sz="160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fr-FR" sz="160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fr-FR" sz="160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fr-FR" sz="160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fr-FR" sz="1600">
                <a:latin typeface="Arial" pitchFamily="34" charset="0"/>
                <a:cs typeface="Arial" pitchFamily="34" charset="0"/>
              </a:rPr>
              <a:t>Des données conservées de 2 à 5 ans </a:t>
            </a:r>
            <a:r>
              <a:rPr lang="fr-FR" sz="1600">
                <a:latin typeface="Arial" pitchFamily="34" charset="0"/>
                <a:cs typeface="Arial" pitchFamily="34" charset="0"/>
                <a:sym typeface="Wingdings" pitchFamily="2" charset="2"/>
              </a:rPr>
              <a:t> 6 To de données stockés sur nos serveurs !</a:t>
            </a:r>
            <a:endParaRPr lang="fr-FR" sz="160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endParaRPr lang="fr-FR" sz="1600" b="1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8" name="Picture 2">
            <a:extLst>
              <a:ext uri="{FF2B5EF4-FFF2-40B4-BE49-F238E27FC236}">
                <a16:creationId xmlns:a16="http://schemas.microsoft.com/office/drawing/2014/main" id="{157B9FC7-0487-4BD1-9457-558F6DE4E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97152"/>
            <a:ext cx="69151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3">
            <a:extLst>
              <a:ext uri="{FF2B5EF4-FFF2-40B4-BE49-F238E27FC236}">
                <a16:creationId xmlns:a16="http://schemas.microsoft.com/office/drawing/2014/main" id="{CD146FC3-546A-4898-8D11-963E2A81E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132856"/>
            <a:ext cx="4287441" cy="251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946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C495092-F635-4C91-ACF3-D5150EAA60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Les biais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1733D7-196D-468D-8F56-67FE34A26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L’historique, les données et le système mis en œuvre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F0B8E64-D8D2-41E3-A2B8-7C70A6C48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4" y="1162050"/>
            <a:ext cx="8693150" cy="44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rgbClr val="FF9933"/>
              </a:buClr>
            </a:pPr>
            <a:r>
              <a:rPr lang="fr-FR" altLang="fr-FR" b="1" dirty="0">
                <a:solidFill>
                  <a:srgbClr val="002060"/>
                </a:solidFill>
                <a:latin typeface="Calibri" pitchFamily="34" charset="0"/>
              </a:rPr>
              <a:t>Les biais liés aux remontées de données </a:t>
            </a:r>
          </a:p>
          <a:p>
            <a:pPr marL="800100" lvl="2" indent="-34290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</a:pPr>
            <a:r>
              <a:rPr lang="fr-FR" altLang="fr-FR" dirty="0">
                <a:solidFill>
                  <a:srgbClr val="002060"/>
                </a:solidFill>
                <a:latin typeface="Calibri" pitchFamily="34" charset="0"/>
              </a:rPr>
              <a:t>Biais de type gare ouvertes  </a:t>
            </a:r>
            <a:r>
              <a:rPr lang="fr-FR" altLang="fr-FR" i="1" dirty="0">
                <a:solidFill>
                  <a:srgbClr val="002060"/>
                </a:solidFill>
                <a:latin typeface="Calibri" pitchFamily="34" charset="0"/>
              </a:rPr>
              <a:t>(15% du trafic SNCF)</a:t>
            </a:r>
          </a:p>
          <a:p>
            <a:pPr marL="800100" lvl="2" indent="-34290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</a:pPr>
            <a:r>
              <a:rPr lang="fr-FR" altLang="fr-FR" dirty="0">
                <a:solidFill>
                  <a:srgbClr val="002060"/>
                </a:solidFill>
                <a:latin typeface="Calibri" pitchFamily="34" charset="0"/>
              </a:rPr>
              <a:t>Qualité de la données/Fiabilité des référentiels (non remontée de certaines informations  </a:t>
            </a:r>
            <a:r>
              <a:rPr lang="fr-FR" altLang="fr-FR" i="1" dirty="0">
                <a:solidFill>
                  <a:srgbClr val="002060"/>
                </a:solidFill>
                <a:latin typeface="Calibri" pitchFamily="34" charset="0"/>
              </a:rPr>
              <a:t>(environ 10% des validations bus n’ont pas d’arrêt identifiable)</a:t>
            </a:r>
          </a:p>
          <a:p>
            <a:pPr marL="342900" lvl="1" indent="-34290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</a:pPr>
            <a:endParaRPr lang="fr-FR" altLang="fr-FR" dirty="0">
              <a:solidFill>
                <a:srgbClr val="002060"/>
              </a:solidFill>
              <a:latin typeface="Calibri" pitchFamily="34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FF9933"/>
              </a:buClr>
            </a:pPr>
            <a:r>
              <a:rPr lang="fr-FR" altLang="fr-FR" b="1" dirty="0">
                <a:solidFill>
                  <a:srgbClr val="002060"/>
                </a:solidFill>
                <a:latin typeface="Calibri" pitchFamily="34" charset="0"/>
              </a:rPr>
              <a:t>Les biais liés aux règles métiers ou au comportement des usagers</a:t>
            </a:r>
          </a:p>
          <a:p>
            <a:pPr marL="800100" lvl="2" indent="-34290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</a:pPr>
            <a:r>
              <a:rPr lang="fr-FR" altLang="fr-FR" dirty="0">
                <a:solidFill>
                  <a:srgbClr val="002060"/>
                </a:solidFill>
                <a:latin typeface="Calibri" pitchFamily="34" charset="0"/>
              </a:rPr>
              <a:t>Biais ayant trait aux habitudes des usagers (non validation dans les bus et tramways) </a:t>
            </a:r>
            <a:r>
              <a:rPr lang="fr-FR" altLang="fr-FR" i="1" dirty="0">
                <a:solidFill>
                  <a:srgbClr val="002060"/>
                </a:solidFill>
                <a:latin typeface="Calibri" pitchFamily="34" charset="0"/>
              </a:rPr>
              <a:t>(de 0 à 10% du trafic bus selon les lignes et les horaires)</a:t>
            </a:r>
          </a:p>
          <a:p>
            <a:pPr marL="800100" lvl="2" indent="-34290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</a:pPr>
            <a:r>
              <a:rPr lang="fr-FR" altLang="fr-FR" dirty="0">
                <a:solidFill>
                  <a:srgbClr val="002060"/>
                </a:solidFill>
                <a:latin typeface="Calibri" pitchFamily="34" charset="0"/>
              </a:rPr>
              <a:t>Indisponibilité ponctuelle des remontées dues à la maintenance ou aux travaux dans certaines gares</a:t>
            </a:r>
          </a:p>
          <a:p>
            <a:pPr marL="800100" lvl="2" indent="-34290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</a:pPr>
            <a:r>
              <a:rPr lang="fr-FR" altLang="fr-FR" dirty="0">
                <a:solidFill>
                  <a:srgbClr val="002060"/>
                </a:solidFill>
                <a:latin typeface="Calibri" pitchFamily="34" charset="0"/>
              </a:rPr>
              <a:t>Jours exceptionnels  (mouvements sociaux, jours fériés, ponts, etc.)</a:t>
            </a:r>
          </a:p>
          <a:p>
            <a:pPr marL="800100" lvl="2" indent="-34290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</a:pPr>
            <a:r>
              <a:rPr lang="fr-FR" altLang="fr-FR" dirty="0">
                <a:solidFill>
                  <a:srgbClr val="002060"/>
                </a:solidFill>
                <a:latin typeface="Calibri" pitchFamily="34" charset="0"/>
              </a:rPr>
              <a:t>Titres en magnétiques </a:t>
            </a:r>
          </a:p>
          <a:p>
            <a:r>
              <a:rPr lang="fr-FR" altLang="fr-FR" sz="1800" dirty="0">
                <a:solidFill>
                  <a:srgbClr val="002060"/>
                </a:solidFill>
                <a:latin typeface="Calibri" pitchFamily="34" charset="0"/>
              </a:rPr>
              <a:t> </a:t>
            </a:r>
          </a:p>
          <a:p>
            <a:r>
              <a:rPr lang="fr-FR" altLang="fr-FR" sz="1800" dirty="0">
                <a:solidFill>
                  <a:srgbClr val="002060"/>
                </a:solidFill>
                <a:latin typeface="Calibri" pitchFamily="34" charset="0"/>
              </a:rPr>
              <a:t> 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237CEC3-F1DB-4A3C-ACE5-70D9719DB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3852" t="21678" r="27744" b="25874"/>
          <a:stretch>
            <a:fillRect/>
          </a:stretch>
        </p:blipFill>
        <p:spPr bwMode="auto">
          <a:xfrm>
            <a:off x="683569" y="5157192"/>
            <a:ext cx="19621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61A98B71-15BB-4F12-913C-C2336018B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5" y="4797152"/>
            <a:ext cx="2082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5074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C495092-F635-4C91-ACF3-D5150EAA60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 SIDV par type de réseau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1733D7-196D-468D-8F56-67FE34A26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L’historique, les données et le système mis en œuvre</a:t>
            </a:r>
          </a:p>
          <a:p>
            <a:endParaRPr lang="fr-FR" dirty="0"/>
          </a:p>
        </p:txBody>
      </p:sp>
      <p:sp>
        <p:nvSpPr>
          <p:cNvPr id="15" name="ZoneTexte 8">
            <a:extLst>
              <a:ext uri="{FF2B5EF4-FFF2-40B4-BE49-F238E27FC236}">
                <a16:creationId xmlns:a16="http://schemas.microsoft.com/office/drawing/2014/main" id="{A4D6CEBA-DD21-418A-BD59-527DD20E4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4" y="1124744"/>
            <a:ext cx="8174110" cy="419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rgbClr val="FF9933"/>
              </a:buClr>
            </a:pPr>
            <a:r>
              <a:rPr lang="fr-FR" altLang="fr-FR" b="1" dirty="0">
                <a:solidFill>
                  <a:srgbClr val="002060"/>
                </a:solidFill>
                <a:latin typeface="Calibri" pitchFamily="34" charset="0"/>
              </a:rPr>
              <a:t>Pour un trafic de 100, le SIDV voit environ:</a:t>
            </a:r>
          </a:p>
          <a:p>
            <a:pPr marL="342900" lvl="1" indent="-342900">
              <a:spcBef>
                <a:spcPct val="20000"/>
              </a:spcBef>
              <a:buClr>
                <a:srgbClr val="FF9933"/>
              </a:buClr>
            </a:pPr>
            <a:r>
              <a:rPr lang="fr-FR" altLang="fr-FR" sz="1200" dirty="0">
                <a:solidFill>
                  <a:srgbClr val="002060"/>
                </a:solidFill>
                <a:latin typeface="Calibri" pitchFamily="34" charset="0"/>
              </a:rPr>
              <a:t>(hors ticket, fraude, non validation, ..)</a:t>
            </a:r>
            <a:endParaRPr lang="fr-FR" altLang="fr-FR" sz="1200" b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FF9933"/>
              </a:buClr>
            </a:pPr>
            <a:endParaRPr lang="fr-FR" altLang="fr-FR" b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</a:pPr>
            <a:r>
              <a:rPr lang="fr-FR" altLang="fr-FR" dirty="0">
                <a:solidFill>
                  <a:srgbClr val="002060"/>
                </a:solidFill>
                <a:latin typeface="Calibri" pitchFamily="34" charset="0"/>
              </a:rPr>
              <a:t>65% du trafic surface RATP</a:t>
            </a:r>
          </a:p>
          <a:p>
            <a:pPr marL="342900" lvl="1" indent="-342900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</a:pPr>
            <a:endParaRPr lang="fr-FR" altLang="fr-FR" dirty="0">
              <a:solidFill>
                <a:srgbClr val="002060"/>
              </a:solidFill>
              <a:latin typeface="Calibri" pitchFamily="34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</a:pPr>
            <a:r>
              <a:rPr lang="fr-FR" altLang="fr-FR" dirty="0">
                <a:solidFill>
                  <a:srgbClr val="002060"/>
                </a:solidFill>
                <a:latin typeface="Calibri" pitchFamily="34" charset="0"/>
              </a:rPr>
              <a:t>70% du trafic OPTILE (TLB + </a:t>
            </a:r>
            <a:r>
              <a:rPr lang="fr-FR" altLang="fr-FR" dirty="0" err="1">
                <a:solidFill>
                  <a:srgbClr val="002060"/>
                </a:solidFill>
                <a:latin typeface="Calibri" pitchFamily="34" charset="0"/>
              </a:rPr>
              <a:t>Magnetique</a:t>
            </a:r>
            <a:r>
              <a:rPr lang="fr-FR" altLang="fr-FR" dirty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pPr marL="342900" lvl="1" indent="-342900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</a:pPr>
            <a:endParaRPr lang="fr-FR" altLang="fr-FR" dirty="0">
              <a:solidFill>
                <a:srgbClr val="002060"/>
              </a:solidFill>
              <a:latin typeface="Calibri" pitchFamily="34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</a:pPr>
            <a:r>
              <a:rPr lang="fr-FR" altLang="fr-FR" dirty="0">
                <a:solidFill>
                  <a:srgbClr val="002060"/>
                </a:solidFill>
                <a:latin typeface="Calibri" pitchFamily="34" charset="0"/>
              </a:rPr>
              <a:t>75% du trafic métro				</a:t>
            </a:r>
          </a:p>
          <a:p>
            <a:pPr marL="342900" lvl="1" indent="-342900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</a:pPr>
            <a:endParaRPr lang="fr-FR" altLang="fr-FR" dirty="0">
              <a:solidFill>
                <a:srgbClr val="002060"/>
              </a:solidFill>
              <a:latin typeface="Calibri" pitchFamily="34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</a:pPr>
            <a:r>
              <a:rPr lang="fr-FR" altLang="fr-FR" dirty="0">
                <a:solidFill>
                  <a:srgbClr val="002060"/>
                </a:solidFill>
                <a:latin typeface="Calibri" pitchFamily="34" charset="0"/>
              </a:rPr>
              <a:t>80% du trafic RER</a:t>
            </a:r>
          </a:p>
          <a:p>
            <a:pPr marL="342900" lvl="1" indent="-342900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</a:pPr>
            <a:endParaRPr lang="fr-FR" altLang="fr-FR" dirty="0">
              <a:solidFill>
                <a:srgbClr val="002060"/>
              </a:solidFill>
              <a:latin typeface="Calibri" pitchFamily="34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</a:pPr>
            <a:r>
              <a:rPr lang="fr-FR" altLang="fr-FR" dirty="0">
                <a:solidFill>
                  <a:srgbClr val="002060"/>
                </a:solidFill>
                <a:latin typeface="Calibri" pitchFamily="34" charset="0"/>
              </a:rPr>
              <a:t>Et des valeurs très différentes pour le train, selon que la gare soit ouverte ou fermée.</a:t>
            </a:r>
          </a:p>
        </p:txBody>
      </p:sp>
    </p:spTree>
    <p:extLst>
      <p:ext uri="{BB962C8B-B14F-4D97-AF65-F5344CB8AC3E}">
        <p14:creationId xmlns:p14="http://schemas.microsoft.com/office/powerpoint/2010/main" val="22790887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</TotalTime>
  <Words>1114</Words>
  <Application>Microsoft Office PowerPoint</Application>
  <PresentationFormat>Affichage à l'écran (4:3)</PresentationFormat>
  <Paragraphs>202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Switzerland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 Dobremel</dc:creator>
  <cp:lastModifiedBy>IdFM</cp:lastModifiedBy>
  <cp:revision>27</cp:revision>
  <dcterms:created xsi:type="dcterms:W3CDTF">2017-06-26T07:48:34Z</dcterms:created>
  <dcterms:modified xsi:type="dcterms:W3CDTF">2019-02-08T10:18:51Z</dcterms:modified>
</cp:coreProperties>
</file>