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2" r:id="rId2"/>
    <p:sldId id="434" r:id="rId3"/>
    <p:sldId id="727" r:id="rId4"/>
    <p:sldId id="728" r:id="rId5"/>
    <p:sldId id="717" r:id="rId6"/>
    <p:sldId id="736" r:id="rId7"/>
    <p:sldId id="731" r:id="rId8"/>
    <p:sldId id="732" r:id="rId9"/>
    <p:sldId id="729" r:id="rId10"/>
    <p:sldId id="733" r:id="rId11"/>
    <p:sldId id="734" r:id="rId12"/>
    <p:sldId id="735" r:id="rId13"/>
    <p:sldId id="745" r:id="rId14"/>
    <p:sldId id="744" r:id="rId15"/>
    <p:sldId id="740" r:id="rId16"/>
    <p:sldId id="741" r:id="rId17"/>
    <p:sldId id="743" r:id="rId18"/>
    <p:sldId id="737" r:id="rId19"/>
    <p:sldId id="726" r:id="rId20"/>
    <p:sldId id="716" r:id="rId21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CCFF"/>
    <a:srgbClr val="00CCFF"/>
    <a:srgbClr val="0066FF"/>
    <a:srgbClr val="CC0099"/>
    <a:srgbClr val="5CB1DC"/>
    <a:srgbClr val="66FFFF"/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5" autoAdjust="0"/>
    <p:restoredTop sz="83828" autoAdjust="0"/>
  </p:normalViewPr>
  <p:slideViewPr>
    <p:cSldViewPr>
      <p:cViewPr varScale="1">
        <p:scale>
          <a:sx n="58" d="100"/>
          <a:sy n="58" d="100"/>
        </p:scale>
        <p:origin x="-813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13038"/>
    </p:cViewPr>
  </p:sorterViewPr>
  <p:notesViewPr>
    <p:cSldViewPr>
      <p:cViewPr varScale="1">
        <p:scale>
          <a:sx n="49" d="100"/>
          <a:sy n="49" d="100"/>
        </p:scale>
        <p:origin x="-2124" y="-4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23BDE-9DF0-40AD-96F3-4C37A94161C7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BD6D7FD5-686C-471B-9643-85C34B55423F}">
      <dgm:prSet phldrT="[Texte]" custT="1"/>
      <dgm:spPr>
        <a:xfrm>
          <a:off x="3563" y="2453"/>
          <a:ext cx="2142740" cy="857096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72000" tIns="36000" rIns="72000" bIns="36000"/>
        <a:lstStyle/>
        <a:p>
          <a:r>
            <a:rPr lang="fr-FR" sz="32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FCD, AVL</a:t>
          </a:r>
          <a:endParaRPr lang="fr-FR" sz="2000" b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08CFB478-ED00-4F70-AA55-F8C2873C5231}" type="parTrans" cxnId="{FA4DBE5D-34AB-4131-A66D-408EEDAF1FC3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9129FC94-1CF3-420C-9C92-E1165B5BE980}" type="sibTrans" cxnId="{FA4DBE5D-34AB-4131-A66D-408EEDAF1FC3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6B314D07-0B0C-4B5B-85C2-70C12AF7BD08}">
      <dgm:prSet phldrT="[Texte]" custT="1"/>
      <dgm:spPr>
        <a:xfrm>
          <a:off x="2446288" y="2453"/>
          <a:ext cx="2142740" cy="857096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32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AFC</a:t>
          </a:r>
          <a:endParaRPr lang="fr-FR" sz="24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83047C0C-8124-41FC-A122-8EE8941D0AE0}" type="parTrans" cxnId="{31B2631B-225F-4299-AD8D-1E62F8F0AF59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90A3AB79-C404-4958-A336-3179048FBF49}" type="sibTrans" cxnId="{31B2631B-225F-4299-AD8D-1E62F8F0AF59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46DDEDE1-4A51-4C9A-952B-E3C54FA6D4A0}">
      <dgm:prSet phldrT="[Texte]" custT="1"/>
      <dgm:spPr>
        <a:xfrm>
          <a:off x="4889012" y="2453"/>
          <a:ext cx="2142740" cy="857096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32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APC</a:t>
          </a:r>
          <a:endParaRPr lang="fr-FR" sz="24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34B17E26-9117-45B1-87A8-3884AF19F9C3}" type="parTrans" cxnId="{C22A2C8B-1C4E-421D-B3F7-F3DF37BEA949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1126E9C4-9027-4983-80A9-9FE8546A5224}" type="sibTrans" cxnId="{C22A2C8B-1C4E-421D-B3F7-F3DF37BEA949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08D4D016-6BCF-4856-9A5A-E1D4CFA0E112}">
      <dgm:prSet phldrT="[Texte]" custT="1"/>
      <dgm:spPr>
        <a:xfrm>
          <a:off x="7335301" y="0"/>
          <a:ext cx="2142740" cy="857096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3200" b="1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GSM, GPS</a:t>
          </a:r>
          <a:endParaRPr lang="fr-FR" sz="32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FFFB7FC-1A39-485C-BF4E-8AB3BB5E71A9}" type="parTrans" cxnId="{47EF4343-D5CC-4D03-A3C2-6CF2B4C03275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CF0B8545-4913-40F9-B22A-27D42A7A7C1A}" type="sibTrans" cxnId="{47EF4343-D5CC-4D03-A3C2-6CF2B4C03275}">
      <dgm:prSet/>
      <dgm:spPr/>
      <dgm:t>
        <a:bodyPr/>
        <a:lstStyle/>
        <a:p>
          <a:endParaRPr lang="fr-FR" sz="1400" b="1">
            <a:solidFill>
              <a:srgbClr val="001E5A"/>
            </a:solidFill>
          </a:endParaRPr>
        </a:p>
      </dgm:t>
    </dgm:pt>
    <dgm:pt modelId="{33EBC12A-B6A0-44E8-91FE-2E6A05A1A67C}">
      <dgm:prSet phldrT="[Texte]" custT="1"/>
      <dgm:spPr>
        <a:xfrm>
          <a:off x="3563" y="859550"/>
          <a:ext cx="2142740" cy="285480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1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FCD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= </a:t>
          </a:r>
          <a:r>
            <a:rPr lang="fr-FR" sz="1800" b="1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F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loating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C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ar </a:t>
          </a:r>
          <a:r>
            <a:rPr lang="fr-FR" sz="1800" b="1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D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ata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29205DF2-A11B-4CB3-9398-DA14064F46E6}" type="parTrans" cxnId="{7C6F45CE-1720-4E14-AC76-C45B111F3624}">
      <dgm:prSet/>
      <dgm:spPr/>
      <dgm:t>
        <a:bodyPr/>
        <a:lstStyle/>
        <a:p>
          <a:endParaRPr lang="fr-FR"/>
        </a:p>
      </dgm:t>
    </dgm:pt>
    <dgm:pt modelId="{F53A22A9-0BA1-4BF9-9CA3-49EED794125B}" type="sibTrans" cxnId="{7C6F45CE-1720-4E14-AC76-C45B111F3624}">
      <dgm:prSet/>
      <dgm:spPr/>
      <dgm:t>
        <a:bodyPr/>
        <a:lstStyle/>
        <a:p>
          <a:endParaRPr lang="fr-FR"/>
        </a:p>
      </dgm:t>
    </dgm:pt>
    <dgm:pt modelId="{AC475C56-C92B-4AD6-BDED-070E300AE0B9}">
      <dgm:prSet phldrT="[Texte]" custT="1"/>
      <dgm:spPr>
        <a:xfrm>
          <a:off x="2446288" y="859550"/>
          <a:ext cx="2142740" cy="285480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Smart 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Cards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4EADFA61-C55B-4713-A6C7-128FBB3761CB}" type="parTrans" cxnId="{F8EF6C67-BDED-4001-A31F-4A60199B955D}">
      <dgm:prSet/>
      <dgm:spPr/>
      <dgm:t>
        <a:bodyPr/>
        <a:lstStyle/>
        <a:p>
          <a:endParaRPr lang="fr-FR"/>
        </a:p>
      </dgm:t>
    </dgm:pt>
    <dgm:pt modelId="{BAB3CEA1-B16A-4F70-82F6-5CEA00A959A3}" type="sibTrans" cxnId="{F8EF6C67-BDED-4001-A31F-4A60199B955D}">
      <dgm:prSet/>
      <dgm:spPr/>
      <dgm:t>
        <a:bodyPr/>
        <a:lstStyle/>
        <a:p>
          <a:endParaRPr lang="fr-FR"/>
        </a:p>
      </dgm:t>
    </dgm:pt>
    <dgm:pt modelId="{66BA32E8-7933-455B-BC66-93D828B3E6F2}">
      <dgm:prSet phldrT="[Texte]" custT="1"/>
      <dgm:spPr>
        <a:xfrm>
          <a:off x="4889012" y="859550"/>
          <a:ext cx="2142740" cy="285480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1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APC =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A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utomated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P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assenger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C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ount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F096326F-A275-4398-B9BE-B5457C9003EF}" type="parTrans" cxnId="{78E65E1F-3EB7-4F85-B306-30B467E87878}">
      <dgm:prSet/>
      <dgm:spPr/>
      <dgm:t>
        <a:bodyPr/>
        <a:lstStyle/>
        <a:p>
          <a:endParaRPr lang="fr-FR"/>
        </a:p>
      </dgm:t>
    </dgm:pt>
    <dgm:pt modelId="{55E58CC3-82FD-4809-BD63-193D6AFCB0B5}" type="sibTrans" cxnId="{78E65E1F-3EB7-4F85-B306-30B467E87878}">
      <dgm:prSet/>
      <dgm:spPr/>
      <dgm:t>
        <a:bodyPr/>
        <a:lstStyle/>
        <a:p>
          <a:endParaRPr lang="fr-FR"/>
        </a:p>
      </dgm:t>
    </dgm:pt>
    <dgm:pt modelId="{8E77D057-1C88-469A-8BA4-45BE6C43687C}">
      <dgm:prSet phldrT="[Texte]" custT="1"/>
      <dgm:spPr>
        <a:xfrm>
          <a:off x="7331737" y="859550"/>
          <a:ext cx="2142740" cy="285480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Traces de trajets physiques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09BFF18E-8FBD-44F6-9E4D-DB55EC28CA4B}" type="parTrans" cxnId="{D69923F5-D8A9-42EE-9CE4-00778C335C97}">
      <dgm:prSet/>
      <dgm:spPr/>
      <dgm:t>
        <a:bodyPr/>
        <a:lstStyle/>
        <a:p>
          <a:endParaRPr lang="fr-FR"/>
        </a:p>
      </dgm:t>
    </dgm:pt>
    <dgm:pt modelId="{31435524-FF0E-44B1-8D3A-4E6D3FF91656}" type="sibTrans" cxnId="{D69923F5-D8A9-42EE-9CE4-00778C335C97}">
      <dgm:prSet/>
      <dgm:spPr/>
      <dgm:t>
        <a:bodyPr/>
        <a:lstStyle/>
        <a:p>
          <a:endParaRPr lang="fr-FR"/>
        </a:p>
      </dgm:t>
    </dgm:pt>
    <dgm:pt modelId="{A1EFAD83-8090-4C2E-A20D-EB2C6738DF2F}">
      <dgm:prSet phldrT="[Texte]" custT="1"/>
      <dgm:spPr>
        <a:xfrm>
          <a:off x="7331737" y="859550"/>
          <a:ext cx="2142740" cy="285480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Traçage de navigation web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E92997F4-0C6C-4355-B3BD-412FA1A9E417}" type="parTrans" cxnId="{F7B75B43-547C-478F-9215-BDD12E349033}">
      <dgm:prSet/>
      <dgm:spPr/>
      <dgm:t>
        <a:bodyPr/>
        <a:lstStyle/>
        <a:p>
          <a:endParaRPr lang="fr-FR"/>
        </a:p>
      </dgm:t>
    </dgm:pt>
    <dgm:pt modelId="{46FB243A-29E8-4A4E-8853-594E691396C0}" type="sibTrans" cxnId="{F7B75B43-547C-478F-9215-BDD12E349033}">
      <dgm:prSet/>
      <dgm:spPr/>
      <dgm:t>
        <a:bodyPr/>
        <a:lstStyle/>
        <a:p>
          <a:endParaRPr lang="fr-FR"/>
        </a:p>
      </dgm:t>
    </dgm:pt>
    <dgm:pt modelId="{F66DE47D-D5F7-487F-8BCB-4D59C1A56B24}">
      <dgm:prSet custT="1"/>
      <dgm:spPr/>
      <dgm:t>
        <a:bodyPr/>
        <a:lstStyle/>
        <a:p>
          <a:r>
            <a:rPr lang="fr-FR" sz="1800" b="1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AVL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A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utomated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V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ehicle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L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ocation</a:t>
          </a:r>
        </a:p>
      </dgm:t>
    </dgm:pt>
    <dgm:pt modelId="{C105DA56-E077-4558-A78C-6629D7F891BE}" type="parTrans" cxnId="{A3DD3563-5AA7-4A6E-9CE6-ABAF64D75365}">
      <dgm:prSet/>
      <dgm:spPr/>
      <dgm:t>
        <a:bodyPr/>
        <a:lstStyle/>
        <a:p>
          <a:endParaRPr lang="fr-FR"/>
        </a:p>
      </dgm:t>
    </dgm:pt>
    <dgm:pt modelId="{B2DE96E2-13FF-440A-A040-7C3FA35B4C69}" type="sibTrans" cxnId="{A3DD3563-5AA7-4A6E-9CE6-ABAF64D75365}">
      <dgm:prSet/>
      <dgm:spPr/>
      <dgm:t>
        <a:bodyPr/>
        <a:lstStyle/>
        <a:p>
          <a:endParaRPr lang="fr-FR"/>
        </a:p>
      </dgm:t>
    </dgm:pt>
    <dgm:pt modelId="{BD488E7A-1A6B-4D5F-B863-89F6CD6D05B4}">
      <dgm:prSet custT="1"/>
      <dgm:spPr/>
      <dgm:t>
        <a:bodyPr/>
        <a:lstStyle/>
        <a:p>
          <a:endParaRPr lang="fr-FR" sz="1800" b="0" dirty="0" smtClean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024AA391-C241-4824-A2CA-01FB95A72D44}" type="parTrans" cxnId="{485FC8B9-1EFA-441D-8158-DF014EDA6464}">
      <dgm:prSet/>
      <dgm:spPr/>
      <dgm:t>
        <a:bodyPr/>
        <a:lstStyle/>
        <a:p>
          <a:endParaRPr lang="fr-FR"/>
        </a:p>
      </dgm:t>
    </dgm:pt>
    <dgm:pt modelId="{21815359-BA62-43F9-9E48-6CC966B06CED}" type="sibTrans" cxnId="{485FC8B9-1EFA-441D-8158-DF014EDA6464}">
      <dgm:prSet/>
      <dgm:spPr/>
      <dgm:t>
        <a:bodyPr/>
        <a:lstStyle/>
        <a:p>
          <a:endParaRPr lang="fr-FR"/>
        </a:p>
      </dgm:t>
    </dgm:pt>
    <dgm:pt modelId="{06079DFA-E350-45CB-8501-A3210C51B4DD}">
      <dgm:prSet phldrT="[Texte]" custT="1"/>
      <dgm:spPr>
        <a:xfrm>
          <a:off x="2446288" y="859550"/>
          <a:ext cx="2142740" cy="285480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Système tarifaire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E5A505B0-F4AE-4344-A895-C409B4F1B019}" type="sibTrans" cxnId="{7347FCF5-368E-4A16-89FF-18F2F89F7541}">
      <dgm:prSet/>
      <dgm:spPr/>
      <dgm:t>
        <a:bodyPr/>
        <a:lstStyle/>
        <a:p>
          <a:endParaRPr lang="fr-FR"/>
        </a:p>
      </dgm:t>
    </dgm:pt>
    <dgm:pt modelId="{D2D49F16-8415-418F-A0D4-3FE3B2BC528B}" type="parTrans" cxnId="{7347FCF5-368E-4A16-89FF-18F2F89F7541}">
      <dgm:prSet/>
      <dgm:spPr/>
      <dgm:t>
        <a:bodyPr/>
        <a:lstStyle/>
        <a:p>
          <a:endParaRPr lang="fr-FR"/>
        </a:p>
      </dgm:t>
    </dgm:pt>
    <dgm:pt modelId="{00980CD5-8036-41D3-9854-59D89817F532}">
      <dgm:prSet phldrT="[Texte]" custT="1"/>
      <dgm:spPr>
        <a:xfrm>
          <a:off x="2446288" y="859550"/>
          <a:ext cx="2142740" cy="2854800"/>
        </a:xfr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Ex. 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Navigo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et SIDV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25CDF773-66A0-474F-8938-DBFF42EF44EE}" type="parTrans" cxnId="{37704973-476C-4432-964C-F46B50866EEC}">
      <dgm:prSet/>
      <dgm:spPr/>
      <dgm:t>
        <a:bodyPr/>
        <a:lstStyle/>
        <a:p>
          <a:endParaRPr lang="fr-FR"/>
        </a:p>
      </dgm:t>
    </dgm:pt>
    <dgm:pt modelId="{27CFFE31-8E67-4261-83EB-228A1CC5FB80}" type="sibTrans" cxnId="{37704973-476C-4432-964C-F46B50866EEC}">
      <dgm:prSet/>
      <dgm:spPr/>
      <dgm:t>
        <a:bodyPr/>
        <a:lstStyle/>
        <a:p>
          <a:endParaRPr lang="fr-FR"/>
        </a:p>
      </dgm:t>
    </dgm:pt>
    <dgm:pt modelId="{C9C907EF-1612-4E50-A470-6F56324B202F}">
      <dgm:prSet phldrT="[Texte]" custT="1"/>
      <dgm:spPr>
        <a:xfrm>
          <a:off x="7331737" y="859550"/>
          <a:ext cx="2142740" cy="2854800"/>
        </a:xfr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Emission de messages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BE2A6331-5D30-40ED-91F9-B69F5CD0A135}" type="parTrans" cxnId="{5A65C44C-16D0-4F4B-B254-89CC364ABD28}">
      <dgm:prSet/>
      <dgm:spPr/>
      <dgm:t>
        <a:bodyPr/>
        <a:lstStyle/>
        <a:p>
          <a:endParaRPr lang="fr-FR"/>
        </a:p>
      </dgm:t>
    </dgm:pt>
    <dgm:pt modelId="{4D9D0AAD-44FA-427E-802C-D76574B76AB8}" type="sibTrans" cxnId="{5A65C44C-16D0-4F4B-B254-89CC364ABD28}">
      <dgm:prSet/>
      <dgm:spPr/>
      <dgm:t>
        <a:bodyPr/>
        <a:lstStyle/>
        <a:p>
          <a:endParaRPr lang="fr-FR"/>
        </a:p>
      </dgm:t>
    </dgm:pt>
    <dgm:pt modelId="{CE5D88F3-BCEF-405A-B51D-0DF90650F65C}">
      <dgm:prSet phldrT="[Texte]" custT="1"/>
      <dgm:spPr>
        <a:xfrm>
          <a:off x="7331737" y="859550"/>
          <a:ext cx="2142740" cy="2854800"/>
        </a:xfr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Posts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sur médias sociaux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E0F478A9-3E5C-4B05-89FA-67FCFBE4122B}" type="parTrans" cxnId="{E53DD970-67D1-4738-B290-2FC2331DBF13}">
      <dgm:prSet/>
      <dgm:spPr/>
      <dgm:t>
        <a:bodyPr/>
        <a:lstStyle/>
        <a:p>
          <a:endParaRPr lang="fr-FR"/>
        </a:p>
      </dgm:t>
    </dgm:pt>
    <dgm:pt modelId="{D8B93A62-81DB-4805-9D70-2AD3B8EACE6D}" type="sibTrans" cxnId="{E53DD970-67D1-4738-B290-2FC2331DBF13}">
      <dgm:prSet/>
      <dgm:spPr/>
      <dgm:t>
        <a:bodyPr/>
        <a:lstStyle/>
        <a:p>
          <a:endParaRPr lang="fr-FR"/>
        </a:p>
      </dgm:t>
    </dgm:pt>
    <dgm:pt modelId="{26A8ACCF-3C1F-4A56-8090-98407437C411}">
      <dgm:prSet phldrT="[Texte]" custT="1"/>
      <dgm:spPr>
        <a:xfrm>
          <a:off x="4889012" y="859550"/>
          <a:ext cx="2142740" cy="2854800"/>
        </a:xfr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 bord des véhicules</a:t>
          </a:r>
          <a:endParaRPr lang="fr-FR" sz="1800" b="0" dirty="0">
            <a:solidFill>
              <a:srgbClr val="001E5A"/>
            </a:solidFill>
            <a:latin typeface="Calibri"/>
            <a:ea typeface="+mn-ea"/>
            <a:cs typeface="+mn-cs"/>
          </a:endParaRPr>
        </a:p>
      </dgm:t>
    </dgm:pt>
    <dgm:pt modelId="{30E5243C-C5A2-45BB-A669-D4332C9680B1}" type="parTrans" cxnId="{7DD79758-A151-4CCC-8848-ED9ADBA57B67}">
      <dgm:prSet/>
      <dgm:spPr/>
      <dgm:t>
        <a:bodyPr/>
        <a:lstStyle/>
        <a:p>
          <a:endParaRPr lang="fr-FR"/>
        </a:p>
      </dgm:t>
    </dgm:pt>
    <dgm:pt modelId="{D2CAD91C-B94F-4945-A7E4-F179A4DE23A1}" type="sibTrans" cxnId="{7DD79758-A151-4CCC-8848-ED9ADBA57B67}">
      <dgm:prSet/>
      <dgm:spPr/>
      <dgm:t>
        <a:bodyPr/>
        <a:lstStyle/>
        <a:p>
          <a:endParaRPr lang="fr-FR"/>
        </a:p>
      </dgm:t>
    </dgm:pt>
    <dgm:pt modelId="{9B857EF8-1244-4B3B-9C59-5ACC4E1DF7E3}">
      <dgm:prSet custT="1"/>
      <dgm:spPr/>
      <dgm:t>
        <a:bodyPr/>
        <a:lstStyle/>
        <a:p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Repose sur de la géolocalisation, renforcée par une </a:t>
          </a:r>
          <a:r>
            <a:rPr lang="fr-FR" sz="1800" b="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carto</a:t>
          </a:r>
          <a:r>
            <a:rPr lang="fr-FR" sz="1800" b="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sous-jacente</a:t>
          </a:r>
        </a:p>
      </dgm:t>
    </dgm:pt>
    <dgm:pt modelId="{DB48E668-A878-4134-A8D5-1DE239A98CBD}" type="parTrans" cxnId="{FD704B72-3178-40BB-A535-64B5FE558EF2}">
      <dgm:prSet/>
      <dgm:spPr/>
      <dgm:t>
        <a:bodyPr/>
        <a:lstStyle/>
        <a:p>
          <a:endParaRPr lang="fr-FR"/>
        </a:p>
      </dgm:t>
    </dgm:pt>
    <dgm:pt modelId="{73445E34-D17A-4E15-9549-31A70348A474}" type="sibTrans" cxnId="{FD704B72-3178-40BB-A535-64B5FE558EF2}">
      <dgm:prSet/>
      <dgm:spPr/>
      <dgm:t>
        <a:bodyPr/>
        <a:lstStyle/>
        <a:p>
          <a:endParaRPr lang="fr-FR"/>
        </a:p>
      </dgm:t>
    </dgm:pt>
    <dgm:pt modelId="{3C02659D-E4DF-41B9-A4AF-FE2A2257C666}" type="pres">
      <dgm:prSet presAssocID="{6D623BDE-9DF0-40AD-96F3-4C37A94161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56A98B-9998-44E9-952B-1C2B07CD40D0}" type="pres">
      <dgm:prSet presAssocID="{BD6D7FD5-686C-471B-9643-85C34B55423F}" presName="composite" presStyleCnt="0"/>
      <dgm:spPr/>
    </dgm:pt>
    <dgm:pt modelId="{9C11CD76-C939-4489-AADA-961C42829166}" type="pres">
      <dgm:prSet presAssocID="{BD6D7FD5-686C-471B-9643-85C34B55423F}" presName="parTx" presStyleLbl="alignNode1" presStyleIdx="0" presStyleCnt="4" custScaleX="97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8D60E7-6737-46ED-9AF8-DF7857772AE3}" type="pres">
      <dgm:prSet presAssocID="{BD6D7FD5-686C-471B-9643-85C34B55423F}" presName="desTx" presStyleLbl="alignAccFollowNode1" presStyleIdx="0" presStyleCnt="4" custScaleX="1006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E503D0-DE60-4B9E-AEF9-4DD29D06305E}" type="pres">
      <dgm:prSet presAssocID="{9129FC94-1CF3-420C-9C92-E1165B5BE980}" presName="space" presStyleCnt="0"/>
      <dgm:spPr/>
    </dgm:pt>
    <dgm:pt modelId="{336CA1E5-A27C-4B99-9B6B-DE58E273E5D6}" type="pres">
      <dgm:prSet presAssocID="{6B314D07-0B0C-4B5B-85C2-70C12AF7BD08}" presName="composite" presStyleCnt="0"/>
      <dgm:spPr/>
    </dgm:pt>
    <dgm:pt modelId="{3440C274-A5A9-4B06-B25A-A5DA28B0152E}" type="pres">
      <dgm:prSet presAssocID="{6B314D07-0B0C-4B5B-85C2-70C12AF7BD08}" presName="parTx" presStyleLbl="alignNode1" presStyleIdx="1" presStyleCnt="4" custScaleX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8A50CE-63D9-4B62-8406-5500645320EE}" type="pres">
      <dgm:prSet presAssocID="{6B314D07-0B0C-4B5B-85C2-70C12AF7BD08}" presName="desTx" presStyleLbl="alignAccFollowNode1" presStyleIdx="1" presStyleCnt="4" custScaleX="909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1281564D-0352-4741-BF11-565E44FD6317}" type="pres">
      <dgm:prSet presAssocID="{90A3AB79-C404-4958-A336-3179048FBF49}" presName="space" presStyleCnt="0"/>
      <dgm:spPr/>
    </dgm:pt>
    <dgm:pt modelId="{6A3C2DBB-A029-40F2-BE62-571DB07A1EE1}" type="pres">
      <dgm:prSet presAssocID="{46DDEDE1-4A51-4C9A-952B-E3C54FA6D4A0}" presName="composite" presStyleCnt="0"/>
      <dgm:spPr/>
    </dgm:pt>
    <dgm:pt modelId="{4B8430FF-9AB3-4F68-B946-F54AABEB5455}" type="pres">
      <dgm:prSet presAssocID="{46DDEDE1-4A51-4C9A-952B-E3C54FA6D4A0}" presName="parTx" presStyleLbl="alignNode1" presStyleIdx="2" presStyleCnt="4" custScaleX="68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6FD3A3-5FB6-486D-A236-8CEEFCEB1211}" type="pres">
      <dgm:prSet presAssocID="{46DDEDE1-4A51-4C9A-952B-E3C54FA6D4A0}" presName="desTx" presStyleLbl="alignAccFollowNode1" presStyleIdx="2" presStyleCnt="4" custScaleX="6830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5495A3A6-5A65-4AA5-A81A-8E986C6AEDA1}" type="pres">
      <dgm:prSet presAssocID="{1126E9C4-9027-4983-80A9-9FE8546A5224}" presName="space" presStyleCnt="0"/>
      <dgm:spPr/>
    </dgm:pt>
    <dgm:pt modelId="{C3B1EB3D-085F-484C-B8D7-16866174AAD7}" type="pres">
      <dgm:prSet presAssocID="{08D4D016-6BCF-4856-9A5A-E1D4CFA0E112}" presName="composite" presStyleCnt="0"/>
      <dgm:spPr/>
    </dgm:pt>
    <dgm:pt modelId="{F4EEB1FE-571B-43A7-862F-DB2A0B05BD43}" type="pres">
      <dgm:prSet presAssocID="{08D4D016-6BCF-4856-9A5A-E1D4CFA0E112}" presName="parTx" presStyleLbl="alignNode1" presStyleIdx="3" presStyleCnt="4" custScaleX="90909" custLinFactNeighborX="18966" custLinFactNeighborY="-2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0A61AE-DB0B-4C25-A48D-7F7BEAEAA46D}" type="pres">
      <dgm:prSet presAssocID="{08D4D016-6BCF-4856-9A5A-E1D4CFA0E112}" presName="desTx" presStyleLbl="alignAccFollowNode1" presStyleIdx="3" presStyleCnt="4" custScaleX="909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7347FCF5-368E-4A16-89FF-18F2F89F7541}" srcId="{6B314D07-0B0C-4B5B-85C2-70C12AF7BD08}" destId="{06079DFA-E350-45CB-8501-A3210C51B4DD}" srcOrd="1" destOrd="0" parTransId="{D2D49F16-8415-418F-A0D4-3FE3B2BC528B}" sibTransId="{E5A505B0-F4AE-4344-A895-C409B4F1B019}"/>
    <dgm:cxn modelId="{23EB648F-7BAA-4B4B-815A-85EBDCFC2D23}" type="presOf" srcId="{6B314D07-0B0C-4B5B-85C2-70C12AF7BD08}" destId="{3440C274-A5A9-4B06-B25A-A5DA28B0152E}" srcOrd="0" destOrd="0" presId="urn:microsoft.com/office/officeart/2005/8/layout/hList1"/>
    <dgm:cxn modelId="{78E65E1F-3EB7-4F85-B306-30B467E87878}" srcId="{46DDEDE1-4A51-4C9A-952B-E3C54FA6D4A0}" destId="{66BA32E8-7933-455B-BC66-93D828B3E6F2}" srcOrd="0" destOrd="0" parTransId="{F096326F-A275-4398-B9BE-B5457C9003EF}" sibTransId="{55E58CC3-82FD-4809-BD63-193D6AFCB0B5}"/>
    <dgm:cxn modelId="{85221C07-AE56-40E5-AC07-6F93BA0A2713}" type="presOf" srcId="{06079DFA-E350-45CB-8501-A3210C51B4DD}" destId="{8F8A50CE-63D9-4B62-8406-5500645320EE}" srcOrd="0" destOrd="1" presId="urn:microsoft.com/office/officeart/2005/8/layout/hList1"/>
    <dgm:cxn modelId="{2DE60881-E5DF-406D-8A3B-E3E52C8AC745}" type="presOf" srcId="{C9C907EF-1612-4E50-A470-6F56324B202F}" destId="{5D0A61AE-DB0B-4C25-A48D-7F7BEAEAA46D}" srcOrd="0" destOrd="2" presId="urn:microsoft.com/office/officeart/2005/8/layout/hList1"/>
    <dgm:cxn modelId="{389A1DF0-1215-4C29-80A1-1177BC498B73}" type="presOf" srcId="{00980CD5-8036-41D3-9854-59D89817F532}" destId="{8F8A50CE-63D9-4B62-8406-5500645320EE}" srcOrd="0" destOrd="2" presId="urn:microsoft.com/office/officeart/2005/8/layout/hList1"/>
    <dgm:cxn modelId="{EB8E234D-FB14-4D82-BEA6-4AF316796F2A}" type="presOf" srcId="{9B857EF8-1244-4B3B-9C59-5ACC4E1DF7E3}" destId="{448D60E7-6737-46ED-9AF8-DF7857772AE3}" srcOrd="0" destOrd="2" presId="urn:microsoft.com/office/officeart/2005/8/layout/hList1"/>
    <dgm:cxn modelId="{D6B78E7D-4F70-4E09-BE8F-8BB6F22F78C2}" type="presOf" srcId="{66BA32E8-7933-455B-BC66-93D828B3E6F2}" destId="{996FD3A3-5FB6-486D-A236-8CEEFCEB1211}" srcOrd="0" destOrd="0" presId="urn:microsoft.com/office/officeart/2005/8/layout/hList1"/>
    <dgm:cxn modelId="{072C3BD7-58FF-47D8-BFB2-27D6F6FB9923}" type="presOf" srcId="{BD6D7FD5-686C-471B-9643-85C34B55423F}" destId="{9C11CD76-C939-4489-AADA-961C42829166}" srcOrd="0" destOrd="0" presId="urn:microsoft.com/office/officeart/2005/8/layout/hList1"/>
    <dgm:cxn modelId="{AF442930-2583-4ADC-B4DC-CA3E79E9A3B7}" type="presOf" srcId="{08D4D016-6BCF-4856-9A5A-E1D4CFA0E112}" destId="{F4EEB1FE-571B-43A7-862F-DB2A0B05BD43}" srcOrd="0" destOrd="0" presId="urn:microsoft.com/office/officeart/2005/8/layout/hList1"/>
    <dgm:cxn modelId="{FD704B72-3178-40BB-A535-64B5FE558EF2}" srcId="{BD6D7FD5-686C-471B-9643-85C34B55423F}" destId="{9B857EF8-1244-4B3B-9C59-5ACC4E1DF7E3}" srcOrd="2" destOrd="0" parTransId="{DB48E668-A878-4134-A8D5-1DE239A98CBD}" sibTransId="{73445E34-D17A-4E15-9549-31A70348A474}"/>
    <dgm:cxn modelId="{ED16F94F-D568-499F-9447-53B9061257F0}" type="presOf" srcId="{46DDEDE1-4A51-4C9A-952B-E3C54FA6D4A0}" destId="{4B8430FF-9AB3-4F68-B946-F54AABEB5455}" srcOrd="0" destOrd="0" presId="urn:microsoft.com/office/officeart/2005/8/layout/hList1"/>
    <dgm:cxn modelId="{37704973-476C-4432-964C-F46B50866EEC}" srcId="{6B314D07-0B0C-4B5B-85C2-70C12AF7BD08}" destId="{00980CD5-8036-41D3-9854-59D89817F532}" srcOrd="2" destOrd="0" parTransId="{25CDF773-66A0-474F-8938-DBFF42EF44EE}" sibTransId="{27CFFE31-8E67-4261-83EB-228A1CC5FB80}"/>
    <dgm:cxn modelId="{F8EF6C67-BDED-4001-A31F-4A60199B955D}" srcId="{6B314D07-0B0C-4B5B-85C2-70C12AF7BD08}" destId="{AC475C56-C92B-4AD6-BDED-070E300AE0B9}" srcOrd="0" destOrd="0" parTransId="{4EADFA61-C55B-4713-A6C7-128FBB3761CB}" sibTransId="{BAB3CEA1-B16A-4F70-82F6-5CEA00A959A3}"/>
    <dgm:cxn modelId="{5A65C44C-16D0-4F4B-B254-89CC364ABD28}" srcId="{08D4D016-6BCF-4856-9A5A-E1D4CFA0E112}" destId="{C9C907EF-1612-4E50-A470-6F56324B202F}" srcOrd="2" destOrd="0" parTransId="{BE2A6331-5D30-40ED-91F9-B69F5CD0A135}" sibTransId="{4D9D0AAD-44FA-427E-802C-D76574B76AB8}"/>
    <dgm:cxn modelId="{485FC8B9-1EFA-441D-8158-DF014EDA6464}" srcId="{BD6D7FD5-686C-471B-9643-85C34B55423F}" destId="{BD488E7A-1A6B-4D5F-B863-89F6CD6D05B4}" srcOrd="3" destOrd="0" parTransId="{024AA391-C241-4824-A2CA-01FB95A72D44}" sibTransId="{21815359-BA62-43F9-9E48-6CC966B06CED}"/>
    <dgm:cxn modelId="{F7B75B43-547C-478F-9215-BDD12E349033}" srcId="{08D4D016-6BCF-4856-9A5A-E1D4CFA0E112}" destId="{A1EFAD83-8090-4C2E-A20D-EB2C6738DF2F}" srcOrd="1" destOrd="0" parTransId="{E92997F4-0C6C-4355-B3BD-412FA1A9E417}" sibTransId="{46FB243A-29E8-4A4E-8853-594E691396C0}"/>
    <dgm:cxn modelId="{47EF4343-D5CC-4D03-A3C2-6CF2B4C03275}" srcId="{6D623BDE-9DF0-40AD-96F3-4C37A94161C7}" destId="{08D4D016-6BCF-4856-9A5A-E1D4CFA0E112}" srcOrd="3" destOrd="0" parTransId="{CFFFB7FC-1A39-485C-BF4E-8AB3BB5E71A9}" sibTransId="{CF0B8545-4913-40F9-B22A-27D42A7A7C1A}"/>
    <dgm:cxn modelId="{9A33A3D3-B72C-4973-9BCC-AD8E4AD1FDE6}" type="presOf" srcId="{33EBC12A-B6A0-44E8-91FE-2E6A05A1A67C}" destId="{448D60E7-6737-46ED-9AF8-DF7857772AE3}" srcOrd="0" destOrd="0" presId="urn:microsoft.com/office/officeart/2005/8/layout/hList1"/>
    <dgm:cxn modelId="{E53DD970-67D1-4738-B290-2FC2331DBF13}" srcId="{08D4D016-6BCF-4856-9A5A-E1D4CFA0E112}" destId="{CE5D88F3-BCEF-405A-B51D-0DF90650F65C}" srcOrd="3" destOrd="0" parTransId="{E0F478A9-3E5C-4B05-89FA-67FCFBE4122B}" sibTransId="{D8B93A62-81DB-4805-9D70-2AD3B8EACE6D}"/>
    <dgm:cxn modelId="{2314A794-DDEC-4C41-A4AA-7E72549B1A3C}" type="presOf" srcId="{F66DE47D-D5F7-487F-8BCB-4D59C1A56B24}" destId="{448D60E7-6737-46ED-9AF8-DF7857772AE3}" srcOrd="0" destOrd="1" presId="urn:microsoft.com/office/officeart/2005/8/layout/hList1"/>
    <dgm:cxn modelId="{7C6F45CE-1720-4E14-AC76-C45B111F3624}" srcId="{BD6D7FD5-686C-471B-9643-85C34B55423F}" destId="{33EBC12A-B6A0-44E8-91FE-2E6A05A1A67C}" srcOrd="0" destOrd="0" parTransId="{29205DF2-A11B-4CB3-9398-DA14064F46E6}" sibTransId="{F53A22A9-0BA1-4BF9-9CA3-49EED794125B}"/>
    <dgm:cxn modelId="{6880DB32-2C21-46B8-AF7F-40C6B3B203F1}" type="presOf" srcId="{BD488E7A-1A6B-4D5F-B863-89F6CD6D05B4}" destId="{448D60E7-6737-46ED-9AF8-DF7857772AE3}" srcOrd="0" destOrd="3" presId="urn:microsoft.com/office/officeart/2005/8/layout/hList1"/>
    <dgm:cxn modelId="{021206C3-4CC6-4C87-82D5-E614D16C9B1E}" type="presOf" srcId="{A1EFAD83-8090-4C2E-A20D-EB2C6738DF2F}" destId="{5D0A61AE-DB0B-4C25-A48D-7F7BEAEAA46D}" srcOrd="0" destOrd="1" presId="urn:microsoft.com/office/officeart/2005/8/layout/hList1"/>
    <dgm:cxn modelId="{C36EC0FD-A0D7-4769-A7A8-1AAB2D3230FB}" type="presOf" srcId="{CE5D88F3-BCEF-405A-B51D-0DF90650F65C}" destId="{5D0A61AE-DB0B-4C25-A48D-7F7BEAEAA46D}" srcOrd="0" destOrd="3" presId="urn:microsoft.com/office/officeart/2005/8/layout/hList1"/>
    <dgm:cxn modelId="{C22A2C8B-1C4E-421D-B3F7-F3DF37BEA949}" srcId="{6D623BDE-9DF0-40AD-96F3-4C37A94161C7}" destId="{46DDEDE1-4A51-4C9A-952B-E3C54FA6D4A0}" srcOrd="2" destOrd="0" parTransId="{34B17E26-9117-45B1-87A8-3884AF19F9C3}" sibTransId="{1126E9C4-9027-4983-80A9-9FE8546A5224}"/>
    <dgm:cxn modelId="{FA4DBE5D-34AB-4131-A66D-408EEDAF1FC3}" srcId="{6D623BDE-9DF0-40AD-96F3-4C37A94161C7}" destId="{BD6D7FD5-686C-471B-9643-85C34B55423F}" srcOrd="0" destOrd="0" parTransId="{08CFB478-ED00-4F70-AA55-F8C2873C5231}" sibTransId="{9129FC94-1CF3-420C-9C92-E1165B5BE980}"/>
    <dgm:cxn modelId="{3EEBC737-FD60-4A60-A44B-9957A936A66C}" type="presOf" srcId="{AC475C56-C92B-4AD6-BDED-070E300AE0B9}" destId="{8F8A50CE-63D9-4B62-8406-5500645320EE}" srcOrd="0" destOrd="0" presId="urn:microsoft.com/office/officeart/2005/8/layout/hList1"/>
    <dgm:cxn modelId="{3096FBEB-B224-4271-931D-86032EF5553C}" type="presOf" srcId="{26A8ACCF-3C1F-4A56-8090-98407437C411}" destId="{996FD3A3-5FB6-486D-A236-8CEEFCEB1211}" srcOrd="0" destOrd="1" presId="urn:microsoft.com/office/officeart/2005/8/layout/hList1"/>
    <dgm:cxn modelId="{31B2631B-225F-4299-AD8D-1E62F8F0AF59}" srcId="{6D623BDE-9DF0-40AD-96F3-4C37A94161C7}" destId="{6B314D07-0B0C-4B5B-85C2-70C12AF7BD08}" srcOrd="1" destOrd="0" parTransId="{83047C0C-8124-41FC-A122-8EE8941D0AE0}" sibTransId="{90A3AB79-C404-4958-A336-3179048FBF49}"/>
    <dgm:cxn modelId="{7DD79758-A151-4CCC-8848-ED9ADBA57B67}" srcId="{46DDEDE1-4A51-4C9A-952B-E3C54FA6D4A0}" destId="{26A8ACCF-3C1F-4A56-8090-98407437C411}" srcOrd="1" destOrd="0" parTransId="{30E5243C-C5A2-45BB-A669-D4332C9680B1}" sibTransId="{D2CAD91C-B94F-4945-A7E4-F179A4DE23A1}"/>
    <dgm:cxn modelId="{3872D8FC-2DA9-417F-9324-A3E3357100C2}" type="presOf" srcId="{6D623BDE-9DF0-40AD-96F3-4C37A94161C7}" destId="{3C02659D-E4DF-41B9-A4AF-FE2A2257C666}" srcOrd="0" destOrd="0" presId="urn:microsoft.com/office/officeart/2005/8/layout/hList1"/>
    <dgm:cxn modelId="{D69923F5-D8A9-42EE-9CE4-00778C335C97}" srcId="{08D4D016-6BCF-4856-9A5A-E1D4CFA0E112}" destId="{8E77D057-1C88-469A-8BA4-45BE6C43687C}" srcOrd="0" destOrd="0" parTransId="{09BFF18E-8FBD-44F6-9E4D-DB55EC28CA4B}" sibTransId="{31435524-FF0E-44B1-8D3A-4E6D3FF91656}"/>
    <dgm:cxn modelId="{A3DD3563-5AA7-4A6E-9CE6-ABAF64D75365}" srcId="{BD6D7FD5-686C-471B-9643-85C34B55423F}" destId="{F66DE47D-D5F7-487F-8BCB-4D59C1A56B24}" srcOrd="1" destOrd="0" parTransId="{C105DA56-E077-4558-A78C-6629D7F891BE}" sibTransId="{B2DE96E2-13FF-440A-A040-7C3FA35B4C69}"/>
    <dgm:cxn modelId="{4A9D638A-B518-49F0-8DAF-23907A9007FC}" type="presOf" srcId="{8E77D057-1C88-469A-8BA4-45BE6C43687C}" destId="{5D0A61AE-DB0B-4C25-A48D-7F7BEAEAA46D}" srcOrd="0" destOrd="0" presId="urn:microsoft.com/office/officeart/2005/8/layout/hList1"/>
    <dgm:cxn modelId="{FD8B7D4B-E790-421B-90B2-DBC855F0E4C1}" type="presParOf" srcId="{3C02659D-E4DF-41B9-A4AF-FE2A2257C666}" destId="{A456A98B-9998-44E9-952B-1C2B07CD40D0}" srcOrd="0" destOrd="0" presId="urn:microsoft.com/office/officeart/2005/8/layout/hList1"/>
    <dgm:cxn modelId="{15E6BD3D-D72C-4A85-AC94-04E7CFC7954F}" type="presParOf" srcId="{A456A98B-9998-44E9-952B-1C2B07CD40D0}" destId="{9C11CD76-C939-4489-AADA-961C42829166}" srcOrd="0" destOrd="0" presId="urn:microsoft.com/office/officeart/2005/8/layout/hList1"/>
    <dgm:cxn modelId="{B6F30B69-BB83-462F-8A14-DCCE5BBFCD3E}" type="presParOf" srcId="{A456A98B-9998-44E9-952B-1C2B07CD40D0}" destId="{448D60E7-6737-46ED-9AF8-DF7857772AE3}" srcOrd="1" destOrd="0" presId="urn:microsoft.com/office/officeart/2005/8/layout/hList1"/>
    <dgm:cxn modelId="{8F5E4941-6F8A-4525-B491-48D228CD2228}" type="presParOf" srcId="{3C02659D-E4DF-41B9-A4AF-FE2A2257C666}" destId="{A0E503D0-DE60-4B9E-AEF9-4DD29D06305E}" srcOrd="1" destOrd="0" presId="urn:microsoft.com/office/officeart/2005/8/layout/hList1"/>
    <dgm:cxn modelId="{CD7410A9-7C51-43E9-AC3B-0A2E97F2CD67}" type="presParOf" srcId="{3C02659D-E4DF-41B9-A4AF-FE2A2257C666}" destId="{336CA1E5-A27C-4B99-9B6B-DE58E273E5D6}" srcOrd="2" destOrd="0" presId="urn:microsoft.com/office/officeart/2005/8/layout/hList1"/>
    <dgm:cxn modelId="{56793499-8D4A-4BEF-82A5-69D5877EF75D}" type="presParOf" srcId="{336CA1E5-A27C-4B99-9B6B-DE58E273E5D6}" destId="{3440C274-A5A9-4B06-B25A-A5DA28B0152E}" srcOrd="0" destOrd="0" presId="urn:microsoft.com/office/officeart/2005/8/layout/hList1"/>
    <dgm:cxn modelId="{A568F62B-E65E-4F01-9D94-4E01A492BFBD}" type="presParOf" srcId="{336CA1E5-A27C-4B99-9B6B-DE58E273E5D6}" destId="{8F8A50CE-63D9-4B62-8406-5500645320EE}" srcOrd="1" destOrd="0" presId="urn:microsoft.com/office/officeart/2005/8/layout/hList1"/>
    <dgm:cxn modelId="{DB9E95C0-EB14-4707-A96B-4C80CD35E67F}" type="presParOf" srcId="{3C02659D-E4DF-41B9-A4AF-FE2A2257C666}" destId="{1281564D-0352-4741-BF11-565E44FD6317}" srcOrd="3" destOrd="0" presId="urn:microsoft.com/office/officeart/2005/8/layout/hList1"/>
    <dgm:cxn modelId="{CA767D5C-B796-445B-BC97-39F0D4D018B9}" type="presParOf" srcId="{3C02659D-E4DF-41B9-A4AF-FE2A2257C666}" destId="{6A3C2DBB-A029-40F2-BE62-571DB07A1EE1}" srcOrd="4" destOrd="0" presId="urn:microsoft.com/office/officeart/2005/8/layout/hList1"/>
    <dgm:cxn modelId="{B10EEB09-231A-4A57-9047-ED2A0C8E0EA1}" type="presParOf" srcId="{6A3C2DBB-A029-40F2-BE62-571DB07A1EE1}" destId="{4B8430FF-9AB3-4F68-B946-F54AABEB5455}" srcOrd="0" destOrd="0" presId="urn:microsoft.com/office/officeart/2005/8/layout/hList1"/>
    <dgm:cxn modelId="{1A9D6CDC-BDB8-4841-BEDB-FB5B0B981C83}" type="presParOf" srcId="{6A3C2DBB-A029-40F2-BE62-571DB07A1EE1}" destId="{996FD3A3-5FB6-486D-A236-8CEEFCEB1211}" srcOrd="1" destOrd="0" presId="urn:microsoft.com/office/officeart/2005/8/layout/hList1"/>
    <dgm:cxn modelId="{53FE5162-05B7-433B-9441-1C40A1E118B8}" type="presParOf" srcId="{3C02659D-E4DF-41B9-A4AF-FE2A2257C666}" destId="{5495A3A6-5A65-4AA5-A81A-8E986C6AEDA1}" srcOrd="5" destOrd="0" presId="urn:microsoft.com/office/officeart/2005/8/layout/hList1"/>
    <dgm:cxn modelId="{E12B894E-07B9-41B7-9CB0-641C6926CE06}" type="presParOf" srcId="{3C02659D-E4DF-41B9-A4AF-FE2A2257C666}" destId="{C3B1EB3D-085F-484C-B8D7-16866174AAD7}" srcOrd="6" destOrd="0" presId="urn:microsoft.com/office/officeart/2005/8/layout/hList1"/>
    <dgm:cxn modelId="{CCB7FFE6-45DA-445D-B14D-6E875918C63E}" type="presParOf" srcId="{C3B1EB3D-085F-484C-B8D7-16866174AAD7}" destId="{F4EEB1FE-571B-43A7-862F-DB2A0B05BD43}" srcOrd="0" destOrd="0" presId="urn:microsoft.com/office/officeart/2005/8/layout/hList1"/>
    <dgm:cxn modelId="{F8A27AE5-1895-4FE6-86AC-4C0C36B4508F}" type="presParOf" srcId="{C3B1EB3D-085F-484C-B8D7-16866174AAD7}" destId="{5D0A61AE-DB0B-4C25-A48D-7F7BEAEAA46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1CD76-C939-4489-AADA-961C42829166}">
      <dsp:nvSpPr>
        <dsp:cNvPr id="0" name=""/>
        <dsp:cNvSpPr/>
      </dsp:nvSpPr>
      <dsp:spPr>
        <a:xfrm>
          <a:off x="39365" y="21230"/>
          <a:ext cx="2100871" cy="863463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FCD, AVL</a:t>
          </a:r>
          <a:endParaRPr lang="fr-FR" sz="2000" b="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9365" y="21230"/>
        <a:ext cx="2100871" cy="863463"/>
      </dsp:txXfrm>
    </dsp:sp>
    <dsp:sp modelId="{448D60E7-6737-46ED-9AF8-DF7857772AE3}">
      <dsp:nvSpPr>
        <dsp:cNvPr id="0" name=""/>
        <dsp:cNvSpPr/>
      </dsp:nvSpPr>
      <dsp:spPr>
        <a:xfrm>
          <a:off x="3941" y="884693"/>
          <a:ext cx="2171719" cy="281088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FCD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= </a:t>
          </a:r>
          <a:r>
            <a:rPr lang="fr-FR" sz="1800" b="1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F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loating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C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ar </a:t>
          </a:r>
          <a:r>
            <a:rPr lang="fr-FR" sz="1800" b="1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D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ata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AVL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A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utomated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V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ehicle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L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ocation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Repose sur de la géolocalisation, renforcée par une 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carto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sous-jacente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b="0" kern="1200" dirty="0" smtClean="0">
            <a:solidFill>
              <a:srgbClr val="001E5A"/>
            </a:solidFill>
            <a:latin typeface="Calibri"/>
            <a:ea typeface="+mn-ea"/>
            <a:cs typeface="+mn-cs"/>
          </a:endParaRPr>
        </a:p>
      </dsp:txBody>
      <dsp:txXfrm>
        <a:off x="3941" y="884693"/>
        <a:ext cx="2171719" cy="2810880"/>
      </dsp:txXfrm>
    </dsp:sp>
    <dsp:sp modelId="{3440C274-A5A9-4B06-B25A-A5DA28B0152E}">
      <dsp:nvSpPr>
        <dsp:cNvPr id="0" name=""/>
        <dsp:cNvSpPr/>
      </dsp:nvSpPr>
      <dsp:spPr>
        <a:xfrm>
          <a:off x="2477873" y="21230"/>
          <a:ext cx="1962415" cy="863463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AFC</a:t>
          </a:r>
          <a:endParaRPr lang="fr-FR" sz="24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477873" y="21230"/>
        <a:ext cx="1962415" cy="863463"/>
      </dsp:txXfrm>
    </dsp:sp>
    <dsp:sp modelId="{8F8A50CE-63D9-4B62-8406-5500645320EE}">
      <dsp:nvSpPr>
        <dsp:cNvPr id="0" name=""/>
        <dsp:cNvSpPr/>
      </dsp:nvSpPr>
      <dsp:spPr>
        <a:xfrm>
          <a:off x="2477873" y="884693"/>
          <a:ext cx="1962415" cy="281088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Smart 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Cards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Système tarifaire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Ex. 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Navigo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et SIDV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</dsp:txBody>
      <dsp:txXfrm>
        <a:off x="2477873" y="884693"/>
        <a:ext cx="1962415" cy="2810880"/>
      </dsp:txXfrm>
    </dsp:sp>
    <dsp:sp modelId="{4B8430FF-9AB3-4F68-B946-F54AABEB5455}">
      <dsp:nvSpPr>
        <dsp:cNvPr id="0" name=""/>
        <dsp:cNvSpPr/>
      </dsp:nvSpPr>
      <dsp:spPr>
        <a:xfrm>
          <a:off x="4742500" y="21230"/>
          <a:ext cx="1474407" cy="863463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APC</a:t>
          </a:r>
          <a:endParaRPr lang="fr-FR" sz="24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742500" y="21230"/>
        <a:ext cx="1474407" cy="863463"/>
      </dsp:txXfrm>
    </dsp:sp>
    <dsp:sp modelId="{996FD3A3-5FB6-486D-A236-8CEEFCEB1211}">
      <dsp:nvSpPr>
        <dsp:cNvPr id="0" name=""/>
        <dsp:cNvSpPr/>
      </dsp:nvSpPr>
      <dsp:spPr>
        <a:xfrm>
          <a:off x="4742500" y="884693"/>
          <a:ext cx="1474407" cy="281088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APC =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A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utomated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P</a:t>
          </a: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assenger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</a:t>
          </a:r>
          <a:r>
            <a:rPr lang="fr-FR" sz="1800" b="1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C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ount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A bord des véhicules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</dsp:txBody>
      <dsp:txXfrm>
        <a:off x="4742500" y="884693"/>
        <a:ext cx="1474407" cy="2810880"/>
      </dsp:txXfrm>
    </dsp:sp>
    <dsp:sp modelId="{F4EEB1FE-571B-43A7-862F-DB2A0B05BD43}">
      <dsp:nvSpPr>
        <dsp:cNvPr id="0" name=""/>
        <dsp:cNvSpPr/>
      </dsp:nvSpPr>
      <dsp:spPr>
        <a:xfrm>
          <a:off x="6523062" y="0"/>
          <a:ext cx="1962415" cy="863463"/>
        </a:xfrm>
        <a:prstGeom prst="rect">
          <a:avLst/>
        </a:prstGeom>
        <a:solidFill>
          <a:srgbClr val="3AAA3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GSM, GPS</a:t>
          </a:r>
          <a:endParaRPr lang="fr-FR" sz="32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523062" y="0"/>
        <a:ext cx="1962415" cy="863463"/>
      </dsp:txXfrm>
    </dsp:sp>
    <dsp:sp modelId="{5D0A61AE-DB0B-4C25-A48D-7F7BEAEAA46D}">
      <dsp:nvSpPr>
        <dsp:cNvPr id="0" name=""/>
        <dsp:cNvSpPr/>
      </dsp:nvSpPr>
      <dsp:spPr>
        <a:xfrm>
          <a:off x="6519120" y="884693"/>
          <a:ext cx="1962415" cy="2810880"/>
        </a:xfrm>
        <a:prstGeom prst="rect">
          <a:avLst/>
        </a:prstGeom>
        <a:solidFill>
          <a:srgbClr val="3AAA3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AAA3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Traces de trajets physiques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Traçage de navigation web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Emission de messages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kern="1200" dirty="0" err="1" smtClean="0">
              <a:solidFill>
                <a:srgbClr val="001E5A"/>
              </a:solidFill>
              <a:latin typeface="Calibri"/>
              <a:ea typeface="+mn-ea"/>
              <a:cs typeface="+mn-cs"/>
            </a:rPr>
            <a:t>Posts</a:t>
          </a:r>
          <a:r>
            <a:rPr lang="fr-FR" sz="1800" b="0" kern="1200" dirty="0" smtClean="0">
              <a:solidFill>
                <a:srgbClr val="001E5A"/>
              </a:solidFill>
              <a:latin typeface="Calibri"/>
              <a:ea typeface="+mn-ea"/>
              <a:cs typeface="+mn-cs"/>
            </a:rPr>
            <a:t> sur médias sociaux</a:t>
          </a:r>
          <a:endParaRPr lang="fr-FR" sz="1800" b="0" kern="1200" dirty="0">
            <a:solidFill>
              <a:srgbClr val="001E5A"/>
            </a:solidFill>
            <a:latin typeface="Calibri"/>
            <a:ea typeface="+mn-ea"/>
            <a:cs typeface="+mn-cs"/>
          </a:endParaRPr>
        </a:p>
      </dsp:txBody>
      <dsp:txXfrm>
        <a:off x="6519120" y="884693"/>
        <a:ext cx="1962415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4" tIns="47341" rIns="94684" bIns="473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4" tIns="47341" rIns="94684" bIns="473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4" tIns="47341" rIns="94684" bIns="473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4" tIns="47341" rIns="94684" bIns="473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FEB3172-E3A3-4A23-9DF8-EDBA6B1B54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678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2" rIns="94686" bIns="473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2" rIns="94686" bIns="473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69938"/>
            <a:ext cx="5108575" cy="383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57" y="4859520"/>
            <a:ext cx="5676787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2" rIns="94686" bIns="47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2" rIns="94686" bIns="4734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2" rIns="94686" bIns="473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8EAC318-7051-4B3C-9693-16B812BFFB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781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0E9021-1414-415B-A9D1-C65728B86531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La Chaire, qui contribue aux (et qui bénéficie des) recherches de la communauté académique internationale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CAMPAGNES de recueil, sur le TERRAIN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AC318-7051-4B3C-9693-16B812BFFB4C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965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CAMPAGNES </a:t>
            </a:r>
            <a:r>
              <a:rPr lang="fr-FR" dirty="0" smtClean="0"/>
              <a:t>de recueil, sur le TERRAIN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AC318-7051-4B3C-9693-16B812BFFB4C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965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Dans l’exploitation de bases de données classiques, on n’hésite pas </a:t>
            </a:r>
            <a:r>
              <a:rPr lang="fr-FR" baseline="0" dirty="0" smtClean="0"/>
              <a:t>à combiner des données d’années différentes</a:t>
            </a:r>
          </a:p>
          <a:p>
            <a:r>
              <a:rPr lang="fr-FR" baseline="0" dirty="0" smtClean="0"/>
              <a:t>Pierre-Antoine LAHAROTTE, </a:t>
            </a:r>
            <a:r>
              <a:rPr lang="fr-FR" baseline="0" dirty="0" err="1" smtClean="0"/>
              <a:t>Céréma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réamlisation</a:t>
            </a:r>
            <a:r>
              <a:rPr lang="fr-FR" baseline="0" dirty="0" smtClean="0"/>
              <a:t> d’une enquête cordon hybride sur l’agglo franco-</a:t>
            </a:r>
            <a:r>
              <a:rPr lang="fr-FR" baseline="0" dirty="0" err="1" smtClean="0"/>
              <a:t>valdo</a:t>
            </a:r>
            <a:r>
              <a:rPr lang="fr-FR" baseline="0" dirty="0" smtClean="0"/>
              <a:t>-</a:t>
            </a:r>
            <a:r>
              <a:rPr lang="fr-FR" baseline="0" dirty="0" err="1" smtClean="0"/>
              <a:t>genévoise</a:t>
            </a:r>
            <a:endParaRPr 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CC3E63-519A-4651-AAF8-8A027203AA95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AC318-7051-4B3C-9693-16B812BFFB4C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620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CC3E63-519A-4651-AAF8-8A027203AA95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0B4246-375F-4D7A-A3F9-213D34FB030B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Ou plutôt, composition des modèles !</a:t>
            </a:r>
          </a:p>
          <a:p>
            <a:r>
              <a:rPr lang="fr-FR" altLang="fr-FR" dirty="0">
                <a:latin typeface="Times New Roman" pitchFamily="18" charset="0"/>
              </a:rPr>
              <a:t>Description spatiale : géométrie, topologie</a:t>
            </a:r>
          </a:p>
          <a:p>
            <a:r>
              <a:rPr lang="fr-FR" altLang="fr-FR" dirty="0">
                <a:latin typeface="Times New Roman" pitchFamily="18" charset="0"/>
              </a:rPr>
              <a:t>Agrégation en flux : Agrégation des individus selon l’espace et le temps</a:t>
            </a:r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0B4246-375F-4D7A-A3F9-213D34FB030B}" type="slidenum">
              <a:rPr lang="fr-FR" altLang="fr-FR" smtClean="0"/>
              <a:pPr/>
              <a:t>16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Choisir le niveau de détail : désormais une option à choisir, plus qu’une contrainte induite par des données rares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0B4246-375F-4D7A-A3F9-213D34FB030B}" type="slidenum">
              <a:rPr lang="fr-FR" altLang="fr-FR" smtClean="0"/>
              <a:pPr/>
              <a:t>17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0B4246-375F-4D7A-A3F9-213D34FB030B}" type="slidenum">
              <a:rPr lang="fr-FR" altLang="fr-FR" smtClean="0"/>
              <a:pPr/>
              <a:t>18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AC318-7051-4B3C-9693-16B812BFFB4C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63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Placer Voitures, </a:t>
            </a:r>
            <a:r>
              <a:rPr lang="fr-FR" dirty="0" err="1" smtClean="0"/>
              <a:t>Vélib</a:t>
            </a:r>
            <a:endParaRPr lang="fr-FR" dirty="0" smtClean="0"/>
          </a:p>
          <a:p>
            <a:r>
              <a:rPr lang="fr-FR" dirty="0" smtClean="0"/>
              <a:t>UBER</a:t>
            </a:r>
          </a:p>
          <a:p>
            <a:r>
              <a:rPr lang="fr-FR" dirty="0" smtClean="0"/>
              <a:t>MAAS</a:t>
            </a: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CC3E63-519A-4651-AAF8-8A027203AA95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ED1484-587A-4AB4-BEC3-36F192E20B30}" type="slidenum">
              <a:rPr lang="fr-FR" altLang="fr-FR" smtClean="0"/>
              <a:pPr/>
              <a:t>20</a:t>
            </a:fld>
            <a:endParaRPr lang="fr-FR" alt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26">
              <a:defRPr/>
            </a:pPr>
            <a:r>
              <a:rPr lang="fr-FR" dirty="0" smtClean="0"/>
              <a:t>Une décennie de </a:t>
            </a:r>
            <a:r>
              <a:rPr lang="fr-FR" dirty="0" err="1" smtClean="0"/>
              <a:t>google-isation</a:t>
            </a:r>
            <a:r>
              <a:rPr lang="fr-FR" dirty="0" smtClean="0"/>
              <a:t> du monde: </a:t>
            </a:r>
          </a:p>
          <a:p>
            <a:pPr defTabSz="914326">
              <a:defRPr/>
            </a:pPr>
            <a:r>
              <a:rPr lang="fr-FR" dirty="0" smtClean="0"/>
              <a:t>Vers une information</a:t>
            </a:r>
            <a:r>
              <a:rPr lang="fr-FR" baseline="0" dirty="0" smtClean="0"/>
              <a:t> omni présente, hyper disponible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CC3E63-519A-4651-AAF8-8A027203AA95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26">
              <a:defRPr/>
            </a:pPr>
            <a:r>
              <a:rPr lang="fr-FR" baseline="0" dirty="0" smtClean="0"/>
              <a:t>L’ordre est renversé : le passage du Transport, à la Mobilité</a:t>
            </a:r>
          </a:p>
          <a:p>
            <a:pPr defTabSz="914326">
              <a:defRPr/>
            </a:pPr>
            <a:r>
              <a:rPr lang="fr-FR" baseline="0" dirty="0" smtClean="0"/>
              <a:t>L’usager au centre de son monde : la carte du monde autour de lui, User-</a:t>
            </a:r>
            <a:r>
              <a:rPr lang="fr-FR" baseline="0" dirty="0" err="1" smtClean="0"/>
              <a:t>centric</a:t>
            </a:r>
            <a:endParaRPr lang="fr-FR" baseline="0" dirty="0" smtClean="0"/>
          </a:p>
          <a:p>
            <a:r>
              <a:rPr lang="fr-FR" baseline="0" dirty="0" smtClean="0"/>
              <a:t>Le service devient mobile, il va vers le client, à la fois dans le monde digital et sur le terrain (pré-positionnement)</a:t>
            </a:r>
          </a:p>
          <a:p>
            <a:pPr defTabSz="914326">
              <a:defRPr/>
            </a:pPr>
            <a:r>
              <a:rPr lang="fr-FR" dirty="0" smtClean="0"/>
              <a:t>Etant équipé</a:t>
            </a:r>
            <a:r>
              <a:rPr lang="fr-FR" baseline="0" dirty="0" smtClean="0"/>
              <a:t> en capteur GPS, le véhicule peut se </a:t>
            </a:r>
            <a:r>
              <a:rPr lang="fr-FR" baseline="0" dirty="0" err="1" smtClean="0"/>
              <a:t>géolocaliser</a:t>
            </a:r>
            <a:r>
              <a:rPr lang="fr-FR" baseline="0" dirty="0" smtClean="0"/>
              <a:t> lui-même : il s’auto-localise</a:t>
            </a:r>
          </a:p>
          <a:p>
            <a:r>
              <a:rPr lang="fr-FR" dirty="0" smtClean="0"/>
              <a:t>Sur</a:t>
            </a:r>
            <a:r>
              <a:rPr lang="fr-FR" baseline="0" dirty="0" smtClean="0"/>
              <a:t> l’infrastructure : ACTIONNEURS, </a:t>
            </a:r>
          </a:p>
          <a:p>
            <a:pPr defTabSz="914326">
              <a:defRPr/>
            </a:pPr>
            <a:r>
              <a:rPr lang="fr-FR" baseline="0" dirty="0" smtClean="0"/>
              <a:t>La capacité d’interaction : capteurs, unités de calcul, nœud de télécom, de tous les côtés</a:t>
            </a:r>
            <a:endParaRPr lang="fr-FR" dirty="0" smtClean="0"/>
          </a:p>
          <a:p>
            <a:r>
              <a:rPr lang="fr-FR" dirty="0" smtClean="0"/>
              <a:t>L’information</a:t>
            </a:r>
            <a:r>
              <a:rPr lang="fr-FR" baseline="0" dirty="0" smtClean="0"/>
              <a:t> est </a:t>
            </a:r>
            <a:r>
              <a:rPr lang="fr-FR" baseline="0" dirty="0" err="1" smtClean="0"/>
              <a:t>omni-présente</a:t>
            </a:r>
            <a:r>
              <a:rPr lang="fr-FR" baseline="0" dirty="0" smtClean="0"/>
              <a:t>, et les entités en créent par leur propre activité</a:t>
            </a:r>
            <a:endParaRPr lang="fr-FR" dirty="0" smtClean="0"/>
          </a:p>
          <a:p>
            <a:r>
              <a:rPr lang="fr-FR" dirty="0" smtClean="0"/>
              <a:t>En explicitant ce</a:t>
            </a:r>
            <a:r>
              <a:rPr lang="fr-FR" baseline="0" dirty="0" smtClean="0"/>
              <a:t> contexte général, ces généralités, j’ai déjà bien avancé mon panorama</a:t>
            </a:r>
            <a:endParaRPr 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CC3E63-519A-4651-AAF8-8A027203AA95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 defTabSz="947607"/>
            <a:r>
              <a:rPr lang="fr-FR" altLang="fr-FR" sz="2500" dirty="0">
                <a:latin typeface="Times New Roman" pitchFamily="18" charset="0"/>
              </a:rPr>
              <a:t>Analyse systémique, en fait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0B4246-375F-4D7A-A3F9-213D34FB030B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Big</a:t>
            </a:r>
            <a:r>
              <a:rPr lang="fr-FR" dirty="0" smtClean="0"/>
              <a:t> Data : un sacré phénomène</a:t>
            </a:r>
          </a:p>
          <a:p>
            <a:r>
              <a:rPr lang="fr-FR" dirty="0" smtClean="0"/>
              <a:t>Combien de V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AC318-7051-4B3C-9693-16B812BFFB4C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852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Dernière</a:t>
            </a:r>
            <a:r>
              <a:rPr lang="fr-FR" baseline="0" dirty="0" smtClean="0"/>
              <a:t> catégorie : données issues de smartphones</a:t>
            </a:r>
            <a:endParaRPr lang="fr-FR" dirty="0" smtClean="0"/>
          </a:p>
          <a:p>
            <a:r>
              <a:rPr lang="fr-FR" dirty="0" smtClean="0"/>
              <a:t>Bouclage : GPS pour FCD et AVL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AC318-7051-4B3C-9693-16B812BFFB4C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833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Des proximités de principe,</a:t>
            </a:r>
            <a:r>
              <a:rPr lang="fr-FR" baseline="0" dirty="0" smtClean="0"/>
              <a:t> des substituabilités</a:t>
            </a:r>
          </a:p>
          <a:p>
            <a:r>
              <a:rPr lang="fr-FR" baseline="0" dirty="0" smtClean="0"/>
              <a:t>Les bases qu’on établit : pour de bonnes raisons</a:t>
            </a:r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0B4246-375F-4D7A-A3F9-213D34FB030B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Unité statistique : entité mobile</a:t>
            </a:r>
          </a:p>
          <a:p>
            <a:r>
              <a:rPr lang="fr-FR" baseline="0" dirty="0" smtClean="0"/>
              <a:t>Dans l’espace : il faut des « ouvrages d’art » ex </a:t>
            </a:r>
            <a:r>
              <a:rPr lang="fr-FR" baseline="0" dirty="0" err="1" smtClean="0"/>
              <a:t>bluetooth</a:t>
            </a:r>
            <a:r>
              <a:rPr lang="fr-FR" baseline="0" dirty="0" smtClean="0"/>
              <a:t> tous les 10 m en tunnel pour </a:t>
            </a:r>
            <a:r>
              <a:rPr lang="fr-FR" baseline="0" dirty="0" err="1" smtClean="0"/>
              <a:t>géolocaliser</a:t>
            </a:r>
            <a:r>
              <a:rPr lang="fr-FR" baseline="0" dirty="0" smtClean="0"/>
              <a:t> finement, ou boîtier GPS qui corrige l’effet de canyon (réverbération du signal)</a:t>
            </a:r>
          </a:p>
          <a:p>
            <a:pPr defTabSz="947607"/>
            <a:r>
              <a:rPr lang="fr-FR" dirty="0" smtClean="0"/>
              <a:t>Disponibilité temporelle : capteur allumé</a:t>
            </a:r>
            <a:r>
              <a:rPr lang="fr-FR" baseline="0" dirty="0" smtClean="0"/>
              <a:t> = en veille. Si éteint, somnambule !</a:t>
            </a:r>
          </a:p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CC3E63-519A-4651-AAF8-8A027203AA95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septembre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B914-6CAF-4AD3-B7CD-78A0CA8D34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73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septembre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FAA26-F2B0-4B60-B550-4530D25154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793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616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616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septembre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804B-67C8-4C55-8C80-846AC9ED6B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387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septembre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B41E-78F1-4498-8F0E-43E2163DF8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575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septembre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E483-83A4-49E7-B681-8E03BB684D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86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septembre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6312-1CB9-4AD7-A9C2-7E4FE0DD83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493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66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45263"/>
            <a:ext cx="16668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67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29 septembre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37300"/>
            <a:ext cx="7921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7F36C7D6-0F38-474F-AE3C-BA09152260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400" b="1" kern="1200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3888" y="6337300"/>
            <a:ext cx="792162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4ED0E86-495B-4B04-AF36-134996A5BE83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60265" y="4438377"/>
            <a:ext cx="3887787" cy="358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smtClean="0">
                <a:solidFill>
                  <a:schemeClr val="bg2"/>
                </a:solidFill>
              </a:rPr>
              <a:t>Fabien Leurent, ENPC-LVMT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60040" y="2170534"/>
            <a:ext cx="77724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altLang="fr-FR" sz="2800" b="1" dirty="0" smtClean="0">
                <a:solidFill>
                  <a:srgbClr val="0066FF"/>
                </a:solidFill>
                <a:latin typeface="Verdana" pitchFamily="34" charset="0"/>
              </a:rPr>
              <a:t>Données et modèles pour analyser la mobilité urbaine : un panorama</a:t>
            </a:r>
            <a:endParaRPr lang="fr-FR" altLang="fr-FR" sz="2400" b="1" dirty="0">
              <a:solidFill>
                <a:srgbClr val="0066FF"/>
              </a:solidFill>
              <a:latin typeface="Verdana" pitchFamily="34" charset="0"/>
            </a:endParaRPr>
          </a:p>
          <a:p>
            <a:pPr algn="ctr" eaLnBrk="1" hangingPunct="1"/>
            <a:endParaRPr lang="fr-FR" altLang="fr-FR" sz="2400" b="1" dirty="0">
              <a:solidFill>
                <a:srgbClr val="0066FF"/>
              </a:solidFill>
              <a:latin typeface="Verdana" pitchFamily="34" charset="0"/>
            </a:endParaRPr>
          </a:p>
          <a:p>
            <a:pPr algn="ctr" eaLnBrk="1" hangingPunct="1"/>
            <a:r>
              <a:rPr lang="fr-FR" altLang="fr-FR" sz="2000" b="1" dirty="0">
                <a:solidFill>
                  <a:srgbClr val="00CCFF"/>
                </a:solidFill>
                <a:latin typeface="Verdana" pitchFamily="34" charset="0"/>
              </a:rPr>
              <a:t>Conférence de la Chaire </a:t>
            </a:r>
            <a:r>
              <a:rPr lang="fr-FR" altLang="fr-FR" sz="2000" b="1" dirty="0" smtClean="0">
                <a:solidFill>
                  <a:srgbClr val="00CCFF"/>
                </a:solidFill>
                <a:latin typeface="Verdana" pitchFamily="34" charset="0"/>
              </a:rPr>
              <a:t>ENPC-IDFM</a:t>
            </a:r>
            <a:r>
              <a:rPr lang="fr-FR" altLang="fr-FR" sz="2000" b="1" dirty="0">
                <a:solidFill>
                  <a:srgbClr val="00CCFF"/>
                </a:solidFill>
                <a:latin typeface="Verdana" pitchFamily="34" charset="0"/>
              </a:rPr>
              <a:t>,</a:t>
            </a:r>
            <a:r>
              <a:rPr lang="fr-FR" altLang="fr-FR" sz="2400" b="1" dirty="0">
                <a:solidFill>
                  <a:srgbClr val="00CCFF"/>
                </a:solidFill>
                <a:latin typeface="Verdana" pitchFamily="34" charset="0"/>
              </a:rPr>
              <a:t> </a:t>
            </a:r>
            <a:r>
              <a:rPr lang="fr-FR" altLang="fr-FR" sz="2000" b="1" dirty="0" smtClean="0">
                <a:solidFill>
                  <a:srgbClr val="00CCFF"/>
                </a:solidFill>
                <a:latin typeface="Verdana" pitchFamily="34" charset="0"/>
              </a:rPr>
              <a:t>11/02/2019</a:t>
            </a:r>
            <a:r>
              <a:rPr lang="fr-FR" altLang="fr-FR" sz="2400" b="1" dirty="0" smtClean="0">
                <a:solidFill>
                  <a:srgbClr val="00CCFF"/>
                </a:solidFill>
                <a:latin typeface="Verdana" pitchFamily="34" charset="0"/>
              </a:rPr>
              <a:t> </a:t>
            </a:r>
            <a:endParaRPr lang="fr-FR" altLang="fr-FR" sz="3200" b="1" dirty="0">
              <a:solidFill>
                <a:srgbClr val="00CCFF"/>
              </a:solidFill>
              <a:latin typeface="Verdana" pitchFamily="34" charset="0"/>
            </a:endParaRP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2049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179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6" descr="logo IFM tes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41313"/>
            <a:ext cx="4405312" cy="14874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 Vives et enquêtes traditionnelles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659279"/>
              </p:ext>
            </p:extLst>
          </p:nvPr>
        </p:nvGraphicFramePr>
        <p:xfrm>
          <a:off x="251520" y="981075"/>
          <a:ext cx="8640960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288"/>
                <a:gridCol w="309634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« Observable »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Sources</a:t>
                      </a:r>
                      <a:r>
                        <a:rPr lang="fr-FR" sz="2400" baseline="0" dirty="0" smtClean="0"/>
                        <a:t> classiques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Sources modernes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200" b="1" dirty="0" smtClean="0"/>
                        <a:t>Flux de personnes</a:t>
                      </a:r>
                    </a:p>
                    <a:p>
                      <a:r>
                        <a:rPr lang="fr-FR" sz="2000" dirty="0" smtClean="0"/>
                        <a:t>+ Nombre d’entités</a:t>
                      </a:r>
                    </a:p>
                    <a:p>
                      <a:r>
                        <a:rPr lang="fr-FR" sz="2000" dirty="0" smtClean="0"/>
                        <a:t>+</a:t>
                      </a:r>
                      <a:r>
                        <a:rPr lang="fr-FR" sz="2000" baseline="0" dirty="0" smtClean="0"/>
                        <a:t> Densité spatiale</a:t>
                      </a:r>
                    </a:p>
                    <a:p>
                      <a:r>
                        <a:rPr lang="fr-FR" sz="2000" baseline="0" dirty="0" smtClean="0"/>
                        <a:t>+ Vitesse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Comptage</a:t>
                      </a:r>
                      <a:r>
                        <a:rPr lang="fr-FR" sz="2000" baseline="0" dirty="0" smtClean="0"/>
                        <a:t> manuel</a:t>
                      </a:r>
                    </a:p>
                    <a:p>
                      <a:r>
                        <a:rPr lang="fr-FR" sz="2000" dirty="0" smtClean="0"/>
                        <a:t>Billetterie ETM</a:t>
                      </a:r>
                    </a:p>
                    <a:p>
                      <a:pPr algn="r"/>
                      <a:r>
                        <a:rPr lang="fr-FR" sz="2000" dirty="0" smtClean="0"/>
                        <a:t>Caméras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APC</a:t>
                      </a:r>
                    </a:p>
                    <a:p>
                      <a:r>
                        <a:rPr lang="fr-FR" sz="2000" dirty="0" err="1" smtClean="0"/>
                        <a:t>Smartcards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+IA</a:t>
                      </a:r>
                    </a:p>
                    <a:p>
                      <a:r>
                        <a:rPr lang="fr-FR" sz="2000" dirty="0" smtClean="0"/>
                        <a:t>Temps</a:t>
                      </a:r>
                      <a:r>
                        <a:rPr lang="fr-FR" sz="2000" baseline="0" dirty="0" smtClean="0"/>
                        <a:t> de parcours 2 pts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200" b="1" dirty="0" smtClean="0"/>
                        <a:t>Flux automobiles</a:t>
                      </a:r>
                    </a:p>
                    <a:p>
                      <a:r>
                        <a:rPr lang="fr-FR" sz="2000" dirty="0" smtClean="0"/>
                        <a:t>+ Débit de véhicules</a:t>
                      </a:r>
                    </a:p>
                    <a:p>
                      <a:r>
                        <a:rPr lang="fr-FR" sz="2000" dirty="0" smtClean="0"/>
                        <a:t>+</a:t>
                      </a:r>
                      <a:r>
                        <a:rPr lang="fr-FR" sz="2000" baseline="0" dirty="0" smtClean="0"/>
                        <a:t> Densité spatiale</a:t>
                      </a:r>
                    </a:p>
                    <a:p>
                      <a:r>
                        <a:rPr lang="fr-FR" sz="2000" baseline="0" dirty="0" smtClean="0"/>
                        <a:t>+ Vitesse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Comptage</a:t>
                      </a:r>
                    </a:p>
                    <a:p>
                      <a:r>
                        <a:rPr lang="fr-FR" sz="2000" dirty="0" smtClean="0"/>
                        <a:t>Câbles                     Caméras</a:t>
                      </a:r>
                    </a:p>
                    <a:p>
                      <a:r>
                        <a:rPr lang="fr-FR" sz="2000" dirty="0" smtClean="0"/>
                        <a:t>Boucles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Indirect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Sondage des vitesses,</a:t>
                      </a:r>
                      <a:r>
                        <a:rPr lang="fr-FR" sz="2000" baseline="0" dirty="0" smtClean="0"/>
                        <a:t> </a:t>
                      </a:r>
                      <a:br>
                        <a:rPr lang="fr-FR" sz="2000" baseline="0" dirty="0" smtClean="0"/>
                      </a:br>
                      <a:r>
                        <a:rPr lang="fr-FR" sz="2000" baseline="0" dirty="0" smtClean="0"/>
                        <a:t>ou temps de parcours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200" b="1" dirty="0" smtClean="0"/>
                        <a:t>Origine-Destination</a:t>
                      </a:r>
                    </a:p>
                    <a:p>
                      <a:r>
                        <a:rPr lang="fr-FR" sz="2000" dirty="0" smtClean="0"/>
                        <a:t>+ Temps</a:t>
                      </a:r>
                      <a:r>
                        <a:rPr lang="fr-FR" sz="2000" baseline="0" dirty="0" smtClean="0"/>
                        <a:t> de trajet</a:t>
                      </a:r>
                    </a:p>
                    <a:p>
                      <a:r>
                        <a:rPr lang="fr-FR" sz="2000" baseline="0" dirty="0" smtClean="0"/>
                        <a:t>+ Composition de flux</a:t>
                      </a:r>
                    </a:p>
                    <a:p>
                      <a:r>
                        <a:rPr lang="fr-FR" sz="2000" baseline="0" dirty="0" smtClean="0"/>
                        <a:t>+ Cordon de flux</a:t>
                      </a:r>
                    </a:p>
                    <a:p>
                      <a:r>
                        <a:rPr lang="fr-FR" sz="2000" baseline="0" dirty="0" smtClean="0"/>
                        <a:t>+ Matrice de flux</a:t>
                      </a:r>
                      <a:endParaRPr lang="fr-FR" sz="2000" dirty="0" smtClean="0"/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Campagnes de recueil</a:t>
                      </a:r>
                    </a:p>
                    <a:p>
                      <a:r>
                        <a:rPr lang="fr-FR" sz="2000" dirty="0" smtClean="0"/>
                        <a:t>Enquête locale aux O-D</a:t>
                      </a:r>
                    </a:p>
                    <a:p>
                      <a:r>
                        <a:rPr lang="fr-FR" sz="2000" dirty="0" smtClean="0"/>
                        <a:t>E</a:t>
                      </a:r>
                      <a:r>
                        <a:rPr lang="fr-FR" sz="2000" baseline="0" dirty="0" smtClean="0"/>
                        <a:t>nquêtes le long du cordon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EMD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Enq</a:t>
                      </a:r>
                      <a:r>
                        <a:rPr lang="fr-FR" sz="2000" baseline="0" dirty="0" smtClean="0"/>
                        <a:t> Ménage </a:t>
                      </a:r>
                      <a:r>
                        <a:rPr lang="fr-FR" sz="2000" baseline="0" dirty="0" err="1" smtClean="0"/>
                        <a:t>Dépl</a:t>
                      </a:r>
                      <a:r>
                        <a:rPr lang="fr-FR" sz="2000" dirty="0" smtClean="0"/>
                        <a:t> </a:t>
                      </a:r>
                    </a:p>
                    <a:p>
                      <a:r>
                        <a:rPr lang="fr-FR" sz="2000" dirty="0" smtClean="0"/>
                        <a:t>RGP Recensement Pop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+ Trajectoires GPS, AVL</a:t>
                      </a:r>
                    </a:p>
                    <a:p>
                      <a:r>
                        <a:rPr lang="fr-FR" sz="2000" dirty="0" smtClean="0"/>
                        <a:t>+ </a:t>
                      </a:r>
                      <a:r>
                        <a:rPr lang="fr-FR" sz="2000" i="1" dirty="0" smtClean="0"/>
                        <a:t>vaut</a:t>
                      </a:r>
                      <a:r>
                        <a:rPr lang="fr-FR" sz="2000" i="1" baseline="0" dirty="0" smtClean="0"/>
                        <a:t> un </a:t>
                      </a:r>
                      <a:r>
                        <a:rPr lang="fr-FR" sz="2000" dirty="0" smtClean="0"/>
                        <a:t>Sondage</a:t>
                      </a:r>
                    </a:p>
                    <a:p>
                      <a:r>
                        <a:rPr lang="fr-FR" sz="2000" dirty="0" smtClean="0"/>
                        <a:t>+</a:t>
                      </a:r>
                      <a:r>
                        <a:rPr lang="fr-FR" sz="2000" baseline="0" dirty="0" smtClean="0"/>
                        <a:t> 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AA26-F2B0-4B60-B550-4530D25154D1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</p:spTree>
    <p:extLst>
      <p:ext uri="{BB962C8B-B14F-4D97-AF65-F5344CB8AC3E}">
        <p14:creationId xmlns:p14="http://schemas.microsoft.com/office/powerpoint/2010/main" val="29179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 Vives et enquêtes traditionnelles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257247"/>
              </p:ext>
            </p:extLst>
          </p:nvPr>
        </p:nvGraphicFramePr>
        <p:xfrm>
          <a:off x="251520" y="981075"/>
          <a:ext cx="8640960" cy="5087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288"/>
                <a:gridCol w="309634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« Observable »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Sources</a:t>
                      </a:r>
                      <a:r>
                        <a:rPr lang="fr-FR" sz="2400" baseline="0" dirty="0" smtClean="0"/>
                        <a:t> classiques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Sources modernes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200" b="1" dirty="0" smtClean="0"/>
                        <a:t>Origine-Destination</a:t>
                      </a:r>
                    </a:p>
                    <a:p>
                      <a:r>
                        <a:rPr lang="fr-FR" sz="2000" dirty="0" smtClean="0"/>
                        <a:t>+ Temps</a:t>
                      </a:r>
                      <a:r>
                        <a:rPr lang="fr-FR" sz="2000" baseline="0" dirty="0" smtClean="0"/>
                        <a:t> de trajet</a:t>
                      </a:r>
                    </a:p>
                    <a:p>
                      <a:r>
                        <a:rPr lang="fr-FR" sz="2000" baseline="0" dirty="0" smtClean="0"/>
                        <a:t>+ Composition de flux</a:t>
                      </a:r>
                    </a:p>
                    <a:p>
                      <a:r>
                        <a:rPr lang="fr-FR" sz="2000" baseline="0" dirty="0" smtClean="0"/>
                        <a:t>+ Cordon de flux</a:t>
                      </a:r>
                    </a:p>
                    <a:p>
                      <a:r>
                        <a:rPr lang="fr-FR" sz="2000" baseline="0" dirty="0" smtClean="0"/>
                        <a:t>+ Matrice de flux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Campagnes de recueil</a:t>
                      </a:r>
                    </a:p>
                    <a:p>
                      <a:r>
                        <a:rPr lang="fr-FR" sz="2000" dirty="0" smtClean="0"/>
                        <a:t>Enquête locale aux O-D</a:t>
                      </a:r>
                    </a:p>
                    <a:p>
                      <a:r>
                        <a:rPr lang="fr-FR" sz="2000" dirty="0" smtClean="0"/>
                        <a:t>E</a:t>
                      </a:r>
                      <a:r>
                        <a:rPr lang="fr-FR" sz="2000" baseline="0" dirty="0" smtClean="0"/>
                        <a:t>nquêtes le long du cordon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EMD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Enq</a:t>
                      </a:r>
                      <a:r>
                        <a:rPr lang="fr-FR" sz="2000" baseline="0" dirty="0" smtClean="0"/>
                        <a:t> Ménage </a:t>
                      </a:r>
                      <a:r>
                        <a:rPr lang="fr-FR" sz="2000" baseline="0" dirty="0" err="1" smtClean="0"/>
                        <a:t>Dépl</a:t>
                      </a:r>
                      <a:r>
                        <a:rPr lang="fr-FR" sz="2000" dirty="0" smtClean="0"/>
                        <a:t> </a:t>
                      </a:r>
                    </a:p>
                    <a:p>
                      <a:r>
                        <a:rPr lang="fr-FR" sz="2000" dirty="0" smtClean="0"/>
                        <a:t>RGP Recensement Pop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+ Trajectoires GPS, AVL</a:t>
                      </a:r>
                    </a:p>
                    <a:p>
                      <a:r>
                        <a:rPr lang="fr-FR" sz="2000" dirty="0" smtClean="0"/>
                        <a:t>+ </a:t>
                      </a:r>
                      <a:r>
                        <a:rPr lang="fr-FR" sz="2000" i="1" dirty="0" smtClean="0"/>
                        <a:t>vaut</a:t>
                      </a:r>
                      <a:r>
                        <a:rPr lang="fr-FR" sz="2000" i="1" baseline="0" dirty="0" smtClean="0"/>
                        <a:t> un </a:t>
                      </a:r>
                      <a:r>
                        <a:rPr lang="fr-FR" sz="2000" dirty="0" smtClean="0"/>
                        <a:t>Sondage</a:t>
                      </a:r>
                    </a:p>
                    <a:p>
                      <a:r>
                        <a:rPr lang="fr-FR" sz="2000" dirty="0" smtClean="0"/>
                        <a:t>+</a:t>
                      </a:r>
                      <a:r>
                        <a:rPr lang="fr-FR" sz="2000" baseline="0" dirty="0" smtClean="0"/>
                        <a:t> 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200" b="1" dirty="0" smtClean="0"/>
                        <a:t>Stationnement</a:t>
                      </a:r>
                    </a:p>
                    <a:p>
                      <a:endParaRPr lang="fr-FR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/>
                        <a:t>Activité de véhicule</a:t>
                      </a:r>
                      <a:endParaRPr lang="fr-FR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Inspection sur le terrain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« Carnet de bord »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sz="2000" dirty="0" smtClean="0"/>
                        <a:t>Capteur</a:t>
                      </a:r>
                      <a:r>
                        <a:rPr lang="fr-FR" sz="2000" baseline="0" dirty="0" smtClean="0"/>
                        <a:t> d’occupation d’une place de parking</a:t>
                      </a:r>
                      <a:endParaRPr lang="fr-FR" sz="2000" dirty="0" smtClean="0"/>
                    </a:p>
                    <a:p>
                      <a:pPr>
                        <a:spcBef>
                          <a:spcPts val="200"/>
                        </a:spcBef>
                      </a:pPr>
                      <a:r>
                        <a:rPr lang="fr-FR" sz="2000" dirty="0" smtClean="0"/>
                        <a:t>Application de traçage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 smtClean="0"/>
                        <a:t>Mobilité</a:t>
                      </a:r>
                      <a:endParaRPr lang="fr-FR" sz="2200" b="1" dirty="0" smtClean="0"/>
                    </a:p>
                    <a:p>
                      <a:r>
                        <a:rPr lang="fr-FR" sz="2000" dirty="0" smtClean="0"/>
                        <a:t>+ Présences</a:t>
                      </a:r>
                      <a:endParaRPr lang="fr-FR" sz="2000" baseline="0" dirty="0" smtClean="0"/>
                    </a:p>
                    <a:p>
                      <a:r>
                        <a:rPr lang="fr-FR" sz="2000" baseline="0" dirty="0" smtClean="0"/>
                        <a:t>+ Usages</a:t>
                      </a:r>
                    </a:p>
                    <a:p>
                      <a:r>
                        <a:rPr lang="fr-FR" sz="2000" baseline="0" dirty="0" smtClean="0"/>
                        <a:t>+ Expositions</a:t>
                      </a:r>
                    </a:p>
                    <a:p>
                      <a:r>
                        <a:rPr lang="fr-FR" sz="2000" baseline="0" dirty="0" smtClean="0"/>
                        <a:t>+ Habitudes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EMD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Enq</a:t>
                      </a:r>
                      <a:r>
                        <a:rPr lang="fr-FR" sz="2000" baseline="0" dirty="0" smtClean="0"/>
                        <a:t> Ménage </a:t>
                      </a:r>
                      <a:r>
                        <a:rPr lang="fr-FR" sz="2000" baseline="0" dirty="0" err="1" smtClean="0"/>
                        <a:t>Dépl</a:t>
                      </a:r>
                      <a:r>
                        <a:rPr lang="fr-FR" sz="2000" dirty="0" smtClean="0"/>
                        <a:t> </a:t>
                      </a:r>
                    </a:p>
                    <a:p>
                      <a:endParaRPr lang="fr-FR" sz="1600" dirty="0" smtClean="0"/>
                    </a:p>
                    <a:p>
                      <a:r>
                        <a:rPr lang="fr-FR" sz="2000" dirty="0" smtClean="0"/>
                        <a:t>RGP</a:t>
                      </a:r>
                    </a:p>
                    <a:p>
                      <a:r>
                        <a:rPr lang="fr-FR" sz="2000" dirty="0" smtClean="0"/>
                        <a:t>Enquêtes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Présences locales</a:t>
                      </a:r>
                    </a:p>
                    <a:p>
                      <a:r>
                        <a:rPr lang="fr-FR" sz="2000" dirty="0" smtClean="0"/>
                        <a:t>Usages</a:t>
                      </a:r>
                      <a:r>
                        <a:rPr lang="fr-FR" sz="2000" baseline="0" dirty="0" smtClean="0"/>
                        <a:t> et Expositions</a:t>
                      </a:r>
                    </a:p>
                    <a:p>
                      <a:r>
                        <a:rPr lang="fr-FR" sz="2000" baseline="0" dirty="0" smtClean="0"/>
                        <a:t>Enregistrement réitéré et « profilage » </a:t>
                      </a:r>
                      <a:endParaRPr lang="fr-FR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AA26-F2B0-4B60-B550-4530D25154D1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</p:spTree>
    <p:extLst>
      <p:ext uri="{BB962C8B-B14F-4D97-AF65-F5344CB8AC3E}">
        <p14:creationId xmlns:p14="http://schemas.microsoft.com/office/powerpoint/2010/main" val="19255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FBF9BA-767E-4F79-820D-AD60F40533AE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Vers des dispositifs composites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4248472" cy="540089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dirty="0" smtClean="0"/>
              <a:t>Ex. : enquête aux O-D </a:t>
            </a:r>
            <a:br>
              <a:rPr lang="fr-FR" altLang="fr-FR" dirty="0" smtClean="0"/>
            </a:br>
            <a:r>
              <a:rPr lang="fr-FR" altLang="fr-FR" dirty="0" smtClean="0"/>
              <a:t>du Grand Genève</a:t>
            </a:r>
          </a:p>
          <a:p>
            <a:pPr marL="95850" lvl="1" indent="0" eaLnBrk="1" hangingPunct="1">
              <a:buNone/>
            </a:pPr>
            <a:r>
              <a:rPr lang="fr-FR" altLang="fr-FR" i="1" dirty="0" smtClean="0"/>
              <a:t>Source : </a:t>
            </a:r>
            <a:r>
              <a:rPr lang="fr-FR" altLang="fr-FR" i="1" dirty="0" err="1" smtClean="0"/>
              <a:t>Céréma</a:t>
            </a:r>
            <a:r>
              <a:rPr lang="fr-FR" altLang="fr-FR" i="1" dirty="0" smtClean="0"/>
              <a:t>, RDMI 2019</a:t>
            </a:r>
          </a:p>
          <a:p>
            <a:pPr marL="0" indent="-304200" eaLnBrk="1" hangingPunct="1"/>
            <a:r>
              <a:rPr lang="fr-FR" altLang="fr-FR" b="1" dirty="0" smtClean="0"/>
              <a:t>Objectif</a:t>
            </a:r>
            <a:r>
              <a:rPr lang="fr-FR" altLang="fr-FR" dirty="0" smtClean="0"/>
              <a:t> </a:t>
            </a:r>
          </a:p>
          <a:p>
            <a:pPr marL="381600" lvl="1" eaLnBrk="1" hangingPunct="1"/>
            <a:r>
              <a:rPr lang="fr-FR" altLang="fr-FR" dirty="0" smtClean="0"/>
              <a:t>Passer d’un dispositif classique avec enquête ménages complétée par enquête cordon, </a:t>
            </a:r>
            <a:br>
              <a:rPr lang="fr-FR" altLang="fr-FR" dirty="0" smtClean="0"/>
            </a:br>
            <a:r>
              <a:rPr lang="fr-FR" altLang="fr-FR" dirty="0" smtClean="0"/>
              <a:t>à un système moderne </a:t>
            </a:r>
            <a:br>
              <a:rPr lang="fr-FR" altLang="fr-FR" dirty="0" smtClean="0"/>
            </a:br>
            <a:r>
              <a:rPr lang="fr-FR" altLang="fr-FR" dirty="0" smtClean="0"/>
              <a:t>à base de traces GSM  </a:t>
            </a:r>
          </a:p>
          <a:p>
            <a:pPr marL="180000" indent="-180000" eaLnBrk="1" hangingPunct="1"/>
            <a:r>
              <a:rPr lang="fr-FR" altLang="fr-FR" dirty="0" smtClean="0"/>
              <a:t>Méthode</a:t>
            </a:r>
          </a:p>
          <a:p>
            <a:pPr marL="381600" lvl="1" eaLnBrk="1" hangingPunct="1"/>
            <a:r>
              <a:rPr lang="fr-FR" altLang="fr-FR" dirty="0" smtClean="0"/>
              <a:t>Adapter le zonage </a:t>
            </a:r>
            <a:br>
              <a:rPr lang="fr-FR" altLang="fr-FR" dirty="0" smtClean="0"/>
            </a:br>
            <a:r>
              <a:rPr lang="fr-FR" altLang="fr-FR" dirty="0" smtClean="0"/>
              <a:t>aux cellules GSM</a:t>
            </a:r>
          </a:p>
          <a:p>
            <a:pPr marL="381600" lvl="1" eaLnBrk="1" hangingPunct="1"/>
            <a:r>
              <a:rPr lang="fr-FR" altLang="fr-FR" dirty="0" smtClean="0"/>
              <a:t>Enquêtes locales </a:t>
            </a:r>
            <a:br>
              <a:rPr lang="fr-FR" altLang="fr-FR" dirty="0" smtClean="0"/>
            </a:br>
            <a:r>
              <a:rPr lang="fr-FR" altLang="fr-FR" dirty="0" smtClean="0"/>
              <a:t>sur taux d’équipement</a:t>
            </a:r>
          </a:p>
        </p:txBody>
      </p:sp>
      <p:sp>
        <p:nvSpPr>
          <p:cNvPr id="30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056" y="2852936"/>
            <a:ext cx="40427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eaLnBrk="1" hangingPunct="1">
              <a:lnSpc>
                <a:spcPct val="90000"/>
              </a:lnSpc>
            </a:pPr>
            <a:r>
              <a:rPr lang="fr-FR" altLang="fr-FR" dirty="0" smtClean="0"/>
              <a:t>Commentaire</a:t>
            </a:r>
          </a:p>
          <a:p>
            <a:pPr marL="381600" lvl="1" eaLnBrk="1" hangingPunct="1"/>
            <a:r>
              <a:rPr lang="fr-FR" altLang="fr-FR" dirty="0" smtClean="0"/>
              <a:t>Construction d’une méthode </a:t>
            </a:r>
            <a:br>
              <a:rPr lang="fr-FR" altLang="fr-FR" dirty="0" smtClean="0"/>
            </a:br>
            <a:r>
              <a:rPr lang="fr-FR" altLang="fr-FR" dirty="0" smtClean="0"/>
              <a:t>de redressement</a:t>
            </a:r>
          </a:p>
          <a:p>
            <a:pPr marL="381600" lvl="1" eaLnBrk="1" hangingPunct="1"/>
            <a:r>
              <a:rPr lang="fr-FR" altLang="fr-FR" dirty="0" smtClean="0"/>
              <a:t>Applicable aux données GSM d’une période</a:t>
            </a:r>
          </a:p>
          <a:p>
            <a:pPr marL="381600" lvl="1" eaLnBrk="1" hangingPunct="1"/>
            <a:r>
              <a:rPr lang="fr-FR" altLang="fr-FR" i="1" dirty="0" smtClean="0"/>
              <a:t>Transférable à d’autres périodes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4551312" y="5157192"/>
            <a:ext cx="1440160" cy="11521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données</a:t>
            </a:r>
            <a:b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fr-FR" sz="2000" dirty="0" smtClean="0">
                <a:latin typeface="Arial Narrow" pitchFamily="34" charset="0"/>
              </a:rPr>
              <a:t>dynamique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135488" y="5445223"/>
            <a:ext cx="1503784" cy="864097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Redresseur</a:t>
            </a:r>
            <a:b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statique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791672" y="5445223"/>
            <a:ext cx="1316832" cy="86409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Inférence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fr-FR" sz="2000" dirty="0" smtClean="0">
                <a:latin typeface="Arial Narrow" pitchFamily="34" charset="0"/>
              </a:rPr>
              <a:t>Transfert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4499992" y="5805264"/>
            <a:ext cx="3528392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2980438" cy="173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11820"/>
            <a:ext cx="1948469" cy="17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71" y="3356992"/>
            <a:ext cx="1486477" cy="153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 lIns="36000" tIns="0" rIns="36000" bIns="0" anchor="ctr" anchorCtr="0"/>
          <a:lstStyle/>
          <a:p>
            <a:pPr>
              <a:lnSpc>
                <a:spcPct val="90000"/>
              </a:lnSpc>
            </a:pPr>
            <a:r>
              <a:rPr lang="fr-FR" sz="5400" kern="0" dirty="0" smtClean="0"/>
              <a:t>La Question </a:t>
            </a:r>
            <a:br>
              <a:rPr lang="fr-FR" sz="5400" kern="0" dirty="0" smtClean="0"/>
            </a:br>
            <a:r>
              <a:rPr lang="fr-FR" sz="5400" kern="0" dirty="0" smtClean="0"/>
              <a:t>des Modèles</a:t>
            </a:r>
            <a:endParaRPr lang="fr-FR" sz="5400" kern="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143000" y="3674046"/>
            <a:ext cx="6813376" cy="2563266"/>
          </a:xfrm>
        </p:spPr>
        <p:txBody>
          <a:bodyPr/>
          <a:lstStyle/>
          <a:p>
            <a:r>
              <a:rPr lang="fr-FR" dirty="0" smtClean="0"/>
              <a:t>Modèles de Raffinage</a:t>
            </a:r>
          </a:p>
          <a:p>
            <a:r>
              <a:rPr lang="fr-FR" dirty="0" smtClean="0"/>
              <a:t>Modèles d’Apprentissage</a:t>
            </a:r>
          </a:p>
          <a:p>
            <a:r>
              <a:rPr lang="fr-FR" dirty="0" smtClean="0"/>
              <a:t>Modèles de Description</a:t>
            </a:r>
          </a:p>
          <a:p>
            <a:r>
              <a:rPr lang="fr-FR" dirty="0" smtClean="0"/>
              <a:t>Modèles de Composition</a:t>
            </a:r>
          </a:p>
          <a:p>
            <a:r>
              <a:rPr lang="fr-FR" dirty="0" smtClean="0"/>
              <a:t>Modèles de Simulation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AA26-F2B0-4B60-B550-4530D25154D1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</p:spTree>
    <p:extLst>
      <p:ext uri="{BB962C8B-B14F-4D97-AF65-F5344CB8AC3E}">
        <p14:creationId xmlns:p14="http://schemas.microsoft.com/office/powerpoint/2010/main" val="11297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FBF9BA-767E-4F79-820D-AD60F40533AE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Méthodes statistiques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438"/>
            <a:ext cx="4413012" cy="540089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FR" altLang="fr-FR" dirty="0" smtClean="0">
                <a:solidFill>
                  <a:srgbClr val="7030A0"/>
                </a:solidFill>
                <a:latin typeface="Times New Roman" pitchFamily="18" charset="0"/>
              </a:rPr>
              <a:t>RAFFINAGE</a:t>
            </a:r>
          </a:p>
          <a:p>
            <a:pPr eaLnBrk="1" hangingPunct="1"/>
            <a:r>
              <a:rPr lang="fr-FR" altLang="fr-FR" dirty="0" err="1" smtClean="0">
                <a:latin typeface="Times New Roman" pitchFamily="18" charset="0"/>
              </a:rPr>
              <a:t>Map-Matching</a:t>
            </a:r>
            <a:endParaRPr lang="fr-FR" altLang="fr-FR" dirty="0">
              <a:latin typeface="Times New Roman" pitchFamily="18" charset="0"/>
            </a:endParaRPr>
          </a:p>
          <a:p>
            <a:pPr marL="561600" lvl="1" eaLnBrk="1" hangingPunct="1"/>
            <a:r>
              <a:rPr lang="fr-FR" altLang="fr-FR" dirty="0">
                <a:latin typeface="Times New Roman" pitchFamily="18" charset="0"/>
              </a:rPr>
              <a:t>Trace : </a:t>
            </a:r>
            <a:r>
              <a:rPr lang="fr-FR" altLang="fr-FR" dirty="0" smtClean="0">
                <a:latin typeface="Times New Roman" pitchFamily="18" charset="0"/>
              </a:rPr>
              <a:t>position</a:t>
            </a:r>
            <a:r>
              <a:rPr lang="fr-FR" altLang="fr-FR" dirty="0">
                <a:latin typeface="Times New Roman" pitchFamily="18" charset="0"/>
              </a:rPr>
              <a:t>, </a:t>
            </a:r>
            <a:r>
              <a:rPr lang="fr-FR" altLang="fr-FR" dirty="0" smtClean="0">
                <a:latin typeface="Times New Roman" pitchFamily="18" charset="0"/>
              </a:rPr>
              <a:t>vitesse</a:t>
            </a:r>
            <a:r>
              <a:rPr lang="fr-FR" altLang="fr-FR" dirty="0">
                <a:latin typeface="Times New Roman" pitchFamily="18" charset="0"/>
              </a:rPr>
              <a:t>, </a:t>
            </a:r>
            <a:r>
              <a:rPr lang="fr-FR" altLang="fr-FR" dirty="0" smtClean="0">
                <a:latin typeface="Times New Roman" pitchFamily="18" charset="0"/>
              </a:rPr>
              <a:t/>
            </a:r>
            <a:br>
              <a:rPr lang="fr-FR" altLang="fr-FR" dirty="0" smtClean="0">
                <a:latin typeface="Times New Roman" pitchFamily="18" charset="0"/>
              </a:rPr>
            </a:br>
            <a:r>
              <a:rPr lang="fr-FR" altLang="fr-FR" dirty="0" smtClean="0">
                <a:latin typeface="Times New Roman" pitchFamily="18" charset="0"/>
              </a:rPr>
              <a:t>angle </a:t>
            </a:r>
            <a:r>
              <a:rPr lang="fr-FR" altLang="fr-FR" dirty="0">
                <a:latin typeface="Times New Roman" pitchFamily="18" charset="0"/>
              </a:rPr>
              <a:t>de direction</a:t>
            </a:r>
          </a:p>
          <a:p>
            <a:pPr eaLnBrk="1" hangingPunct="1"/>
            <a:r>
              <a:rPr lang="fr-FR" altLang="fr-FR" dirty="0" smtClean="0">
                <a:latin typeface="Times New Roman" pitchFamily="18" charset="0"/>
              </a:rPr>
              <a:t>Reconnaissance </a:t>
            </a:r>
            <a:br>
              <a:rPr lang="fr-FR" altLang="fr-FR" dirty="0" smtClean="0">
                <a:latin typeface="Times New Roman" pitchFamily="18" charset="0"/>
              </a:rPr>
            </a:br>
            <a:r>
              <a:rPr lang="fr-FR" altLang="fr-FR" dirty="0" smtClean="0">
                <a:latin typeface="Times New Roman" pitchFamily="18" charset="0"/>
              </a:rPr>
              <a:t>automatique</a:t>
            </a:r>
            <a:endParaRPr lang="fr-FR" altLang="fr-FR" dirty="0">
              <a:latin typeface="Times New Roman" pitchFamily="18" charset="0"/>
            </a:endParaRPr>
          </a:p>
          <a:p>
            <a:pPr marL="561600" lvl="1" eaLnBrk="1" hangingPunct="1"/>
            <a:r>
              <a:rPr lang="fr-FR" altLang="fr-FR" dirty="0" smtClean="0">
                <a:latin typeface="Times New Roman" pitchFamily="18" charset="0"/>
              </a:rPr>
              <a:t>Moyen </a:t>
            </a:r>
            <a:r>
              <a:rPr lang="fr-FR" altLang="fr-FR" dirty="0">
                <a:latin typeface="Times New Roman" pitchFamily="18" charset="0"/>
              </a:rPr>
              <a:t>de déplacement</a:t>
            </a:r>
          </a:p>
          <a:p>
            <a:pPr marL="561600" lvl="1" eaLnBrk="1" hangingPunct="1"/>
            <a:r>
              <a:rPr lang="fr-FR" altLang="fr-FR" dirty="0">
                <a:latin typeface="Times New Roman" pitchFamily="18" charset="0"/>
              </a:rPr>
              <a:t>« Domiciliation » d’activité (</a:t>
            </a:r>
            <a:r>
              <a:rPr lang="fr-FR" altLang="fr-FR" dirty="0" smtClean="0">
                <a:latin typeface="Times New Roman" pitchFamily="18" charset="0"/>
              </a:rPr>
              <a:t>plutôt </a:t>
            </a:r>
            <a:r>
              <a:rPr lang="fr-FR" altLang="fr-FR" dirty="0">
                <a:latin typeface="Times New Roman" pitchFamily="18" charset="0"/>
              </a:rPr>
              <a:t>que reconnaissance de motif)</a:t>
            </a:r>
          </a:p>
          <a:p>
            <a:pPr marL="561600" lvl="1" eaLnBrk="1" hangingPunct="1"/>
            <a:r>
              <a:rPr lang="fr-FR" altLang="fr-FR" dirty="0">
                <a:latin typeface="Times New Roman" pitchFamily="18" charset="0"/>
              </a:rPr>
              <a:t>Classification </a:t>
            </a:r>
            <a:r>
              <a:rPr lang="fr-FR" altLang="fr-FR" dirty="0" smtClean="0">
                <a:latin typeface="Times New Roman" pitchFamily="18" charset="0"/>
              </a:rPr>
              <a:t>de </a:t>
            </a:r>
            <a:r>
              <a:rPr lang="fr-FR" altLang="fr-FR" dirty="0">
                <a:latin typeface="Times New Roman" pitchFamily="18" charset="0"/>
              </a:rPr>
              <a:t>véhicules</a:t>
            </a:r>
          </a:p>
        </p:txBody>
      </p:sp>
      <p:sp>
        <p:nvSpPr>
          <p:cNvPr id="307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752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70376" y="1052785"/>
            <a:ext cx="4042792" cy="532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fr-FR" altLang="fr-FR" dirty="0" smtClean="0">
                <a:solidFill>
                  <a:srgbClr val="7030A0"/>
                </a:solidFill>
                <a:latin typeface="Times New Roman" pitchFamily="18" charset="0"/>
              </a:rPr>
              <a:t>APPRENTISSAGE</a:t>
            </a:r>
          </a:p>
          <a:p>
            <a:pPr eaLnBrk="1" hangingPunct="1"/>
            <a:r>
              <a:rPr lang="fr-FR" altLang="fr-FR" dirty="0" smtClean="0">
                <a:latin typeface="Times New Roman" pitchFamily="18" charset="0"/>
              </a:rPr>
              <a:t>Machine </a:t>
            </a:r>
            <a:r>
              <a:rPr lang="fr-FR" altLang="fr-FR" dirty="0">
                <a:latin typeface="Times New Roman" pitchFamily="18" charset="0"/>
              </a:rPr>
              <a:t>Learning</a:t>
            </a:r>
          </a:p>
          <a:p>
            <a:pPr lvl="1" eaLnBrk="1" hangingPunct="1"/>
            <a:r>
              <a:rPr lang="fr-FR" altLang="fr-FR" dirty="0" smtClean="0">
                <a:latin typeface="Times New Roman" pitchFamily="18" charset="0"/>
              </a:rPr>
              <a:t>Synthétiser </a:t>
            </a:r>
            <a:r>
              <a:rPr lang="fr-FR" altLang="fr-FR" dirty="0">
                <a:latin typeface="Times New Roman" pitchFamily="18" charset="0"/>
              </a:rPr>
              <a:t>: </a:t>
            </a:r>
            <a:r>
              <a:rPr lang="fr-FR" altLang="fr-FR" dirty="0" err="1">
                <a:latin typeface="Times New Roman" pitchFamily="18" charset="0"/>
              </a:rPr>
              <a:t>clustering</a:t>
            </a:r>
            <a:endParaRPr lang="fr-FR" altLang="fr-FR" dirty="0">
              <a:latin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fr-FR" altLang="fr-FR" dirty="0">
                <a:latin typeface="Times New Roman" pitchFamily="18" charset="0"/>
              </a:rPr>
              <a:t>=&gt; description à grands traits</a:t>
            </a:r>
          </a:p>
          <a:p>
            <a:pPr eaLnBrk="1" hangingPunct="1"/>
            <a:r>
              <a:rPr lang="fr-FR" altLang="fr-FR" dirty="0" err="1">
                <a:latin typeface="Times New Roman" pitchFamily="18" charset="0"/>
              </a:rPr>
              <a:t>Deep</a:t>
            </a:r>
            <a:r>
              <a:rPr lang="fr-FR" altLang="fr-FR" dirty="0">
                <a:latin typeface="Times New Roman" pitchFamily="18" charset="0"/>
              </a:rPr>
              <a:t> Learning</a:t>
            </a:r>
          </a:p>
          <a:p>
            <a:pPr lvl="1" eaLnBrk="1" hangingPunct="1"/>
            <a:r>
              <a:rPr lang="fr-FR" altLang="fr-FR" dirty="0">
                <a:latin typeface="Times New Roman" pitchFamily="18" charset="0"/>
              </a:rPr>
              <a:t>Capitaliser des corrélations</a:t>
            </a:r>
          </a:p>
          <a:p>
            <a:pPr marL="457200" lvl="1" indent="0" eaLnBrk="1" hangingPunct="1">
              <a:buNone/>
            </a:pPr>
            <a:r>
              <a:rPr lang="fr-FR" altLang="fr-FR" dirty="0">
                <a:latin typeface="Times New Roman" pitchFamily="18" charset="0"/>
              </a:rPr>
              <a:t>=&gt; Applications à la prédiction</a:t>
            </a:r>
          </a:p>
        </p:txBody>
      </p:sp>
      <p:pic>
        <p:nvPicPr>
          <p:cNvPr id="33794" name="Picture 2" descr="C:\Users\useradmin\Pictures\Boulot-digital\Screenshot_2018-02-10-10-06-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93" y="1578422"/>
            <a:ext cx="1081455" cy="19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10071"/>
            <a:ext cx="3968108" cy="2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71" y="5301208"/>
            <a:ext cx="32242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7C5A08-5849-4D21-9F20-E55BCFD76999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 smtClean="0"/>
              <a:t>Modèles de Description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179512" y="98107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Caractérisation de comportement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Lieux fréquentés / traversés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Profil de Mobilité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Inscription dans l’espace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Présences / Passages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(l’usager met des lieux en relation)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Segmentation de population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D’après leurs usages de l’espace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76032"/>
            <a:ext cx="4056541" cy="32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8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7C5A08-5849-4D21-9F20-E55BCFD76999}" type="slidenum">
              <a:rPr lang="fr-FR" altLang="fr-FR" smtClean="0"/>
              <a:pPr/>
              <a:t>16</a:t>
            </a:fld>
            <a:endParaRPr lang="fr-FR" altLang="fr-F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 smtClean="0"/>
              <a:t>Modèles de Composition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395288" y="98107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err="1" smtClean="0">
                <a:solidFill>
                  <a:srgbClr val="0066FF"/>
                </a:solidFill>
                <a:latin typeface="Times New Roman" pitchFamily="18" charset="0"/>
              </a:rPr>
              <a:t>Map-Matching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Entre une Trace locale, et un Ensemble d’objets géo-localisés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Composition offre-demande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Modèle d’offre : description spatiale,</a:t>
            </a:r>
            <a:br>
              <a:rPr lang="fr-FR" altLang="fr-FR" sz="2000" dirty="0" smtClean="0">
                <a:latin typeface="Times New Roman" pitchFamily="18" charset="0"/>
              </a:rPr>
            </a:br>
            <a:r>
              <a:rPr lang="fr-FR" altLang="fr-FR" sz="2000" dirty="0" smtClean="0">
                <a:latin typeface="Times New Roman" pitchFamily="18" charset="0"/>
              </a:rPr>
              <a:t>positions et mouvements des véhicules 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Modèle de demande : ensemble d’individus, chacun </a:t>
            </a:r>
            <a:br>
              <a:rPr lang="fr-FR" altLang="fr-FR" sz="2000" dirty="0" smtClean="0">
                <a:latin typeface="Times New Roman" pitchFamily="18" charset="0"/>
              </a:rPr>
            </a:br>
            <a:r>
              <a:rPr lang="fr-FR" altLang="fr-FR" sz="2000" dirty="0" smtClean="0">
                <a:latin typeface="Times New Roman" pitchFamily="18" charset="0"/>
              </a:rPr>
              <a:t>avec sa situation de mobilité et son comportement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Offre &amp; Demande : par individu, affectation de présence </a:t>
            </a:r>
            <a:br>
              <a:rPr lang="fr-FR" altLang="fr-FR" sz="2000" dirty="0" smtClean="0">
                <a:latin typeface="Times New Roman" pitchFamily="18" charset="0"/>
              </a:rPr>
            </a:br>
            <a:r>
              <a:rPr lang="fr-FR" altLang="fr-FR" sz="2000" dirty="0" smtClean="0">
                <a:latin typeface="Times New Roman" pitchFamily="18" charset="0"/>
              </a:rPr>
              <a:t>dans les lieux ; agrégation en flux et phénomènes macro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Modélisation d’impacts environnementaux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Modèles d’émissions, de propagation (bruit) et de </a:t>
            </a:r>
            <a:br>
              <a:rPr lang="fr-FR" altLang="fr-FR" sz="2000" dirty="0" smtClean="0">
                <a:latin typeface="Times New Roman" pitchFamily="18" charset="0"/>
              </a:rPr>
            </a:br>
            <a:r>
              <a:rPr lang="fr-FR" altLang="fr-FR" sz="2000" dirty="0" smtClean="0">
                <a:latin typeface="Times New Roman" pitchFamily="18" charset="0"/>
              </a:rPr>
              <a:t>concentration (physico-chimie)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Et / ou recueil de données environnementales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pic>
        <p:nvPicPr>
          <p:cNvPr id="6" name="Picture 2" descr="C:\Users\useradmin\Pictures\Boulot-digital\Screenshot_2018-02-10-10-06-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83" y="975990"/>
            <a:ext cx="893765" cy="15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55" y="2744254"/>
            <a:ext cx="1344217" cy="16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17" y="4580855"/>
            <a:ext cx="21732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7C5A08-5849-4D21-9F20-E55BCFD76999}" type="slidenum">
              <a:rPr lang="fr-FR" altLang="fr-FR" smtClean="0"/>
              <a:pPr/>
              <a:t>17</a:t>
            </a:fld>
            <a:endParaRPr lang="fr-FR" altLang="fr-F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 smtClean="0"/>
              <a:t>Modélisation Offre-Demande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395288" y="98107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Choisir le niveau de détail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Détail des positions dans l’espace ?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Détail des entités mobiles ? Quels agrégats en flux ?</a:t>
            </a:r>
            <a:br>
              <a:rPr lang="fr-FR" altLang="fr-FR" sz="2000" dirty="0" smtClean="0">
                <a:latin typeface="Times New Roman" pitchFamily="18" charset="0"/>
              </a:rPr>
            </a:br>
            <a:r>
              <a:rPr lang="fr-FR" altLang="fr-FR" sz="2000" i="1" dirty="0" smtClean="0">
                <a:latin typeface="Times New Roman" pitchFamily="18" charset="0"/>
              </a:rPr>
              <a:t>Ex: étude de la gratuité des TC en Ile de France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La simulation totalement désagrégée est possible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Incorporer des principes dans la simulation 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b="1" dirty="0" smtClean="0">
                <a:solidFill>
                  <a:srgbClr val="7030A0"/>
                </a:solidFill>
                <a:latin typeface="Times New Roman" pitchFamily="18" charset="0"/>
              </a:rPr>
              <a:t>Lois physiques </a:t>
            </a:r>
            <a:r>
              <a:rPr lang="fr-FR" altLang="fr-FR" sz="2000" dirty="0" smtClean="0">
                <a:latin typeface="Times New Roman" pitchFamily="18" charset="0"/>
              </a:rPr>
              <a:t>: conservation de la matière ; occupation d’espace ; navigabilité de réseau ; lois du mouvement ; </a:t>
            </a:r>
            <a:br>
              <a:rPr lang="fr-FR" altLang="fr-FR" sz="2000" dirty="0" smtClean="0">
                <a:latin typeface="Times New Roman" pitchFamily="18" charset="0"/>
              </a:rPr>
            </a:br>
            <a:r>
              <a:rPr lang="fr-FR" altLang="fr-FR" sz="2000" dirty="0" smtClean="0">
                <a:latin typeface="Times New Roman" pitchFamily="18" charset="0"/>
              </a:rPr>
              <a:t>lois d’émissions, réactions chimiques…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b="1" dirty="0" smtClean="0">
                <a:solidFill>
                  <a:srgbClr val="7030A0"/>
                </a:solidFill>
                <a:latin typeface="Times New Roman" pitchFamily="18" charset="0"/>
              </a:rPr>
              <a:t>Lois économiques </a:t>
            </a:r>
            <a:r>
              <a:rPr lang="fr-FR" altLang="fr-FR" sz="2000" dirty="0" smtClean="0">
                <a:latin typeface="Times New Roman" pitchFamily="18" charset="0"/>
              </a:rPr>
              <a:t>: comportements des acteurs (agents) : </a:t>
            </a:r>
            <a:br>
              <a:rPr lang="fr-FR" altLang="fr-FR" sz="2000" dirty="0" smtClean="0">
                <a:latin typeface="Times New Roman" pitchFamily="18" charset="0"/>
              </a:rPr>
            </a:br>
            <a:r>
              <a:rPr lang="fr-FR" altLang="fr-FR" sz="2000" dirty="0" smtClean="0">
                <a:latin typeface="Times New Roman" pitchFamily="18" charset="0"/>
              </a:rPr>
              <a:t>usagers, opérateurs et autres producteurs, régulateur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Simuler par déduction 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Composition complexe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Il faut analyser les résultats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12904" y="6616526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pic>
        <p:nvPicPr>
          <p:cNvPr id="7" name="Picture 2" descr="FluxSurKRe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/>
          <a:stretch>
            <a:fillRect/>
          </a:stretch>
        </p:blipFill>
        <p:spPr bwMode="auto">
          <a:xfrm>
            <a:off x="4233556" y="5301208"/>
            <a:ext cx="2066636" cy="15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admin\Pictures\Boulot-digital\-myRerA2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24" y="1333800"/>
            <a:ext cx="976028" cy="17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812360" y="1939770"/>
            <a:ext cx="115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Symbol" pitchFamily="18" charset="2"/>
                <a:sym typeface="Symbol"/>
              </a:rPr>
              <a:t> </a:t>
            </a:r>
            <a:r>
              <a:rPr lang="fr-FR" sz="2800" b="1" dirty="0" smtClean="0">
                <a:latin typeface="Symbol" pitchFamily="18" charset="2"/>
              </a:rPr>
              <a:t>j</a:t>
            </a:r>
            <a:r>
              <a:rPr lang="fr-FR" dirty="0" smtClean="0">
                <a:latin typeface="Symbol" pitchFamily="18" charset="2"/>
                <a:sym typeface="Symbol"/>
              </a:rPr>
              <a:t> </a:t>
            </a:r>
            <a:r>
              <a:rPr lang="fr-FR" sz="2800" dirty="0" smtClean="0">
                <a:latin typeface="Symbol" pitchFamily="18" charset="2"/>
                <a:sym typeface="Symbol"/>
              </a:rPr>
              <a:t>?</a:t>
            </a:r>
            <a:endParaRPr lang="fr-FR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82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7C5A08-5849-4D21-9F20-E55BCFD76999}" type="slidenum">
              <a:rPr lang="fr-FR" altLang="fr-FR" smtClean="0"/>
              <a:pPr/>
              <a:t>18</a:t>
            </a:fld>
            <a:endParaRPr lang="fr-FR" altLang="fr-F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 smtClean="0"/>
              <a:t>Conclusion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395288" y="98107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Les services DE et À LA mobilité : </a:t>
            </a:r>
            <a:b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un univers en expansion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Une lecture recommandée :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endParaRPr lang="fr-FR" altLang="fr-FR" sz="2000" dirty="0" smtClean="0"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endParaRPr lang="fr-FR" altLang="fr-FR" sz="2000" dirty="0" smtClean="0">
              <a:latin typeface="Times New Roman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La « </a:t>
            </a:r>
            <a:r>
              <a:rPr lang="fr-FR" altLang="fr-FR" sz="2400" b="1" dirty="0" err="1" smtClean="0">
                <a:solidFill>
                  <a:srgbClr val="0066FF"/>
                </a:solidFill>
                <a:latin typeface="Times New Roman" pitchFamily="18" charset="0"/>
              </a:rPr>
              <a:t>Mobility</a:t>
            </a: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fr-FR" altLang="fr-FR" sz="2400" b="1" dirty="0" err="1" smtClean="0">
                <a:solidFill>
                  <a:srgbClr val="0066FF"/>
                </a:solidFill>
                <a:latin typeface="Times New Roman" pitchFamily="18" charset="0"/>
              </a:rPr>
              <a:t>Analytics</a:t>
            </a: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 » : un domaine d’avenir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Les données comme des Sources vives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Techniques de recueil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Techniques de traitement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Panoplie de modèles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93707"/>
            <a:ext cx="6087949" cy="87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 descr="C:\Users\useradmin\Downloads\Livre-Urban-Mobility-Updated-Artwork-1024x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13" y="1015670"/>
            <a:ext cx="2752827" cy="1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Questions ?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77DD70D-43D2-474D-97D6-4E1EA05591DF}" type="slidenum">
              <a:rPr lang="fr-FR" altLang="fr-FR" smtClean="0"/>
              <a:pPr/>
              <a:t>19</a:t>
            </a:fld>
            <a:endParaRPr lang="fr-FR" altLang="fr-FR" smtClean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50913"/>
            <a:ext cx="6323013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37300"/>
            <a:ext cx="792162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FBF9BA-767E-4F79-820D-AD60F40533AE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Le Digital amplifie le Système</a:t>
            </a:r>
          </a:p>
        </p:txBody>
      </p:sp>
      <p:sp>
        <p:nvSpPr>
          <p:cNvPr id="30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5878488" y="1484784"/>
            <a:ext cx="2952328" cy="3115696"/>
          </a:xfrm>
          <a:prstGeom prst="roundRect">
            <a:avLst/>
          </a:prstGeom>
          <a:solidFill>
            <a:srgbClr val="CCEC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878488" y="1556792"/>
            <a:ext cx="29523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fr-FR" altLang="fr-FR" dirty="0" smtClean="0"/>
              <a:t>Usager-client</a:t>
            </a:r>
          </a:p>
          <a:p>
            <a:pPr marL="381600" lvl="1" eaLnBrk="1" hangingPunct="1"/>
            <a:r>
              <a:rPr lang="fr-FR" altLang="fr-FR" dirty="0" smtClean="0"/>
              <a:t>Equipé et connecté : </a:t>
            </a:r>
            <a:br>
              <a:rPr lang="fr-FR" altLang="fr-FR" dirty="0" smtClean="0"/>
            </a:br>
            <a:r>
              <a:rPr lang="fr-FR" altLang="fr-FR" dirty="0" smtClean="0"/>
              <a:t>le Smartphone est </a:t>
            </a:r>
            <a:br>
              <a:rPr lang="fr-FR" altLang="fr-FR" dirty="0" smtClean="0"/>
            </a:br>
            <a:r>
              <a:rPr lang="fr-FR" altLang="fr-FR" dirty="0" smtClean="0"/>
              <a:t>un terminal mobile</a:t>
            </a:r>
          </a:p>
          <a:p>
            <a:pPr marL="381600" lvl="1" eaLnBrk="1" hangingPunct="1"/>
            <a:r>
              <a:rPr lang="fr-FR" altLang="fr-FR" dirty="0" smtClean="0"/>
              <a:t>Informé et Sélectif</a:t>
            </a:r>
          </a:p>
          <a:p>
            <a:pPr marL="381600" lvl="1" eaLnBrk="1" hangingPunct="1"/>
            <a:r>
              <a:rPr lang="fr-FR" altLang="fr-FR" dirty="0" smtClean="0"/>
              <a:t>Organisateur, logisticien pour sa vie quotidienne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2575613" y="980728"/>
            <a:ext cx="3096344" cy="3168352"/>
          </a:xfrm>
          <a:prstGeom prst="roundRect">
            <a:avLst/>
          </a:prstGeom>
          <a:solidFill>
            <a:srgbClr val="CCEC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2566120" y="4293096"/>
            <a:ext cx="3096344" cy="2232248"/>
          </a:xfrm>
          <a:prstGeom prst="roundRect">
            <a:avLst/>
          </a:prstGeom>
          <a:solidFill>
            <a:srgbClr val="CCEC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566120" y="980728"/>
            <a:ext cx="3024336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fr-FR" altLang="fr-FR" dirty="0" smtClean="0"/>
              <a:t>Service</a:t>
            </a:r>
          </a:p>
          <a:p>
            <a:pPr marL="381600" lvl="1" eaLnBrk="1" hangingPunct="1"/>
            <a:r>
              <a:rPr lang="fr-FR" altLang="fr-FR" dirty="0" smtClean="0"/>
              <a:t>Disponibilité physique, disponibilité digitale</a:t>
            </a:r>
          </a:p>
          <a:p>
            <a:pPr marL="381600" lvl="1" eaLnBrk="1" hangingPunct="1"/>
            <a:r>
              <a:rPr lang="fr-FR" altLang="fr-FR" dirty="0" smtClean="0"/>
              <a:t>Information augmentée</a:t>
            </a:r>
          </a:p>
          <a:p>
            <a:pPr marL="381600" lvl="1" eaLnBrk="1" hangingPunct="1"/>
            <a:r>
              <a:rPr lang="fr-FR" altLang="fr-FR" dirty="0" smtClean="0"/>
              <a:t>Plateforme :</a:t>
            </a:r>
          </a:p>
          <a:p>
            <a:pPr marL="781650" lvl="2" eaLnBrk="1" hangingPunct="1"/>
            <a:r>
              <a:rPr lang="fr-FR" altLang="fr-FR" dirty="0" smtClean="0"/>
              <a:t>interaction amplifiée</a:t>
            </a:r>
          </a:p>
          <a:p>
            <a:pPr marL="781650" lvl="2" eaLnBrk="1" hangingPunct="1"/>
            <a:r>
              <a:rPr lang="fr-FR" altLang="fr-FR" dirty="0" smtClean="0"/>
              <a:t>transaction facilitée</a:t>
            </a:r>
          </a:p>
          <a:p>
            <a:pPr marL="381600" lvl="1" eaLnBrk="1" hangingPunct="1"/>
            <a:r>
              <a:rPr lang="fr-FR" altLang="fr-FR" dirty="0" smtClean="0"/>
              <a:t>Mutualisation</a:t>
            </a:r>
          </a:p>
          <a:p>
            <a:pPr marL="781650" lvl="2" eaLnBrk="1" hangingPunct="1">
              <a:spcBef>
                <a:spcPts val="0"/>
              </a:spcBef>
            </a:pPr>
            <a:endParaRPr lang="fr-FR" altLang="fr-FR" sz="1000" dirty="0" smtClean="0"/>
          </a:p>
          <a:p>
            <a:pPr marL="0" indent="0" algn="ctr" eaLnBrk="1" hangingPunct="1">
              <a:buNone/>
            </a:pPr>
            <a:r>
              <a:rPr lang="fr-FR" altLang="fr-FR" dirty="0" smtClean="0"/>
              <a:t>Commercial</a:t>
            </a:r>
          </a:p>
          <a:p>
            <a:pPr marL="381600" lvl="1" eaLnBrk="1" hangingPunct="1"/>
            <a:r>
              <a:rPr lang="fr-FR" altLang="fr-FR" dirty="0" smtClean="0"/>
              <a:t>« Parcours client »</a:t>
            </a:r>
          </a:p>
          <a:p>
            <a:pPr marL="381600" lvl="1" eaLnBrk="1" hangingPunct="1"/>
            <a:r>
              <a:rPr lang="fr-FR" altLang="fr-FR" dirty="0" smtClean="0"/>
              <a:t>Fidélisation, CRM</a:t>
            </a:r>
          </a:p>
          <a:p>
            <a:pPr marL="381600" lvl="1" eaLnBrk="1" hangingPunct="1"/>
            <a:r>
              <a:rPr lang="fr-FR" altLang="fr-FR" dirty="0" err="1" smtClean="0"/>
              <a:t>Pricing</a:t>
            </a:r>
            <a:endParaRPr lang="fr-FR" altLang="fr-FR" dirty="0" smtClean="0"/>
          </a:p>
          <a:p>
            <a:pPr marL="381600" lvl="1" eaLnBrk="1" hangingPunct="1"/>
            <a:r>
              <a:rPr lang="fr-FR" altLang="fr-FR" dirty="0" err="1" smtClean="0"/>
              <a:t>Yield</a:t>
            </a:r>
            <a:r>
              <a:rPr lang="fr-FR" altLang="fr-FR" dirty="0" smtClean="0"/>
              <a:t> Management</a:t>
            </a:r>
          </a:p>
        </p:txBody>
      </p:sp>
      <p:sp>
        <p:nvSpPr>
          <p:cNvPr id="22" name="Ellipse 21"/>
          <p:cNvSpPr/>
          <p:nvPr/>
        </p:nvSpPr>
        <p:spPr>
          <a:xfrm>
            <a:off x="8301177" y="2297637"/>
            <a:ext cx="807327" cy="77132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" descr="https://pmcdn.priceminister.com/photo/1052312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1519774" cy="15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à coins arrondis 24"/>
          <p:cNvSpPr/>
          <p:nvPr/>
        </p:nvSpPr>
        <p:spPr bwMode="auto">
          <a:xfrm>
            <a:off x="117848" y="1556792"/>
            <a:ext cx="2232248" cy="2808312"/>
          </a:xfrm>
          <a:prstGeom prst="roundRect">
            <a:avLst/>
          </a:prstGeom>
          <a:solidFill>
            <a:srgbClr val="CCEC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7504" y="1628800"/>
            <a:ext cx="2242592" cy="280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fr-FR" altLang="fr-FR" dirty="0" smtClean="0"/>
              <a:t>Industrie</a:t>
            </a:r>
          </a:p>
          <a:p>
            <a:pPr marL="381600" lvl="1" eaLnBrk="1" hangingPunct="1"/>
            <a:r>
              <a:rPr lang="fr-FR" altLang="fr-FR" dirty="0" smtClean="0"/>
              <a:t>Conception</a:t>
            </a:r>
          </a:p>
          <a:p>
            <a:pPr marL="381600" lvl="1" eaLnBrk="1" hangingPunct="1"/>
            <a:r>
              <a:rPr lang="fr-FR" altLang="fr-FR" dirty="0" smtClean="0"/>
              <a:t>Fabrication</a:t>
            </a:r>
          </a:p>
          <a:p>
            <a:pPr marL="381600" lvl="1" eaLnBrk="1" hangingPunct="1"/>
            <a:r>
              <a:rPr lang="fr-FR" altLang="fr-FR" dirty="0" smtClean="0"/>
              <a:t>Distribution</a:t>
            </a:r>
          </a:p>
          <a:p>
            <a:pPr marL="381600" lvl="1" eaLnBrk="1" hangingPunct="1"/>
            <a:r>
              <a:rPr lang="fr-FR" altLang="fr-FR" dirty="0" smtClean="0"/>
              <a:t>Mise à niveau</a:t>
            </a:r>
          </a:p>
          <a:p>
            <a:pPr marL="381600" lvl="1" eaLnBrk="1" hangingPunct="1"/>
            <a:r>
              <a:rPr lang="fr-FR" altLang="fr-FR" dirty="0" smtClean="0"/>
              <a:t>Maintenance</a:t>
            </a:r>
          </a:p>
        </p:txBody>
      </p:sp>
      <p:sp>
        <p:nvSpPr>
          <p:cNvPr id="27" name="Forme libre 26"/>
          <p:cNvSpPr/>
          <p:nvPr/>
        </p:nvSpPr>
        <p:spPr>
          <a:xfrm>
            <a:off x="5170051" y="5020993"/>
            <a:ext cx="796671" cy="570510"/>
          </a:xfrm>
          <a:custGeom>
            <a:avLst/>
            <a:gdLst>
              <a:gd name="connsiteX0" fmla="*/ 0 w 435262"/>
              <a:gd name="connsiteY0" fmla="*/ 0 h 174105"/>
              <a:gd name="connsiteX1" fmla="*/ 348210 w 435262"/>
              <a:gd name="connsiteY1" fmla="*/ 0 h 174105"/>
              <a:gd name="connsiteX2" fmla="*/ 435262 w 435262"/>
              <a:gd name="connsiteY2" fmla="*/ 87053 h 174105"/>
              <a:gd name="connsiteX3" fmla="*/ 348210 w 435262"/>
              <a:gd name="connsiteY3" fmla="*/ 174105 h 174105"/>
              <a:gd name="connsiteX4" fmla="*/ 0 w 435262"/>
              <a:gd name="connsiteY4" fmla="*/ 174105 h 174105"/>
              <a:gd name="connsiteX5" fmla="*/ 0 w 435262"/>
              <a:gd name="connsiteY5" fmla="*/ 0 h 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62" h="174105">
                <a:moveTo>
                  <a:pt x="0" y="0"/>
                </a:moveTo>
                <a:lnTo>
                  <a:pt x="348210" y="0"/>
                </a:lnTo>
                <a:lnTo>
                  <a:pt x="435262" y="87053"/>
                </a:lnTo>
                <a:lnTo>
                  <a:pt x="348210" y="174105"/>
                </a:lnTo>
                <a:lnTo>
                  <a:pt x="0" y="174105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674" tIns="29337" rIns="58195" bIns="293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/>
              <a:t>Inspire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5937495" y="5013177"/>
            <a:ext cx="796671" cy="570510"/>
          </a:xfrm>
          <a:custGeom>
            <a:avLst/>
            <a:gdLst>
              <a:gd name="connsiteX0" fmla="*/ 0 w 435262"/>
              <a:gd name="connsiteY0" fmla="*/ 0 h 174105"/>
              <a:gd name="connsiteX1" fmla="*/ 348210 w 435262"/>
              <a:gd name="connsiteY1" fmla="*/ 0 h 174105"/>
              <a:gd name="connsiteX2" fmla="*/ 435262 w 435262"/>
              <a:gd name="connsiteY2" fmla="*/ 87053 h 174105"/>
              <a:gd name="connsiteX3" fmla="*/ 348210 w 435262"/>
              <a:gd name="connsiteY3" fmla="*/ 174105 h 174105"/>
              <a:gd name="connsiteX4" fmla="*/ 0 w 435262"/>
              <a:gd name="connsiteY4" fmla="*/ 174105 h 174105"/>
              <a:gd name="connsiteX5" fmla="*/ 87053 w 435262"/>
              <a:gd name="connsiteY5" fmla="*/ 87053 h 174105"/>
              <a:gd name="connsiteX6" fmla="*/ 0 w 435262"/>
              <a:gd name="connsiteY6" fmla="*/ 0 h 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262" h="174105">
                <a:moveTo>
                  <a:pt x="0" y="0"/>
                </a:moveTo>
                <a:lnTo>
                  <a:pt x="348210" y="0"/>
                </a:lnTo>
                <a:lnTo>
                  <a:pt x="435262" y="87053"/>
                </a:lnTo>
                <a:lnTo>
                  <a:pt x="348210" y="174105"/>
                </a:lnTo>
                <a:lnTo>
                  <a:pt x="0" y="174105"/>
                </a:lnTo>
                <a:lnTo>
                  <a:pt x="87053" y="8705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59" tIns="29337" rIns="101721" bIns="293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/>
              <a:t>Plan</a:t>
            </a:r>
          </a:p>
        </p:txBody>
      </p:sp>
      <p:sp>
        <p:nvSpPr>
          <p:cNvPr id="29" name="Forme libre 28"/>
          <p:cNvSpPr/>
          <p:nvPr/>
        </p:nvSpPr>
        <p:spPr>
          <a:xfrm>
            <a:off x="6704938" y="5013177"/>
            <a:ext cx="796671" cy="570510"/>
          </a:xfrm>
          <a:custGeom>
            <a:avLst/>
            <a:gdLst>
              <a:gd name="connsiteX0" fmla="*/ 0 w 435262"/>
              <a:gd name="connsiteY0" fmla="*/ 0 h 174105"/>
              <a:gd name="connsiteX1" fmla="*/ 348210 w 435262"/>
              <a:gd name="connsiteY1" fmla="*/ 0 h 174105"/>
              <a:gd name="connsiteX2" fmla="*/ 435262 w 435262"/>
              <a:gd name="connsiteY2" fmla="*/ 87053 h 174105"/>
              <a:gd name="connsiteX3" fmla="*/ 348210 w 435262"/>
              <a:gd name="connsiteY3" fmla="*/ 174105 h 174105"/>
              <a:gd name="connsiteX4" fmla="*/ 0 w 435262"/>
              <a:gd name="connsiteY4" fmla="*/ 174105 h 174105"/>
              <a:gd name="connsiteX5" fmla="*/ 87053 w 435262"/>
              <a:gd name="connsiteY5" fmla="*/ 87053 h 174105"/>
              <a:gd name="connsiteX6" fmla="*/ 0 w 435262"/>
              <a:gd name="connsiteY6" fmla="*/ 0 h 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262" h="174105">
                <a:moveTo>
                  <a:pt x="0" y="0"/>
                </a:moveTo>
                <a:lnTo>
                  <a:pt x="348210" y="0"/>
                </a:lnTo>
                <a:lnTo>
                  <a:pt x="435262" y="87053"/>
                </a:lnTo>
                <a:lnTo>
                  <a:pt x="348210" y="174105"/>
                </a:lnTo>
                <a:lnTo>
                  <a:pt x="0" y="174105"/>
                </a:lnTo>
                <a:lnTo>
                  <a:pt x="87053" y="8705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59" tIns="29337" rIns="101721" bIns="293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/>
              <a:t>Book</a:t>
            </a:r>
          </a:p>
        </p:txBody>
      </p:sp>
      <p:sp>
        <p:nvSpPr>
          <p:cNvPr id="30" name="Forme libre 29"/>
          <p:cNvSpPr/>
          <p:nvPr/>
        </p:nvSpPr>
        <p:spPr>
          <a:xfrm>
            <a:off x="7472381" y="5013177"/>
            <a:ext cx="796671" cy="570510"/>
          </a:xfrm>
          <a:custGeom>
            <a:avLst/>
            <a:gdLst>
              <a:gd name="connsiteX0" fmla="*/ 0 w 435262"/>
              <a:gd name="connsiteY0" fmla="*/ 0 h 174105"/>
              <a:gd name="connsiteX1" fmla="*/ 348210 w 435262"/>
              <a:gd name="connsiteY1" fmla="*/ 0 h 174105"/>
              <a:gd name="connsiteX2" fmla="*/ 435262 w 435262"/>
              <a:gd name="connsiteY2" fmla="*/ 87053 h 174105"/>
              <a:gd name="connsiteX3" fmla="*/ 348210 w 435262"/>
              <a:gd name="connsiteY3" fmla="*/ 174105 h 174105"/>
              <a:gd name="connsiteX4" fmla="*/ 0 w 435262"/>
              <a:gd name="connsiteY4" fmla="*/ 174105 h 174105"/>
              <a:gd name="connsiteX5" fmla="*/ 87053 w 435262"/>
              <a:gd name="connsiteY5" fmla="*/ 87053 h 174105"/>
              <a:gd name="connsiteX6" fmla="*/ 0 w 435262"/>
              <a:gd name="connsiteY6" fmla="*/ 0 h 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262" h="174105">
                <a:moveTo>
                  <a:pt x="0" y="0"/>
                </a:moveTo>
                <a:lnTo>
                  <a:pt x="348210" y="0"/>
                </a:lnTo>
                <a:lnTo>
                  <a:pt x="435262" y="87053"/>
                </a:lnTo>
                <a:lnTo>
                  <a:pt x="348210" y="174105"/>
                </a:lnTo>
                <a:lnTo>
                  <a:pt x="0" y="174105"/>
                </a:lnTo>
                <a:lnTo>
                  <a:pt x="87053" y="8705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9337" rIns="36000" bIns="293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/>
              <a:t>Ticket</a:t>
            </a:r>
          </a:p>
        </p:txBody>
      </p:sp>
      <p:sp>
        <p:nvSpPr>
          <p:cNvPr id="31" name="Forme libre 30"/>
          <p:cNvSpPr/>
          <p:nvPr/>
        </p:nvSpPr>
        <p:spPr>
          <a:xfrm>
            <a:off x="8239825" y="5013176"/>
            <a:ext cx="796671" cy="570510"/>
          </a:xfrm>
          <a:custGeom>
            <a:avLst/>
            <a:gdLst>
              <a:gd name="connsiteX0" fmla="*/ 0 w 435262"/>
              <a:gd name="connsiteY0" fmla="*/ 0 h 174105"/>
              <a:gd name="connsiteX1" fmla="*/ 348210 w 435262"/>
              <a:gd name="connsiteY1" fmla="*/ 0 h 174105"/>
              <a:gd name="connsiteX2" fmla="*/ 435262 w 435262"/>
              <a:gd name="connsiteY2" fmla="*/ 87053 h 174105"/>
              <a:gd name="connsiteX3" fmla="*/ 348210 w 435262"/>
              <a:gd name="connsiteY3" fmla="*/ 174105 h 174105"/>
              <a:gd name="connsiteX4" fmla="*/ 0 w 435262"/>
              <a:gd name="connsiteY4" fmla="*/ 174105 h 174105"/>
              <a:gd name="connsiteX5" fmla="*/ 87053 w 435262"/>
              <a:gd name="connsiteY5" fmla="*/ 87053 h 174105"/>
              <a:gd name="connsiteX6" fmla="*/ 0 w 435262"/>
              <a:gd name="connsiteY6" fmla="*/ 0 h 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262" h="174105">
                <a:moveTo>
                  <a:pt x="0" y="0"/>
                </a:moveTo>
                <a:lnTo>
                  <a:pt x="348210" y="0"/>
                </a:lnTo>
                <a:lnTo>
                  <a:pt x="435262" y="87053"/>
                </a:lnTo>
                <a:lnTo>
                  <a:pt x="348210" y="174105"/>
                </a:lnTo>
                <a:lnTo>
                  <a:pt x="0" y="174105"/>
                </a:lnTo>
                <a:lnTo>
                  <a:pt x="87053" y="8705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59" tIns="29337" rIns="101721" bIns="293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err="1" smtClean="0"/>
              <a:t>Eval</a:t>
            </a:r>
            <a:r>
              <a:rPr lang="fr-FR" sz="1600" b="1" kern="1200" dirty="0" smtClean="0"/>
              <a:t>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err="1" smtClean="0"/>
              <a:t>uate</a:t>
            </a:r>
            <a:endParaRPr lang="fr-FR" sz="1600" b="1" kern="12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0" y="5234240"/>
            <a:ext cx="1822732" cy="143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5A676F-3C1C-465E-A03E-D9FB89E3C976}" type="slidenum">
              <a:rPr lang="fr-FR" altLang="fr-FR" smtClean="0"/>
              <a:pPr/>
              <a:t>20</a:t>
            </a:fld>
            <a:endParaRPr lang="fr-FR" altLang="fr-FR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516563"/>
            <a:ext cx="6877050" cy="358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smtClean="0">
                <a:solidFill>
                  <a:schemeClr val="bg2"/>
                </a:solidFill>
              </a:rPr>
              <a:t>Fabien Leurent, ENPC-LVMT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692150" y="3509963"/>
            <a:ext cx="7772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altLang="fr-FR" sz="2400" b="1" dirty="0">
                <a:solidFill>
                  <a:schemeClr val="accent2"/>
                </a:solidFill>
                <a:latin typeface="Verdana" pitchFamily="34" charset="0"/>
              </a:rPr>
              <a:t>Conférence anniversaire de la Chaire, </a:t>
            </a:r>
            <a:br>
              <a:rPr lang="fr-FR" altLang="fr-FR" sz="2400" b="1" dirty="0">
                <a:solidFill>
                  <a:schemeClr val="accent2"/>
                </a:solidFill>
                <a:latin typeface="Verdana" pitchFamily="34" charset="0"/>
              </a:rPr>
            </a:br>
            <a:r>
              <a:rPr lang="fr-FR" altLang="fr-FR" sz="2000" b="1" dirty="0">
                <a:solidFill>
                  <a:schemeClr val="accent2"/>
                </a:solidFill>
                <a:latin typeface="Verdana" pitchFamily="34" charset="0"/>
              </a:rPr>
              <a:t>Cité Descartes, </a:t>
            </a:r>
            <a:r>
              <a:rPr lang="fr-FR" altLang="fr-FR" sz="2000" b="1" dirty="0" smtClean="0">
                <a:solidFill>
                  <a:schemeClr val="accent2"/>
                </a:solidFill>
                <a:latin typeface="Verdana" pitchFamily="34" charset="0"/>
              </a:rPr>
              <a:t>11 février 2019</a:t>
            </a:r>
            <a:r>
              <a:rPr lang="fr-FR" altLang="fr-FR" sz="2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endParaRPr lang="fr-FR" altLang="fr-FR" sz="32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6389" name="Picture 2" descr="logo IFM tes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92075"/>
            <a:ext cx="75342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FBF9BA-767E-4F79-820D-AD60F40533AE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Des Services A LA Mobilité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909337"/>
            <a:ext cx="4042792" cy="5400898"/>
          </a:xfrm>
        </p:spPr>
        <p:txBody>
          <a:bodyPr/>
          <a:lstStyle/>
          <a:p>
            <a:pPr marL="180000" indent="-180000" eaLnBrk="1" hangingPunct="1"/>
            <a:r>
              <a:rPr lang="fr-FR" altLang="fr-FR" dirty="0" smtClean="0"/>
              <a:t>Connaître les lieux</a:t>
            </a:r>
          </a:p>
          <a:p>
            <a:pPr marL="381600" lvl="1" eaLnBrk="1" hangingPunct="1"/>
            <a:r>
              <a:rPr lang="fr-FR" altLang="fr-FR" dirty="0" smtClean="0"/>
              <a:t>Plan de situation : chaque </a:t>
            </a:r>
            <a:br>
              <a:rPr lang="fr-FR" altLang="fr-FR" dirty="0" smtClean="0"/>
            </a:br>
            <a:r>
              <a:rPr lang="fr-FR" altLang="fr-FR" dirty="0" smtClean="0"/>
              <a:t>lieu dans le territoire</a:t>
            </a:r>
          </a:p>
          <a:p>
            <a:pPr marL="381600" lvl="1" eaLnBrk="1" hangingPunct="1"/>
            <a:r>
              <a:rPr lang="fr-FR" altLang="fr-FR" dirty="0" smtClean="0"/>
              <a:t>La voirie, canal d’accès</a:t>
            </a:r>
          </a:p>
          <a:p>
            <a:pPr marL="381600" lvl="1" eaLnBrk="1" hangingPunct="1"/>
            <a:r>
              <a:rPr lang="fr-FR" altLang="fr-FR" dirty="0" smtClean="0"/>
              <a:t>Les adresses </a:t>
            </a:r>
          </a:p>
          <a:p>
            <a:pPr marL="381600" lvl="1" eaLnBrk="1" hangingPunct="1"/>
            <a:r>
              <a:rPr lang="fr-FR" altLang="fr-FR" dirty="0" smtClean="0"/>
              <a:t>La forme du bâti</a:t>
            </a:r>
          </a:p>
          <a:p>
            <a:pPr marL="381600" lvl="1" eaLnBrk="1" hangingPunct="1"/>
            <a:r>
              <a:rPr lang="fr-FR" altLang="fr-FR" dirty="0" smtClean="0"/>
              <a:t>Imagerie urbaine</a:t>
            </a:r>
          </a:p>
          <a:p>
            <a:pPr marL="180000" indent="-180000" eaLnBrk="1" hangingPunct="1"/>
            <a:r>
              <a:rPr lang="fr-FR" altLang="fr-FR" dirty="0" smtClean="0"/>
              <a:t>L’offre d’activités</a:t>
            </a:r>
          </a:p>
          <a:p>
            <a:pPr marL="381600" lvl="1" eaLnBrk="1" hangingPunct="1"/>
            <a:r>
              <a:rPr lang="fr-FR" altLang="fr-FR" dirty="0" smtClean="0"/>
              <a:t>Enseigne et Adresse</a:t>
            </a:r>
          </a:p>
          <a:p>
            <a:pPr marL="381600" lvl="1" eaLnBrk="1" hangingPunct="1"/>
            <a:r>
              <a:rPr lang="fr-FR" altLang="fr-FR" dirty="0" smtClean="0"/>
              <a:t>Offre de produits / services</a:t>
            </a:r>
          </a:p>
          <a:p>
            <a:pPr marL="381600" lvl="1" eaLnBrk="1" hangingPunct="1"/>
            <a:r>
              <a:rPr lang="fr-FR" altLang="fr-FR" dirty="0" smtClean="0"/>
              <a:t>Interaction à distance</a:t>
            </a:r>
          </a:p>
          <a:p>
            <a:pPr marL="381600" lvl="1" eaLnBrk="1" hangingPunct="1"/>
            <a:r>
              <a:rPr lang="fr-FR" altLang="fr-FR" dirty="0" smtClean="0"/>
              <a:t>Avis de clients</a:t>
            </a:r>
          </a:p>
        </p:txBody>
      </p:sp>
      <p:sp>
        <p:nvSpPr>
          <p:cNvPr id="30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89648" y="908720"/>
            <a:ext cx="4042792" cy="532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eaLnBrk="1" hangingPunct="1">
              <a:lnSpc>
                <a:spcPct val="90000"/>
              </a:lnSpc>
            </a:pPr>
            <a:r>
              <a:rPr lang="fr-FR" altLang="fr-FR" dirty="0" smtClean="0"/>
              <a:t>Conditions d’accès, par moyen de déplacement</a:t>
            </a:r>
          </a:p>
          <a:p>
            <a:pPr marL="381600" lvl="1" eaLnBrk="1" hangingPunct="1"/>
            <a:r>
              <a:rPr lang="fr-FR" altLang="fr-FR" dirty="0" smtClean="0"/>
              <a:t>Disponibilité physique, disponibilité digitale</a:t>
            </a:r>
          </a:p>
          <a:p>
            <a:pPr marL="381600" lvl="1" eaLnBrk="1" hangingPunct="1"/>
            <a:r>
              <a:rPr lang="fr-FR" altLang="fr-FR" dirty="0" smtClean="0"/>
              <a:t>Information augmentée</a:t>
            </a:r>
          </a:p>
          <a:p>
            <a:pPr marL="381600" lvl="1" eaLnBrk="1" hangingPunct="1"/>
            <a:r>
              <a:rPr lang="fr-FR" altLang="fr-FR" dirty="0" smtClean="0"/>
              <a:t>Plateforme : </a:t>
            </a:r>
            <a:br>
              <a:rPr lang="fr-FR" altLang="fr-FR" dirty="0" smtClean="0"/>
            </a:br>
            <a:r>
              <a:rPr lang="fr-FR" altLang="fr-FR" dirty="0" smtClean="0"/>
              <a:t>interaction amplifiée, </a:t>
            </a:r>
            <a:br>
              <a:rPr lang="fr-FR" altLang="fr-FR" dirty="0" smtClean="0"/>
            </a:br>
            <a:r>
              <a:rPr lang="fr-FR" altLang="fr-FR" dirty="0" smtClean="0"/>
              <a:t>transaction facilitée</a:t>
            </a:r>
            <a:endParaRPr lang="fr-FR" altLang="fr-FR" sz="1400" dirty="0" smtClean="0"/>
          </a:p>
          <a:p>
            <a:pPr marL="180000" indent="-180000" eaLnBrk="1" hangingPunct="1"/>
            <a:r>
              <a:rPr lang="fr-FR" altLang="fr-FR" dirty="0" smtClean="0"/>
              <a:t>Services de mobilité</a:t>
            </a:r>
          </a:p>
          <a:p>
            <a:pPr marL="381600" lvl="1" eaLnBrk="1" hangingPunct="1"/>
            <a:r>
              <a:rPr lang="fr-FR" altLang="fr-FR" dirty="0" smtClean="0"/>
              <a:t>Transport collectif</a:t>
            </a:r>
          </a:p>
          <a:p>
            <a:pPr marL="381600" lvl="1" eaLnBrk="1" hangingPunct="1"/>
            <a:r>
              <a:rPr lang="fr-FR" altLang="fr-FR" dirty="0" smtClean="0"/>
              <a:t>Transport à la demande</a:t>
            </a:r>
          </a:p>
          <a:p>
            <a:pPr marL="381600" lvl="1" eaLnBrk="1" hangingPunct="1"/>
            <a:r>
              <a:rPr lang="fr-FR" altLang="fr-FR" dirty="0" smtClean="0"/>
              <a:t>Mutualisation : véhicules,</a:t>
            </a:r>
            <a:br>
              <a:rPr lang="fr-FR" altLang="fr-FR" dirty="0" smtClean="0"/>
            </a:br>
            <a:r>
              <a:rPr lang="fr-FR" altLang="fr-FR" dirty="0" smtClean="0"/>
              <a:t>conduite, parking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244281"/>
            <a:ext cx="9144000" cy="620688"/>
          </a:xfrm>
          <a:prstGeom prst="rect">
            <a:avLst/>
          </a:prstGeom>
          <a:solidFill>
            <a:srgbClr val="FFFF66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fr-FR" i="1" dirty="0" smtClean="0"/>
              <a:t>Qui se réalisent dans le Monde digital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28825"/>
            <a:ext cx="1152127" cy="2160215"/>
          </a:xfrm>
          <a:prstGeom prst="rect">
            <a:avLst/>
          </a:prstGeom>
        </p:spPr>
      </p:pic>
      <p:pic>
        <p:nvPicPr>
          <p:cNvPr id="31746" name="Picture 2" descr="C:\Users\useradmin\Pictures\Boulot-digital\Screenshot_2018-08-21-18-52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49080"/>
            <a:ext cx="1131197" cy="20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useradmin\Pictures\Boulot-digital\Screenshot_2018-08-25-06-46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77072"/>
            <a:ext cx="1150597" cy="20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useradmin\Pictures\Boulot-digital\Screenshot_2017-03-27-12-57-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1131197" cy="20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FBF9BA-767E-4F79-820D-AD60F40533AE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La Connexion généralisée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240" y="836712"/>
            <a:ext cx="4042792" cy="5400898"/>
          </a:xfrm>
        </p:spPr>
        <p:txBody>
          <a:bodyPr/>
          <a:lstStyle/>
          <a:p>
            <a:pPr marL="180000" indent="-180000" eaLnBrk="1" hangingPunct="1"/>
            <a:r>
              <a:rPr lang="fr-FR" altLang="fr-FR" dirty="0" smtClean="0"/>
              <a:t>Usager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En pré-usage, consultation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Connecté : capable d’interagir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Smartphone : multimédia, </a:t>
            </a:r>
            <a:br>
              <a:rPr lang="fr-FR" altLang="fr-FR" dirty="0" smtClean="0"/>
            </a:br>
            <a:r>
              <a:rPr lang="fr-FR" altLang="fr-FR" dirty="0" smtClean="0"/>
              <a:t>multi-capteur, multi-</a:t>
            </a:r>
            <a:r>
              <a:rPr lang="fr-FR" altLang="fr-FR" dirty="0" err="1" smtClean="0"/>
              <a:t>apps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i="1" dirty="0" smtClean="0"/>
              <a:t>(intelligence embarquée)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Smart </a:t>
            </a:r>
            <a:r>
              <a:rPr lang="fr-FR" altLang="fr-FR" dirty="0" err="1" smtClean="0"/>
              <a:t>cards</a:t>
            </a:r>
            <a:endParaRPr lang="fr-FR" altLang="fr-FR" dirty="0" smtClean="0"/>
          </a:p>
          <a:p>
            <a:pPr marL="180000" indent="-180000" eaLnBrk="1" hangingPunct="1"/>
            <a:r>
              <a:rPr lang="fr-FR" altLang="fr-FR" dirty="0" smtClean="0"/>
              <a:t>Service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Connecte et trace : Agents, </a:t>
            </a:r>
            <a:br>
              <a:rPr lang="fr-FR" altLang="fr-FR" dirty="0" smtClean="0"/>
            </a:br>
            <a:r>
              <a:rPr lang="fr-FR" altLang="fr-FR" dirty="0" smtClean="0"/>
              <a:t>Moyens techniques et Clients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Centralise les positions, les occupations et les disponibilités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Calcule : </a:t>
            </a:r>
            <a:r>
              <a:rPr lang="fr-FR" altLang="fr-FR" dirty="0" err="1" smtClean="0"/>
              <a:t>routing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matching</a:t>
            </a:r>
            <a:r>
              <a:rPr lang="fr-FR" altLang="fr-FR" dirty="0" smtClean="0"/>
              <a:t>, dispatching, </a:t>
            </a:r>
            <a:r>
              <a:rPr lang="fr-FR" altLang="fr-FR" dirty="0" err="1" smtClean="0"/>
              <a:t>pricing</a:t>
            </a:r>
            <a:endParaRPr lang="fr-FR" altLang="fr-FR" dirty="0" smtClean="0"/>
          </a:p>
        </p:txBody>
      </p:sp>
      <p:sp>
        <p:nvSpPr>
          <p:cNvPr id="30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244281"/>
            <a:ext cx="9144000" cy="620688"/>
          </a:xfrm>
          <a:prstGeom prst="rect">
            <a:avLst/>
          </a:prstGeom>
          <a:solidFill>
            <a:srgbClr val="FFFF66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fr-FR" i="1" dirty="0" smtClean="0"/>
              <a:t>Et le </a:t>
            </a:r>
            <a:r>
              <a:rPr lang="fr-FR" altLang="fr-FR" i="1" dirty="0" err="1" smtClean="0"/>
              <a:t>Sourçage</a:t>
            </a:r>
            <a:r>
              <a:rPr lang="fr-FR" altLang="fr-FR" i="1" dirty="0" smtClean="0"/>
              <a:t> de Traces numériques</a:t>
            </a:r>
          </a:p>
        </p:txBody>
      </p:sp>
      <p:pic>
        <p:nvPicPr>
          <p:cNvPr id="8" name="Picture 20" descr="Résultat de recherche d'images pour &quot;réseau mobile&quot;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361" y="4293096"/>
            <a:ext cx="1274175" cy="7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s://www.centinel.fr/images/pictos/car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536" y="1297163"/>
            <a:ext cx="459920" cy="5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ésultat de recherche d'images pour &quot;wifi&quot;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943" y="5081290"/>
            <a:ext cx="490553" cy="4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790" y="3321992"/>
            <a:ext cx="8286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05672" y="836712"/>
            <a:ext cx="4042792" cy="532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eaLnBrk="1" hangingPunct="1">
              <a:lnSpc>
                <a:spcPct val="90000"/>
              </a:lnSpc>
            </a:pPr>
            <a:r>
              <a:rPr lang="fr-FR" altLang="fr-FR" dirty="0" smtClean="0"/>
              <a:t>Véhicule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Auto-localisation : traceur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Connecté : prêt à interagir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Mesureur, Enregistreur, Calculateur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Automate pour diverses fonctions</a:t>
            </a:r>
          </a:p>
          <a:p>
            <a:pPr marL="180000" indent="-180000" eaLnBrk="1" hangingPunct="1"/>
            <a:r>
              <a:rPr lang="fr-FR" altLang="fr-FR" dirty="0" smtClean="0"/>
              <a:t>Infrastructure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Divers capteurs de passage</a:t>
            </a:r>
          </a:p>
          <a:p>
            <a:pPr marL="781650" lvl="2" eaLnBrk="1" hangingPunct="1">
              <a:spcBef>
                <a:spcPts val="600"/>
              </a:spcBef>
            </a:pPr>
            <a:r>
              <a:rPr lang="fr-FR" altLang="fr-FR" dirty="0" smtClean="0"/>
              <a:t>Capteurs de trafic, dont radars</a:t>
            </a:r>
          </a:p>
          <a:p>
            <a:pPr marL="781650" lvl="2" eaLnBrk="1" hangingPunct="1">
              <a:spcBef>
                <a:spcPts val="600"/>
              </a:spcBef>
            </a:pPr>
            <a:r>
              <a:rPr lang="fr-FR" altLang="fr-FR" dirty="0" smtClean="0"/>
              <a:t>Billetterie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Antennes GSM, Bluetooth, Wifi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Équipements pour contrôle : gestion des feux, PMV, barrières mobiles… </a:t>
            </a:r>
          </a:p>
        </p:txBody>
      </p:sp>
      <p:pic>
        <p:nvPicPr>
          <p:cNvPr id="32770" name="Picture 2" descr="C:\Users\useradmin\Pictures\Boulot-digital\-myRerA2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128"/>
            <a:ext cx="976028" cy="17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Résultat de recherche d'images pour &quot;bluetooth&quot;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343" y="5590651"/>
            <a:ext cx="282278" cy="4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56361"/>
            <a:ext cx="1071563" cy="10715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Users\useradmin\Pictures\Boulot-digital\Screenshot_2018-02-05-13-12-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2816"/>
            <a:ext cx="9721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7C5A08-5849-4D21-9F20-E55BCFD76999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 smtClean="0"/>
              <a:t>Objectifs du panorama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124744"/>
            <a:ext cx="7992888" cy="435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800" b="1" i="1" dirty="0" smtClean="0">
                <a:solidFill>
                  <a:srgbClr val="0066FF"/>
                </a:solidFill>
                <a:latin typeface="Times New Roman" pitchFamily="18" charset="0"/>
              </a:rPr>
              <a:t>Décrire les conditions, discerner des potentialités</a:t>
            </a:r>
            <a:endParaRPr lang="fr-FR" altLang="fr-FR" sz="2800" b="1" i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endParaRPr lang="fr-FR" altLang="fr-FR" sz="2400" dirty="0">
              <a:latin typeface="Times New Roman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800" b="1" dirty="0" smtClean="0">
                <a:solidFill>
                  <a:srgbClr val="0066FF"/>
                </a:solidFill>
                <a:latin typeface="Times New Roman" pitchFamily="18" charset="0"/>
              </a:rPr>
              <a:t>Exploration de </a:t>
            </a:r>
            <a:r>
              <a:rPr lang="fr-FR" alt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grandes sources de données</a:t>
            </a:r>
            <a:endParaRPr lang="fr-FR" altLang="fr-FR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400" dirty="0" smtClean="0">
                <a:latin typeface="Times New Roman" pitchFamily="18" charset="0"/>
              </a:rPr>
              <a:t>Spécifiques pour le transport et la mobilité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400" dirty="0" smtClean="0">
                <a:latin typeface="Times New Roman" pitchFamily="18" charset="0"/>
              </a:rPr>
              <a:t>	</a:t>
            </a:r>
            <a:endParaRPr lang="fr-FR" altLang="fr-FR" sz="2400" dirty="0">
              <a:latin typeface="Times New Roman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800" b="1" dirty="0" smtClean="0">
                <a:solidFill>
                  <a:srgbClr val="0066FF"/>
                </a:solidFill>
                <a:latin typeface="Times New Roman" pitchFamily="18" charset="0"/>
              </a:rPr>
              <a:t>La question des </a:t>
            </a:r>
            <a:r>
              <a:rPr lang="fr-FR" altLang="fr-FR" sz="2800" b="1" dirty="0" smtClean="0">
                <a:solidFill>
                  <a:srgbClr val="7030A0"/>
                </a:solidFill>
                <a:latin typeface="Times New Roman" pitchFamily="18" charset="0"/>
              </a:rPr>
              <a:t>modèles</a:t>
            </a:r>
            <a:endParaRPr lang="fr-FR" altLang="fr-FR" sz="28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400" dirty="0" smtClean="0">
                <a:latin typeface="Times New Roman" pitchFamily="18" charset="0"/>
              </a:rPr>
              <a:t>De « Données OU Modèles » à « Données ET Modèles »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9FD19F-FBA7-4260-9521-3DDF0418CD68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Le phénomène du </a:t>
            </a:r>
            <a:r>
              <a:rPr lang="fr-FR" altLang="fr-FR" dirty="0" err="1" smtClean="0"/>
              <a:t>Big</a:t>
            </a:r>
            <a:r>
              <a:rPr lang="fr-FR" altLang="fr-FR" dirty="0" smtClean="0"/>
              <a:t> Data</a:t>
            </a:r>
          </a:p>
        </p:txBody>
      </p:sp>
      <p:sp>
        <p:nvSpPr>
          <p:cNvPr id="8197" name="Espace réservé du contenu 6"/>
          <p:cNvSpPr txBox="1">
            <a:spLocks/>
          </p:cNvSpPr>
          <p:nvPr/>
        </p:nvSpPr>
        <p:spPr bwMode="auto">
          <a:xfrm>
            <a:off x="1922611" y="1700808"/>
            <a:ext cx="2424113" cy="92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fr-FR" sz="2400" b="1" dirty="0" err="1" smtClean="0">
                <a:solidFill>
                  <a:srgbClr val="0066FF"/>
                </a:solidFill>
                <a:latin typeface="Times New Roman" pitchFamily="18" charset="0"/>
              </a:rPr>
              <a:t>Big</a:t>
            </a:r>
            <a:r>
              <a:rPr 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 Data : </a:t>
            </a:r>
            <a:br>
              <a:rPr lang="fr-FR" sz="2400" b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les n V</a:t>
            </a:r>
            <a:endParaRPr lang="fr-FR" sz="2400" b="1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21301231">
            <a:off x="5433393" y="1160136"/>
            <a:ext cx="836612" cy="485775"/>
          </a:xfrm>
          <a:prstGeom prst="rightArrow">
            <a:avLst/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9" name="Espace réservé du contenu 6"/>
          <p:cNvSpPr txBox="1">
            <a:spLocks/>
          </p:cNvSpPr>
          <p:nvPr/>
        </p:nvSpPr>
        <p:spPr bwMode="auto">
          <a:xfrm>
            <a:off x="6290940" y="1124744"/>
            <a:ext cx="1377404" cy="42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Font typeface="Lucida Grande"/>
              <a:buNone/>
            </a:pPr>
            <a:r>
              <a:rPr 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6F7072"/>
                </a:solidFill>
                <a:ea typeface="MS PGothic" pitchFamily="34" charset="-128"/>
                <a:cs typeface="Arial" pitchFamily="34" charset="0"/>
              </a:rPr>
              <a:t>olume</a:t>
            </a:r>
            <a:endParaRPr lang="fr-FR" sz="2000" b="1" dirty="0">
              <a:solidFill>
                <a:srgbClr val="6F7072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 rot="2585158">
            <a:off x="4059675" y="3313762"/>
            <a:ext cx="1219200" cy="484188"/>
          </a:xfrm>
          <a:prstGeom prst="rightArrow">
            <a:avLst/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3275774">
            <a:off x="3161062" y="3842544"/>
            <a:ext cx="1443037" cy="485775"/>
          </a:xfrm>
          <a:prstGeom prst="rightArrow">
            <a:avLst/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6121755">
            <a:off x="2274267" y="4268788"/>
            <a:ext cx="1160463" cy="484188"/>
          </a:xfrm>
          <a:prstGeom prst="rightArrow">
            <a:avLst/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05" name="Espace réservé du contenu 6"/>
          <p:cNvSpPr txBox="1">
            <a:spLocks/>
          </p:cNvSpPr>
          <p:nvPr/>
        </p:nvSpPr>
        <p:spPr bwMode="auto">
          <a:xfrm>
            <a:off x="5642868" y="3018632"/>
            <a:ext cx="1295821" cy="4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buFont typeface="Lucida Grande"/>
              <a:buNone/>
            </a:pPr>
            <a:r>
              <a:rPr lang="fr-FR" alt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V</a:t>
            </a:r>
            <a:r>
              <a:rPr lang="fr-FR" altLang="fr-FR" sz="2000" b="1" dirty="0" smtClean="0">
                <a:solidFill>
                  <a:srgbClr val="6F7072"/>
                </a:solidFill>
                <a:ea typeface="MS PGothic" pitchFamily="34" charset="-128"/>
                <a:cs typeface="Arial" pitchFamily="34" charset="0"/>
              </a:rPr>
              <a:t>itesse</a:t>
            </a:r>
            <a:endParaRPr lang="fr-FR" altLang="fr-FR" sz="2000" b="1" dirty="0">
              <a:solidFill>
                <a:srgbClr val="6F7072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206" name="Espace réservé du contenu 6"/>
          <p:cNvSpPr txBox="1">
            <a:spLocks/>
          </p:cNvSpPr>
          <p:nvPr/>
        </p:nvSpPr>
        <p:spPr bwMode="auto">
          <a:xfrm>
            <a:off x="5930900" y="2132856"/>
            <a:ext cx="1512341" cy="4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buFont typeface="Lucida Grande"/>
              <a:buNone/>
            </a:pPr>
            <a:r>
              <a:rPr lang="fr-FR" alt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V</a:t>
            </a:r>
            <a:r>
              <a:rPr lang="fr-FR" altLang="fr-FR" sz="2000" b="1" dirty="0" smtClean="0">
                <a:solidFill>
                  <a:srgbClr val="6F7072"/>
                </a:solidFill>
                <a:ea typeface="MS PGothic" pitchFamily="34" charset="-128"/>
                <a:cs typeface="Arial" pitchFamily="34" charset="0"/>
              </a:rPr>
              <a:t>ariété</a:t>
            </a:r>
            <a:endParaRPr lang="fr-FR" altLang="fr-FR" sz="2000" b="1" dirty="0">
              <a:solidFill>
                <a:srgbClr val="6F7072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683272">
            <a:off x="4968738" y="1960424"/>
            <a:ext cx="1219200" cy="484187"/>
          </a:xfrm>
          <a:prstGeom prst="rightArrow">
            <a:avLst/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sp>
        <p:nvSpPr>
          <p:cNvPr id="18" name="Flèche droite 17"/>
          <p:cNvSpPr/>
          <p:nvPr/>
        </p:nvSpPr>
        <p:spPr>
          <a:xfrm rot="1426318">
            <a:off x="4665832" y="2707973"/>
            <a:ext cx="1219200" cy="484187"/>
          </a:xfrm>
          <a:prstGeom prst="rightArrow">
            <a:avLst/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Arc plein 19"/>
          <p:cNvSpPr/>
          <p:nvPr/>
        </p:nvSpPr>
        <p:spPr>
          <a:xfrm rot="8211055">
            <a:off x="1805388" y="1916113"/>
            <a:ext cx="4179888" cy="1520825"/>
          </a:xfrm>
          <a:prstGeom prst="blockArc">
            <a:avLst>
              <a:gd name="adj1" fmla="val 10783988"/>
              <a:gd name="adj2" fmla="val 0"/>
              <a:gd name="adj3" fmla="val 25000"/>
            </a:avLst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space réservé du contenu 6"/>
          <p:cNvSpPr txBox="1">
            <a:spLocks/>
          </p:cNvSpPr>
          <p:nvPr/>
        </p:nvSpPr>
        <p:spPr bwMode="auto">
          <a:xfrm>
            <a:off x="5067127" y="3861048"/>
            <a:ext cx="1295821" cy="4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buFont typeface="Lucida Grande"/>
              <a:buNone/>
            </a:pPr>
            <a:r>
              <a:rPr lang="fr-FR" alt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V</a:t>
            </a:r>
            <a:r>
              <a:rPr lang="fr-FR" altLang="fr-FR" sz="2000" b="1" dirty="0" smtClean="0">
                <a:solidFill>
                  <a:srgbClr val="6F7072"/>
                </a:solidFill>
                <a:ea typeface="MS PGothic" pitchFamily="34" charset="-128"/>
                <a:cs typeface="Arial" pitchFamily="34" charset="0"/>
              </a:rPr>
              <a:t>éracité</a:t>
            </a:r>
            <a:endParaRPr lang="fr-FR" altLang="fr-FR" sz="2000" b="1" dirty="0">
              <a:solidFill>
                <a:srgbClr val="6F7072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Espace réservé du contenu 6"/>
          <p:cNvSpPr txBox="1">
            <a:spLocks/>
          </p:cNvSpPr>
          <p:nvPr/>
        </p:nvSpPr>
        <p:spPr bwMode="auto">
          <a:xfrm>
            <a:off x="4202708" y="4581128"/>
            <a:ext cx="1068112" cy="4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buFont typeface="Lucida Grande"/>
              <a:buNone/>
            </a:pPr>
            <a:r>
              <a:rPr lang="fr-FR" alt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V</a:t>
            </a:r>
            <a:r>
              <a:rPr lang="fr-FR" altLang="fr-FR" sz="2000" b="1" dirty="0" smtClean="0">
                <a:solidFill>
                  <a:srgbClr val="6F7072"/>
                </a:solidFill>
                <a:ea typeface="MS PGothic" pitchFamily="34" charset="-128"/>
                <a:cs typeface="Arial" pitchFamily="34" charset="0"/>
              </a:rPr>
              <a:t>aleur</a:t>
            </a:r>
            <a:endParaRPr lang="fr-FR" altLang="fr-FR" sz="2000" b="1" dirty="0">
              <a:solidFill>
                <a:srgbClr val="6F7072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" name="Espace réservé du contenu 6"/>
          <p:cNvSpPr txBox="1">
            <a:spLocks/>
          </p:cNvSpPr>
          <p:nvPr/>
        </p:nvSpPr>
        <p:spPr bwMode="auto">
          <a:xfrm>
            <a:off x="1685819" y="5128828"/>
            <a:ext cx="2168806" cy="118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buFont typeface="Lucida Grande"/>
              <a:buNone/>
            </a:pPr>
            <a:r>
              <a:rPr lang="fr-FR" alt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Vitalité :</a:t>
            </a:r>
            <a:br>
              <a:rPr lang="fr-FR" alt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</a:br>
            <a:r>
              <a:rPr lang="fr-FR" altLang="fr-FR" sz="20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Data Stream = Source VIVE</a:t>
            </a:r>
          </a:p>
        </p:txBody>
      </p:sp>
    </p:spTree>
    <p:extLst>
      <p:ext uri="{BB962C8B-B14F-4D97-AF65-F5344CB8AC3E}">
        <p14:creationId xmlns:p14="http://schemas.microsoft.com/office/powerpoint/2010/main" val="1593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Taxonomie de 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45224"/>
            <a:ext cx="6131024" cy="86439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AA26-F2B0-4B60-B550-4530D25154D1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425116611"/>
              </p:ext>
            </p:extLst>
          </p:nvPr>
        </p:nvGraphicFramePr>
        <p:xfrm>
          <a:off x="323528" y="1268760"/>
          <a:ext cx="8485478" cy="371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pic>
        <p:nvPicPr>
          <p:cNvPr id="11" name="Picture 2" descr="Résultat de recherche d'images pour &quot;sfr bouygues orange&quot;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049847"/>
            <a:ext cx="1248592" cy="5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Résultat de recherche d'images pour &quot;réseau mobile&quot;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1274175" cy="7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7C5A08-5849-4D21-9F20-E55BCFD76999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 smtClean="0"/>
              <a:t>Sur les Techniques de Collecte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395288" y="98107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La géolocalisation d’événements de présence / passage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Lieux fixes : ex. postes de validation AFC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Ou capteurs mobiles : GPS, FCD, AVL, GSM</a:t>
            </a:r>
            <a:endParaRPr lang="fr-FR" altLang="fr-FR" sz="2000" dirty="0">
              <a:latin typeface="Times New Roman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Le capteur devient mobile quand il est embarqué et emporté par un véhicule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AVL </a:t>
            </a:r>
            <a:endParaRPr lang="fr-FR" altLang="fr-FR" sz="24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Par boîtier embarqué, ou smartphone du conducteur d’autobus (ex. </a:t>
            </a:r>
            <a:r>
              <a:rPr lang="fr-FR" altLang="fr-FR" sz="2000" dirty="0" err="1" smtClean="0">
                <a:latin typeface="Times New Roman" pitchFamily="18" charset="0"/>
              </a:rPr>
              <a:t>Zenbus</a:t>
            </a:r>
            <a:r>
              <a:rPr lang="fr-FR" altLang="fr-FR" sz="2000" dirty="0" smtClean="0">
                <a:latin typeface="Times New Roman" pitchFamily="18" charset="0"/>
              </a:rPr>
              <a:t>)</a:t>
            </a:r>
            <a:endParaRPr lang="fr-FR" altLang="fr-FR" sz="2000" dirty="0">
              <a:latin typeface="Times New Roman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fr-FR" altLang="fr-FR" sz="2400" b="1" dirty="0" smtClean="0">
                <a:solidFill>
                  <a:srgbClr val="0066FF"/>
                </a:solidFill>
                <a:latin typeface="Times New Roman" pitchFamily="18" charset="0"/>
              </a:rPr>
              <a:t>APC </a:t>
            </a:r>
          </a:p>
          <a:p>
            <a:pPr lvl="1" eaLnBrk="1" hangingPunct="1">
              <a:spcBef>
                <a:spcPct val="40000"/>
              </a:spcBef>
              <a:buFontTx/>
              <a:buChar char="–"/>
            </a:pPr>
            <a:r>
              <a:rPr lang="fr-FR" altLang="fr-FR" sz="2000" dirty="0" smtClean="0">
                <a:latin typeface="Times New Roman" pitchFamily="18" charset="0"/>
              </a:rPr>
              <a:t>Pour la validation à bord (Cf. AFC), mais extension aux trains, et inclusion des fraudeurs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2895600" cy="196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</p:spTree>
    <p:extLst>
      <p:ext uri="{BB962C8B-B14F-4D97-AF65-F5344CB8AC3E}">
        <p14:creationId xmlns:p14="http://schemas.microsoft.com/office/powerpoint/2010/main" val="42795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FBF9BA-767E-4F79-820D-AD60F40533AE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Qualification statistique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438"/>
            <a:ext cx="4042792" cy="5400898"/>
          </a:xfrm>
        </p:spPr>
        <p:txBody>
          <a:bodyPr/>
          <a:lstStyle/>
          <a:p>
            <a:pPr marL="180000" indent="-180000" eaLnBrk="1" hangingPunct="1"/>
            <a:r>
              <a:rPr lang="fr-FR" altLang="fr-FR" dirty="0" smtClean="0"/>
              <a:t>Précision, fiabilité ?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Géolocalisation à quelques mètres près, avec des exceptions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APC à quelques unités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AFC selon viabilité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AVL selon </a:t>
            </a:r>
            <a:r>
              <a:rPr lang="fr-FR" altLang="fr-FR" dirty="0" smtClean="0"/>
              <a:t>disponibilité </a:t>
            </a:r>
            <a:r>
              <a:rPr lang="fr-FR" altLang="fr-FR" dirty="0" smtClean="0"/>
              <a:t>de l’appareil et </a:t>
            </a:r>
            <a:r>
              <a:rPr lang="fr-FR" altLang="fr-FR" dirty="0" smtClean="0"/>
              <a:t>celle de </a:t>
            </a:r>
            <a:r>
              <a:rPr lang="fr-FR" altLang="fr-FR" dirty="0" smtClean="0"/>
              <a:t>la chaîne de transmission</a:t>
            </a:r>
          </a:p>
          <a:p>
            <a:pPr marL="781650" lvl="2" eaLnBrk="1" hangingPunct="1">
              <a:spcBef>
                <a:spcPts val="800"/>
              </a:spcBef>
            </a:pPr>
            <a:endParaRPr lang="fr-FR" altLang="fr-FR" dirty="0" smtClean="0"/>
          </a:p>
          <a:p>
            <a:pPr marL="180000" indent="-180000" eaLnBrk="1" hangingPunct="1"/>
            <a:r>
              <a:rPr lang="fr-FR" altLang="fr-FR" dirty="0" smtClean="0"/>
              <a:t>Quelle unité statistique ?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Individu humain (User-</a:t>
            </a:r>
            <a:r>
              <a:rPr lang="fr-FR" altLang="fr-FR" dirty="0" err="1" smtClean="0"/>
              <a:t>centric</a:t>
            </a:r>
            <a:r>
              <a:rPr lang="fr-FR" altLang="fr-FR" dirty="0" smtClean="0"/>
              <a:t>)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Véhicule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Lieu particulier (Place-</a:t>
            </a:r>
            <a:r>
              <a:rPr lang="fr-FR" altLang="fr-FR" dirty="0" err="1" smtClean="0"/>
              <a:t>centric</a:t>
            </a:r>
            <a:r>
              <a:rPr lang="fr-FR" altLang="fr-FR" dirty="0" smtClean="0"/>
              <a:t>)</a:t>
            </a:r>
          </a:p>
        </p:txBody>
      </p:sp>
      <p:sp>
        <p:nvSpPr>
          <p:cNvPr id="30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dirty="0" smtClean="0"/>
              <a:t>11 février 2019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70376" y="1052785"/>
            <a:ext cx="4042792" cy="532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b="1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0050" lvl="1" indent="-180000" eaLnBrk="1" hangingPunct="1">
              <a:lnSpc>
                <a:spcPct val="90000"/>
              </a:lnSpc>
            </a:pPr>
            <a:endParaRPr lang="fr-FR" altLang="fr-FR" dirty="0" smtClean="0"/>
          </a:p>
          <a:p>
            <a:pPr marL="180000" indent="-180000" eaLnBrk="1" hangingPunct="1">
              <a:lnSpc>
                <a:spcPct val="90000"/>
              </a:lnSpc>
            </a:pPr>
            <a:r>
              <a:rPr lang="fr-FR" altLang="fr-FR" dirty="0" smtClean="0"/>
              <a:t>Couverture ?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Espace : lieux de captation du signal, mais absences / distorsions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Temps : le capteur est-il allumé ?</a:t>
            </a:r>
          </a:p>
          <a:p>
            <a:pPr marL="381600" lvl="1" eaLnBrk="1" hangingPunct="1">
              <a:spcBef>
                <a:spcPts val="800"/>
              </a:spcBef>
            </a:pPr>
            <a:endParaRPr lang="fr-FR" altLang="fr-FR" dirty="0" smtClean="0"/>
          </a:p>
          <a:p>
            <a:pPr marL="180000" indent="-180000" eaLnBrk="1" hangingPunct="1"/>
            <a:r>
              <a:rPr lang="fr-FR" altLang="fr-FR" dirty="0" smtClean="0"/>
              <a:t>Représentativité ?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Quelle fraction de la population ?</a:t>
            </a:r>
          </a:p>
          <a:p>
            <a:pPr marL="381600" lvl="1" eaLnBrk="1" hangingPunct="1">
              <a:spcBef>
                <a:spcPts val="800"/>
              </a:spcBef>
            </a:pPr>
            <a:r>
              <a:rPr lang="fr-FR" altLang="fr-FR" dirty="0" smtClean="0"/>
              <a:t>Avec quelles spécificités ?</a:t>
            </a:r>
          </a:p>
          <a:p>
            <a:pPr marL="553050" lvl="2" indent="0" eaLnBrk="1" hangingPunct="1">
              <a:spcBef>
                <a:spcPts val="800"/>
              </a:spcBef>
              <a:buNone/>
            </a:pPr>
            <a:r>
              <a:rPr lang="fr-FR" altLang="fr-FR" dirty="0" smtClean="0"/>
              <a:t>Ex. Coyote ;: usagers plus rapides, et beaucoup plus gros rouleurs : en fréquence de déplacement et en distances parcourues</a:t>
            </a:r>
          </a:p>
        </p:txBody>
      </p:sp>
    </p:spTree>
    <p:extLst>
      <p:ext uri="{BB962C8B-B14F-4D97-AF65-F5344CB8AC3E}">
        <p14:creationId xmlns:p14="http://schemas.microsoft.com/office/powerpoint/2010/main" val="26883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14842</TotalTime>
  <Words>1217</Words>
  <Application>Microsoft Office PowerPoint</Application>
  <PresentationFormat>Affichage à l'écran (4:3)</PresentationFormat>
  <Paragraphs>392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Modèle par défaut</vt:lpstr>
      <vt:lpstr>Présentation PowerPoint</vt:lpstr>
      <vt:lpstr>Le Digital amplifie le Système</vt:lpstr>
      <vt:lpstr>Des Services A LA Mobilité</vt:lpstr>
      <vt:lpstr>La Connexion généralisée</vt:lpstr>
      <vt:lpstr>Objectifs du panorama</vt:lpstr>
      <vt:lpstr>Le phénomène du Big Data</vt:lpstr>
      <vt:lpstr>Une Taxonomie de Sources</vt:lpstr>
      <vt:lpstr>Sur les Techniques de Collecte</vt:lpstr>
      <vt:lpstr>Qualification statistique</vt:lpstr>
      <vt:lpstr>Sources Vives et enquêtes traditionnelles</vt:lpstr>
      <vt:lpstr>Sources Vives et enquêtes traditionnelles</vt:lpstr>
      <vt:lpstr>Vers des dispositifs composites</vt:lpstr>
      <vt:lpstr>La Question  des Modèles</vt:lpstr>
      <vt:lpstr>Méthodes statistiques</vt:lpstr>
      <vt:lpstr>Modèles de Description</vt:lpstr>
      <vt:lpstr>Modèles de Composition</vt:lpstr>
      <vt:lpstr>Modélisation Offre-Demande</vt:lpstr>
      <vt:lpstr>Conclusion</vt:lpstr>
      <vt:lpstr>Questions ?</vt:lpstr>
      <vt:lpstr>Présentation PowerPoint</vt:lpstr>
    </vt:vector>
  </TitlesOfParts>
  <Company>Ecole Nationale des Ponts et Chaussées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Laboratoire Ville Mobilité Transport</dc:title>
  <dc:creator>Prénom Nom</dc:creator>
  <cp:lastModifiedBy>Leurent</cp:lastModifiedBy>
  <cp:revision>710</cp:revision>
  <cp:lastPrinted>2019-02-08T12:28:54Z</cp:lastPrinted>
  <dcterms:created xsi:type="dcterms:W3CDTF">2008-09-25T04:54:47Z</dcterms:created>
  <dcterms:modified xsi:type="dcterms:W3CDTF">2019-02-11T06:23:30Z</dcterms:modified>
</cp:coreProperties>
</file>