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43"/>
  </p:notesMasterIdLst>
  <p:handoutMasterIdLst>
    <p:handoutMasterId r:id="rId44"/>
  </p:handoutMasterIdLst>
  <p:sldIdLst>
    <p:sldId id="268" r:id="rId3"/>
    <p:sldId id="334" r:id="rId4"/>
    <p:sldId id="333" r:id="rId5"/>
    <p:sldId id="328" r:id="rId6"/>
    <p:sldId id="329" r:id="rId7"/>
    <p:sldId id="308" r:id="rId8"/>
    <p:sldId id="319" r:id="rId9"/>
    <p:sldId id="304" r:id="rId10"/>
    <p:sldId id="303" r:id="rId11"/>
    <p:sldId id="274" r:id="rId12"/>
    <p:sldId id="269" r:id="rId13"/>
    <p:sldId id="290" r:id="rId14"/>
    <p:sldId id="320" r:id="rId15"/>
    <p:sldId id="260" r:id="rId16"/>
    <p:sldId id="288" r:id="rId17"/>
    <p:sldId id="335" r:id="rId18"/>
    <p:sldId id="305" r:id="rId19"/>
    <p:sldId id="257" r:id="rId20"/>
    <p:sldId id="264" r:id="rId21"/>
    <p:sldId id="283" r:id="rId22"/>
    <p:sldId id="277" r:id="rId23"/>
    <p:sldId id="282" r:id="rId24"/>
    <p:sldId id="281" r:id="rId25"/>
    <p:sldId id="307" r:id="rId26"/>
    <p:sldId id="315" r:id="rId27"/>
    <p:sldId id="316" r:id="rId28"/>
    <p:sldId id="291" r:id="rId29"/>
    <p:sldId id="311" r:id="rId30"/>
    <p:sldId id="317" r:id="rId31"/>
    <p:sldId id="318" r:id="rId32"/>
    <p:sldId id="292" r:id="rId33"/>
    <p:sldId id="336" r:id="rId34"/>
    <p:sldId id="337" r:id="rId35"/>
    <p:sldId id="322" r:id="rId36"/>
    <p:sldId id="323" r:id="rId37"/>
    <p:sldId id="332" r:id="rId38"/>
    <p:sldId id="299" r:id="rId39"/>
    <p:sldId id="266" r:id="rId40"/>
    <p:sldId id="263" r:id="rId41"/>
    <p:sldId id="284" r:id="rId4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605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e\hubiC\Pr&#233;sentations_communications\2018_Tartu\Gltcs_1month_depl_flat_20_3_40_pourJulie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lorent.le-nechet\Boulot\G&#233;olytics_Paris_Versaill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lorent.le-nechet\Boulot\G&#233;olytics_Paris_Versailles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Répartition</a:t>
            </a:r>
            <a:r>
              <a:rPr lang="fr-FR" baseline="0"/>
              <a:t> des ASE au cours de la semaine</a:t>
            </a:r>
            <a:endParaRPr lang="fr-FR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Feuil1!$B$2</c:f>
              <c:strCache>
                <c:ptCount val="1"/>
                <c:pt idx="0">
                  <c:v>EGT 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Feuil1!$A$3:$A$7</c:f>
              <c:strCache>
                <c:ptCount val="5"/>
                <c:pt idx="0">
                  <c:v>Lundi</c:v>
                </c:pt>
                <c:pt idx="1">
                  <c:v>Mardi</c:v>
                </c:pt>
                <c:pt idx="2">
                  <c:v>Mercredi</c:v>
                </c:pt>
                <c:pt idx="3">
                  <c:v>Jeudi</c:v>
                </c:pt>
                <c:pt idx="4">
                  <c:v>Vendredi</c:v>
                </c:pt>
              </c:strCache>
            </c:strRef>
          </c:cat>
          <c:val>
            <c:numRef>
              <c:f>Feuil1!$B$3:$B$7</c:f>
              <c:numCache>
                <c:formatCode>0%</c:formatCode>
                <c:ptCount val="5"/>
                <c:pt idx="0">
                  <c:v>0.14000000000000001</c:v>
                </c:pt>
                <c:pt idx="1">
                  <c:v>0.23</c:v>
                </c:pt>
                <c:pt idx="2">
                  <c:v>0.15</c:v>
                </c:pt>
                <c:pt idx="3">
                  <c:v>0.17</c:v>
                </c:pt>
                <c:pt idx="4">
                  <c:v>0.32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B0-4924-A563-7AE3BC12CF64}"/>
            </c:ext>
          </c:extLst>
        </c:ser>
        <c:ser>
          <c:idx val="1"/>
          <c:order val="1"/>
          <c:tx>
            <c:strRef>
              <c:f>Feuil1!$C$2</c:f>
              <c:strCache>
                <c:ptCount val="1"/>
                <c:pt idx="0">
                  <c:v>Géolytics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Feuil1!$A$3:$A$7</c:f>
              <c:strCache>
                <c:ptCount val="5"/>
                <c:pt idx="0">
                  <c:v>Lundi</c:v>
                </c:pt>
                <c:pt idx="1">
                  <c:v>Mardi</c:v>
                </c:pt>
                <c:pt idx="2">
                  <c:v>Mercredi</c:v>
                </c:pt>
                <c:pt idx="3">
                  <c:v>Jeudi</c:v>
                </c:pt>
                <c:pt idx="4">
                  <c:v>Vendredi</c:v>
                </c:pt>
              </c:strCache>
            </c:strRef>
          </c:cat>
          <c:val>
            <c:numRef>
              <c:f>Feuil1!$C$3:$C$7</c:f>
              <c:numCache>
                <c:formatCode>0%</c:formatCode>
                <c:ptCount val="5"/>
                <c:pt idx="0">
                  <c:v>0.18</c:v>
                </c:pt>
                <c:pt idx="1">
                  <c:v>0.22</c:v>
                </c:pt>
                <c:pt idx="2">
                  <c:v>0.19</c:v>
                </c:pt>
                <c:pt idx="3">
                  <c:v>0.19</c:v>
                </c:pt>
                <c:pt idx="4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8B0-4924-A563-7AE3BC12C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913936"/>
        <c:axId val="151914496"/>
      </c:barChart>
      <c:catAx>
        <c:axId val="15191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1914496"/>
        <c:crosses val="autoZero"/>
        <c:auto val="1"/>
        <c:lblAlgn val="ctr"/>
        <c:lblOffset val="100"/>
        <c:noMultiLvlLbl val="0"/>
      </c:catAx>
      <c:valAx>
        <c:axId val="151914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1913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Part des ASE ayant lieu dans une commune nouvelle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Feuil1!$E$19:$E$25</c:f>
              <c:strCache>
                <c:ptCount val="7"/>
                <c:pt idx="0">
                  <c:v>Lundi</c:v>
                </c:pt>
                <c:pt idx="1">
                  <c:v>Mardi</c:v>
                </c:pt>
                <c:pt idx="2">
                  <c:v>Mercredi</c:v>
                </c:pt>
                <c:pt idx="3">
                  <c:v>Jeudi</c:v>
                </c:pt>
                <c:pt idx="4">
                  <c:v>Vendredi</c:v>
                </c:pt>
                <c:pt idx="5">
                  <c:v>Samedi</c:v>
                </c:pt>
                <c:pt idx="6">
                  <c:v>Dimanche</c:v>
                </c:pt>
              </c:strCache>
            </c:strRef>
          </c:cat>
          <c:val>
            <c:numRef>
              <c:f>Feuil1!$F$19:$F$25</c:f>
              <c:numCache>
                <c:formatCode>0%</c:formatCode>
                <c:ptCount val="7"/>
                <c:pt idx="0">
                  <c:v>0.56000000000000005</c:v>
                </c:pt>
                <c:pt idx="1">
                  <c:v>0.61</c:v>
                </c:pt>
                <c:pt idx="2">
                  <c:v>0.64</c:v>
                </c:pt>
                <c:pt idx="3">
                  <c:v>0.68</c:v>
                </c:pt>
                <c:pt idx="4">
                  <c:v>0.75</c:v>
                </c:pt>
                <c:pt idx="5">
                  <c:v>0.78</c:v>
                </c:pt>
                <c:pt idx="6">
                  <c:v>0.52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ED-4C83-A133-72FA52897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916736"/>
        <c:axId val="151917296"/>
      </c:barChart>
      <c:catAx>
        <c:axId val="15191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1917296"/>
        <c:crosses val="autoZero"/>
        <c:auto val="1"/>
        <c:lblAlgn val="ctr"/>
        <c:lblOffset val="100"/>
        <c:noMultiLvlLbl val="0"/>
      </c:catAx>
      <c:valAx>
        <c:axId val="15191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191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Part</a:t>
            </a:r>
            <a:r>
              <a:rPr lang="fr-FR" baseline="0"/>
              <a:t> de la population en excursion un week-end donné</a:t>
            </a:r>
            <a:endParaRPr lang="fr-FR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Feuil1!$C$37:$C$40</c:f>
              <c:strCache>
                <c:ptCount val="4"/>
                <c:pt idx="0">
                  <c:v>W-E 1</c:v>
                </c:pt>
                <c:pt idx="1">
                  <c:v>W-E 2</c:v>
                </c:pt>
                <c:pt idx="2">
                  <c:v>W-E 3</c:v>
                </c:pt>
                <c:pt idx="3">
                  <c:v>W-E 4</c:v>
                </c:pt>
              </c:strCache>
            </c:strRef>
          </c:cat>
          <c:val>
            <c:numRef>
              <c:f>Feuil1!$D$37:$D$40</c:f>
              <c:numCache>
                <c:formatCode>0%</c:formatCode>
                <c:ptCount val="4"/>
                <c:pt idx="0">
                  <c:v>0.16300000000000001</c:v>
                </c:pt>
                <c:pt idx="1">
                  <c:v>0.188</c:v>
                </c:pt>
                <c:pt idx="2">
                  <c:v>0.16500000000000001</c:v>
                </c:pt>
                <c:pt idx="3">
                  <c:v>0.247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58-4795-927F-0221CE3E9F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919536"/>
        <c:axId val="151427024"/>
      </c:barChart>
      <c:catAx>
        <c:axId val="15191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1427024"/>
        <c:crosses val="autoZero"/>
        <c:auto val="1"/>
        <c:lblAlgn val="ctr"/>
        <c:lblOffset val="100"/>
        <c:noMultiLvlLbl val="0"/>
      </c:catAx>
      <c:valAx>
        <c:axId val="15142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1919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Probabilité d'avoir fait au moins une excursion en weekend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Feuil1!$D$49</c:f>
              <c:strCache>
                <c:ptCount val="1"/>
                <c:pt idx="0">
                  <c:v>Probabilité d'avoir fait une excursion en weekend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Feuil1!$C$50:$C$53</c:f>
              <c:strCache>
                <c:ptCount val="4"/>
                <c:pt idx="0">
                  <c:v>0</c:v>
                </c:pt>
                <c:pt idx="1">
                  <c:v>1</c:v>
                </c:pt>
                <c:pt idx="2">
                  <c:v>2 ou 3</c:v>
                </c:pt>
                <c:pt idx="3">
                  <c:v>plus de 3</c:v>
                </c:pt>
              </c:strCache>
            </c:strRef>
          </c:cat>
          <c:val>
            <c:numRef>
              <c:f>Feuil1!$D$50:$D$53</c:f>
              <c:numCache>
                <c:formatCode>0%</c:formatCode>
                <c:ptCount val="4"/>
                <c:pt idx="0">
                  <c:v>9.0999999999999998E-2</c:v>
                </c:pt>
                <c:pt idx="1">
                  <c:v>0.13500000000000001</c:v>
                </c:pt>
                <c:pt idx="2">
                  <c:v>0.13800000000000001</c:v>
                </c:pt>
                <c:pt idx="3">
                  <c:v>0.28199999999999997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E2-4F84-A927-56CFC7118E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429264"/>
        <c:axId val="151429824"/>
      </c:barChart>
      <c:catAx>
        <c:axId val="1514292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400" dirty="0"/>
                  <a:t>Nombre</a:t>
                </a:r>
                <a:r>
                  <a:rPr lang="fr-FR" sz="1400" baseline="0" dirty="0"/>
                  <a:t> d’ASE dans le mois</a:t>
                </a:r>
                <a:endParaRPr lang="fr-FR" sz="14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1429824"/>
        <c:crosses val="autoZero"/>
        <c:auto val="1"/>
        <c:lblAlgn val="ctr"/>
        <c:lblOffset val="100"/>
        <c:noMultiLvlLbl val="0"/>
      </c:catAx>
      <c:valAx>
        <c:axId val="15142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142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Standard deviation for commute time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[Gltcs_1month_depl_flat_20_3_40_pourJulie.xlsx]Feuil2!$B$1</c:f>
              <c:strCache>
                <c:ptCount val="1"/>
                <c:pt idx="0">
                  <c:v>Trip-based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[Gltcs_1month_depl_flat_20_3_40_pourJulie.xlsx]Feuil2!$A$1:$A$50</c:f>
              <c:strCache>
                <c:ptCount val="49"/>
                <c:pt idx="0">
                  <c:v>77058</c:v>
                </c:pt>
                <c:pt idx="1">
                  <c:v>77183</c:v>
                </c:pt>
                <c:pt idx="2">
                  <c:v>77277</c:v>
                </c:pt>
                <c:pt idx="3">
                  <c:v>77284</c:v>
                </c:pt>
                <c:pt idx="4">
                  <c:v>77445</c:v>
                </c:pt>
                <c:pt idx="5">
                  <c:v>77463</c:v>
                </c:pt>
                <c:pt idx="6">
                  <c:v>77470</c:v>
                </c:pt>
                <c:pt idx="7">
                  <c:v>78015</c:v>
                </c:pt>
                <c:pt idx="8">
                  <c:v>78146</c:v>
                </c:pt>
                <c:pt idx="9">
                  <c:v>78327</c:v>
                </c:pt>
                <c:pt idx="10">
                  <c:v>78358</c:v>
                </c:pt>
                <c:pt idx="11">
                  <c:v>78586</c:v>
                </c:pt>
                <c:pt idx="12">
                  <c:v>78642</c:v>
                </c:pt>
                <c:pt idx="13">
                  <c:v>78646</c:v>
                </c:pt>
                <c:pt idx="14">
                  <c:v>78686</c:v>
                </c:pt>
                <c:pt idx="15">
                  <c:v>91097</c:v>
                </c:pt>
                <c:pt idx="16">
                  <c:v>91103</c:v>
                </c:pt>
                <c:pt idx="17">
                  <c:v>91174</c:v>
                </c:pt>
                <c:pt idx="18">
                  <c:v>91326</c:v>
                </c:pt>
                <c:pt idx="19">
                  <c:v>92004</c:v>
                </c:pt>
                <c:pt idx="20">
                  <c:v>92007</c:v>
                </c:pt>
                <c:pt idx="21">
                  <c:v>92014</c:v>
                </c:pt>
                <c:pt idx="22">
                  <c:v>92022</c:v>
                </c:pt>
                <c:pt idx="23">
                  <c:v>92023</c:v>
                </c:pt>
                <c:pt idx="24">
                  <c:v>92024</c:v>
                </c:pt>
                <c:pt idx="25">
                  <c:v>92025</c:v>
                </c:pt>
                <c:pt idx="26">
                  <c:v>92026</c:v>
                </c:pt>
                <c:pt idx="27">
                  <c:v>92035</c:v>
                </c:pt>
                <c:pt idx="28">
                  <c:v>92044</c:v>
                </c:pt>
                <c:pt idx="29">
                  <c:v>92062</c:v>
                </c:pt>
                <c:pt idx="30">
                  <c:v>92063</c:v>
                </c:pt>
                <c:pt idx="31">
                  <c:v>92075</c:v>
                </c:pt>
                <c:pt idx="32">
                  <c:v>93005</c:v>
                </c:pt>
                <c:pt idx="33">
                  <c:v>93031</c:v>
                </c:pt>
                <c:pt idx="34">
                  <c:v>93064</c:v>
                </c:pt>
                <c:pt idx="35">
                  <c:v>93066</c:v>
                </c:pt>
                <c:pt idx="36">
                  <c:v>93070</c:v>
                </c:pt>
                <c:pt idx="37">
                  <c:v>94017</c:v>
                </c:pt>
                <c:pt idx="38">
                  <c:v>94033</c:v>
                </c:pt>
                <c:pt idx="39">
                  <c:v>94058</c:v>
                </c:pt>
                <c:pt idx="40">
                  <c:v>94079</c:v>
                </c:pt>
                <c:pt idx="41">
                  <c:v>95018</c:v>
                </c:pt>
                <c:pt idx="42">
                  <c:v>95197</c:v>
                </c:pt>
                <c:pt idx="43">
                  <c:v>95203</c:v>
                </c:pt>
                <c:pt idx="44">
                  <c:v>95219</c:v>
                </c:pt>
                <c:pt idx="45">
                  <c:v>95252</c:v>
                </c:pt>
                <c:pt idx="46">
                  <c:v>95430</c:v>
                </c:pt>
                <c:pt idx="47">
                  <c:v>95572</c:v>
                </c:pt>
                <c:pt idx="48">
                  <c:v>95598</c:v>
                </c:pt>
              </c:strCache>
              <c:extLst xmlns:c16r2="http://schemas.microsoft.com/office/drawing/2015/06/chart"/>
            </c:strRef>
          </c:cat>
          <c:val>
            <c:numRef>
              <c:f>[Gltcs_1month_depl_flat_20_3_40_pourJulie.xlsx]Feuil2!$B$2:$B$50</c:f>
              <c:numCache>
                <c:formatCode>General</c:formatCode>
                <c:ptCount val="48"/>
                <c:pt idx="0">
                  <c:v>4.0773972525354178</c:v>
                </c:pt>
                <c:pt idx="1">
                  <c:v>12.183824141483408</c:v>
                </c:pt>
                <c:pt idx="2">
                  <c:v>13.770700802172017</c:v>
                </c:pt>
                <c:pt idx="3">
                  <c:v>17.359296495061603</c:v>
                </c:pt>
                <c:pt idx="4">
                  <c:v>15.216829128609742</c:v>
                </c:pt>
                <c:pt idx="5">
                  <c:v>22.141678244968318</c:v>
                </c:pt>
                <c:pt idx="6">
                  <c:v>19.394255511355169</c:v>
                </c:pt>
                <c:pt idx="7">
                  <c:v>11.683520987347981</c:v>
                </c:pt>
                <c:pt idx="8">
                  <c:v>7.2910907995399379</c:v>
                </c:pt>
                <c:pt idx="9">
                  <c:v>10.43639962466932</c:v>
                </c:pt>
                <c:pt idx="10">
                  <c:v>19.06366008470097</c:v>
                </c:pt>
                <c:pt idx="11">
                  <c:v>10.618430023669019</c:v>
                </c:pt>
                <c:pt idx="12">
                  <c:v>15.722020752546428</c:v>
                </c:pt>
                <c:pt idx="13">
                  <c:v>18.098504937914466</c:v>
                </c:pt>
                <c:pt idx="14">
                  <c:v>21.480636324136047</c:v>
                </c:pt>
                <c:pt idx="15">
                  <c:v>15.775019178710512</c:v>
                </c:pt>
                <c:pt idx="16">
                  <c:v>8.7324080653398877</c:v>
                </c:pt>
                <c:pt idx="17">
                  <c:v>10.599612734816551</c:v>
                </c:pt>
                <c:pt idx="18">
                  <c:v>16.864496731299148</c:v>
                </c:pt>
                <c:pt idx="21">
                  <c:v>14.329527596099304</c:v>
                </c:pt>
                <c:pt idx="24">
                  <c:v>12.228358149805841</c:v>
                </c:pt>
                <c:pt idx="25">
                  <c:v>9.2397140014280161</c:v>
                </c:pt>
                <c:pt idx="27">
                  <c:v>4.2426406871192848</c:v>
                </c:pt>
                <c:pt idx="28">
                  <c:v>4.2544258024961668</c:v>
                </c:pt>
                <c:pt idx="29">
                  <c:v>5.5861435713738814</c:v>
                </c:pt>
                <c:pt idx="31">
                  <c:v>19.152207575356357</c:v>
                </c:pt>
                <c:pt idx="32">
                  <c:v>13.058304764507428</c:v>
                </c:pt>
                <c:pt idx="33">
                  <c:v>2.2391714761143868</c:v>
                </c:pt>
                <c:pt idx="34">
                  <c:v>15.074128561089658</c:v>
                </c:pt>
                <c:pt idx="36">
                  <c:v>11.503126819378235</c:v>
                </c:pt>
                <c:pt idx="38">
                  <c:v>9.9261976346581058</c:v>
                </c:pt>
                <c:pt idx="39">
                  <c:v>9.7070536989904763</c:v>
                </c:pt>
                <c:pt idx="40">
                  <c:v>15.114463657138133</c:v>
                </c:pt>
                <c:pt idx="41">
                  <c:v>15.357827227903647</c:v>
                </c:pt>
                <c:pt idx="42">
                  <c:v>13.144825259900623</c:v>
                </c:pt>
                <c:pt idx="43">
                  <c:v>15.624294532432415</c:v>
                </c:pt>
                <c:pt idx="44">
                  <c:v>19.043269924820418</c:v>
                </c:pt>
                <c:pt idx="45">
                  <c:v>14.874864432062415</c:v>
                </c:pt>
                <c:pt idx="46">
                  <c:v>13.396889397536281</c:v>
                </c:pt>
                <c:pt idx="47">
                  <c:v>15.904751212340164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051-4CEC-87DB-1706947FA365}"/>
            </c:ext>
          </c:extLst>
        </c:ser>
        <c:ser>
          <c:idx val="2"/>
          <c:order val="1"/>
          <c:tx>
            <c:strRef>
              <c:f>[Gltcs_1month_depl_flat_20_3_40_pourJulie.xlsx]Feuil2!$C$1</c:f>
              <c:strCache>
                <c:ptCount val="1"/>
                <c:pt idx="0">
                  <c:v>Location-based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[Gltcs_1month_depl_flat_20_3_40_pourJulie.xlsx]Feuil2!$A$1:$A$50</c:f>
              <c:strCache>
                <c:ptCount val="49"/>
                <c:pt idx="0">
                  <c:v>77058</c:v>
                </c:pt>
                <c:pt idx="1">
                  <c:v>77183</c:v>
                </c:pt>
                <c:pt idx="2">
                  <c:v>77277</c:v>
                </c:pt>
                <c:pt idx="3">
                  <c:v>77284</c:v>
                </c:pt>
                <c:pt idx="4">
                  <c:v>77445</c:v>
                </c:pt>
                <c:pt idx="5">
                  <c:v>77463</c:v>
                </c:pt>
                <c:pt idx="6">
                  <c:v>77470</c:v>
                </c:pt>
                <c:pt idx="7">
                  <c:v>78015</c:v>
                </c:pt>
                <c:pt idx="8">
                  <c:v>78146</c:v>
                </c:pt>
                <c:pt idx="9">
                  <c:v>78327</c:v>
                </c:pt>
                <c:pt idx="10">
                  <c:v>78358</c:v>
                </c:pt>
                <c:pt idx="11">
                  <c:v>78586</c:v>
                </c:pt>
                <c:pt idx="12">
                  <c:v>78642</c:v>
                </c:pt>
                <c:pt idx="13">
                  <c:v>78646</c:v>
                </c:pt>
                <c:pt idx="14">
                  <c:v>78686</c:v>
                </c:pt>
                <c:pt idx="15">
                  <c:v>91097</c:v>
                </c:pt>
                <c:pt idx="16">
                  <c:v>91103</c:v>
                </c:pt>
                <c:pt idx="17">
                  <c:v>91174</c:v>
                </c:pt>
                <c:pt idx="18">
                  <c:v>91326</c:v>
                </c:pt>
                <c:pt idx="19">
                  <c:v>92004</c:v>
                </c:pt>
                <c:pt idx="20">
                  <c:v>92007</c:v>
                </c:pt>
                <c:pt idx="21">
                  <c:v>92014</c:v>
                </c:pt>
                <c:pt idx="22">
                  <c:v>92022</c:v>
                </c:pt>
                <c:pt idx="23">
                  <c:v>92023</c:v>
                </c:pt>
                <c:pt idx="24">
                  <c:v>92024</c:v>
                </c:pt>
                <c:pt idx="25">
                  <c:v>92025</c:v>
                </c:pt>
                <c:pt idx="26">
                  <c:v>92026</c:v>
                </c:pt>
                <c:pt idx="27">
                  <c:v>92035</c:v>
                </c:pt>
                <c:pt idx="28">
                  <c:v>92044</c:v>
                </c:pt>
                <c:pt idx="29">
                  <c:v>92062</c:v>
                </c:pt>
                <c:pt idx="30">
                  <c:v>92063</c:v>
                </c:pt>
                <c:pt idx="31">
                  <c:v>92075</c:v>
                </c:pt>
                <c:pt idx="32">
                  <c:v>93005</c:v>
                </c:pt>
                <c:pt idx="33">
                  <c:v>93031</c:v>
                </c:pt>
                <c:pt idx="34">
                  <c:v>93064</c:v>
                </c:pt>
                <c:pt idx="35">
                  <c:v>93066</c:v>
                </c:pt>
                <c:pt idx="36">
                  <c:v>93070</c:v>
                </c:pt>
                <c:pt idx="37">
                  <c:v>94017</c:v>
                </c:pt>
                <c:pt idx="38">
                  <c:v>94033</c:v>
                </c:pt>
                <c:pt idx="39">
                  <c:v>94058</c:v>
                </c:pt>
                <c:pt idx="40">
                  <c:v>94079</c:v>
                </c:pt>
                <c:pt idx="41">
                  <c:v>95018</c:v>
                </c:pt>
                <c:pt idx="42">
                  <c:v>95197</c:v>
                </c:pt>
                <c:pt idx="43">
                  <c:v>95203</c:v>
                </c:pt>
                <c:pt idx="44">
                  <c:v>95219</c:v>
                </c:pt>
                <c:pt idx="45">
                  <c:v>95252</c:v>
                </c:pt>
                <c:pt idx="46">
                  <c:v>95430</c:v>
                </c:pt>
                <c:pt idx="47">
                  <c:v>95572</c:v>
                </c:pt>
                <c:pt idx="48">
                  <c:v>95598</c:v>
                </c:pt>
              </c:strCache>
              <c:extLst xmlns:c16r2="http://schemas.microsoft.com/office/drawing/2015/06/chart"/>
            </c:strRef>
          </c:cat>
          <c:val>
            <c:numRef>
              <c:f>[Gltcs_1month_depl_flat_20_3_40_pourJulie.xlsx]Feuil2!$C$2:$C$50</c:f>
              <c:numCache>
                <c:formatCode>General</c:formatCode>
                <c:ptCount val="48"/>
                <c:pt idx="0">
                  <c:v>14.812719037505756</c:v>
                </c:pt>
                <c:pt idx="1">
                  <c:v>11.44270333460061</c:v>
                </c:pt>
                <c:pt idx="2">
                  <c:v>21.571219866392756</c:v>
                </c:pt>
                <c:pt idx="3">
                  <c:v>13.143640394447923</c:v>
                </c:pt>
                <c:pt idx="4">
                  <c:v>11.580029249249618</c:v>
                </c:pt>
                <c:pt idx="5">
                  <c:v>22.286057647153669</c:v>
                </c:pt>
                <c:pt idx="6">
                  <c:v>10.836624631464469</c:v>
                </c:pt>
                <c:pt idx="7">
                  <c:v>9.6393949157316179</c:v>
                </c:pt>
                <c:pt idx="8">
                  <c:v>22.505206804497963</c:v>
                </c:pt>
                <c:pt idx="9">
                  <c:v>21.594686740862841</c:v>
                </c:pt>
                <c:pt idx="10">
                  <c:v>9.3189394658375697</c:v>
                </c:pt>
                <c:pt idx="11">
                  <c:v>21.723129024090785</c:v>
                </c:pt>
                <c:pt idx="12">
                  <c:v>19.41056954667275</c:v>
                </c:pt>
                <c:pt idx="13">
                  <c:v>15.145751666306897</c:v>
                </c:pt>
                <c:pt idx="14">
                  <c:v>8.2011346158466445</c:v>
                </c:pt>
                <c:pt idx="15">
                  <c:v>23.383351332414698</c:v>
                </c:pt>
                <c:pt idx="16">
                  <c:v>26.407572391993927</c:v>
                </c:pt>
                <c:pt idx="17">
                  <c:v>9.2943898029699366</c:v>
                </c:pt>
                <c:pt idx="18">
                  <c:v>15.058496157079446</c:v>
                </c:pt>
                <c:pt idx="19">
                  <c:v>5.1478313271727441</c:v>
                </c:pt>
                <c:pt idx="20">
                  <c:v>6.3598719626289268</c:v>
                </c:pt>
                <c:pt idx="21">
                  <c:v>10.420951710248485</c:v>
                </c:pt>
                <c:pt idx="22">
                  <c:v>26.777087218595899</c:v>
                </c:pt>
                <c:pt idx="23">
                  <c:v>36.158517843688742</c:v>
                </c:pt>
                <c:pt idx="24">
                  <c:v>18.110932969727521</c:v>
                </c:pt>
                <c:pt idx="25">
                  <c:v>25.79045903011961</c:v>
                </c:pt>
                <c:pt idx="26">
                  <c:v>12.736003002261782</c:v>
                </c:pt>
                <c:pt idx="27">
                  <c:v>19.351083794608481</c:v>
                </c:pt>
                <c:pt idx="28">
                  <c:v>33.714870882327496</c:v>
                </c:pt>
                <c:pt idx="29">
                  <c:v>18.052241952852562</c:v>
                </c:pt>
                <c:pt idx="30">
                  <c:v>34.149523796066916</c:v>
                </c:pt>
                <c:pt idx="31">
                  <c:v>25.361432726691348</c:v>
                </c:pt>
                <c:pt idx="32">
                  <c:v>9.7910788156332575</c:v>
                </c:pt>
                <c:pt idx="33">
                  <c:v>6.9910048029020819</c:v>
                </c:pt>
                <c:pt idx="34">
                  <c:v>29.129170965332083</c:v>
                </c:pt>
                <c:pt idx="35">
                  <c:v>20.860476334767935</c:v>
                </c:pt>
                <c:pt idx="36">
                  <c:v>13.819238331080905</c:v>
                </c:pt>
                <c:pt idx="37">
                  <c:v>5.3487212906710555</c:v>
                </c:pt>
                <c:pt idx="38">
                  <c:v>21.463789527305682</c:v>
                </c:pt>
                <c:pt idx="39">
                  <c:v>15.375856702777751</c:v>
                </c:pt>
                <c:pt idx="40">
                  <c:v>5.1722230080812803</c:v>
                </c:pt>
                <c:pt idx="41">
                  <c:v>25.958972655311157</c:v>
                </c:pt>
                <c:pt idx="42">
                  <c:v>20.17333745387473</c:v>
                </c:pt>
                <c:pt idx="43">
                  <c:v>14.041060829480944</c:v>
                </c:pt>
                <c:pt idx="44">
                  <c:v>25.3370770018606</c:v>
                </c:pt>
                <c:pt idx="45">
                  <c:v>15.948277667791947</c:v>
                </c:pt>
                <c:pt idx="46">
                  <c:v>28.126204910563928</c:v>
                </c:pt>
                <c:pt idx="47">
                  <c:v>12.816420628674598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051-4CEC-87DB-1706947FA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611744"/>
        <c:axId val="149612304"/>
      </c:barChart>
      <c:catAx>
        <c:axId val="14961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9612304"/>
        <c:crosses val="autoZero"/>
        <c:auto val="1"/>
        <c:lblAlgn val="ctr"/>
        <c:lblOffset val="100"/>
        <c:noMultiLvlLbl val="0"/>
      </c:catAx>
      <c:valAx>
        <c:axId val="149612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9611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Variabilité</a:t>
            </a:r>
            <a:r>
              <a:rPr lang="fr-FR" baseline="0"/>
              <a:t> du temps de trajet (CV) en fonction de l'horaire de départ</a:t>
            </a:r>
            <a:endParaRPr lang="fr-FR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triangle"/>
            <c:size val="15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Feuil7!$M$18:$M$24</c:f>
              <c:numCache>
                <c:formatCode>General</c:formatCode>
                <c:ptCount val="7"/>
                <c:pt idx="0">
                  <c:v>7.7775407142857151</c:v>
                </c:pt>
                <c:pt idx="1">
                  <c:v>8.2345850000000009</c:v>
                </c:pt>
                <c:pt idx="2">
                  <c:v>7.4507649999999996</c:v>
                </c:pt>
                <c:pt idx="3">
                  <c:v>8.3788900000000002</c:v>
                </c:pt>
                <c:pt idx="4">
                  <c:v>8.6722237500000006</c:v>
                </c:pt>
                <c:pt idx="5">
                  <c:v>9.4101375000000012</c:v>
                </c:pt>
                <c:pt idx="6">
                  <c:v>8.1684064814814814</c:v>
                </c:pt>
              </c:numCache>
            </c:numRef>
          </c:xVal>
          <c:yVal>
            <c:numRef>
              <c:f>Feuil7!$K$41:$K$47</c:f>
              <c:numCache>
                <c:formatCode>General</c:formatCode>
                <c:ptCount val="7"/>
                <c:pt idx="0">
                  <c:v>0.1056640006954514</c:v>
                </c:pt>
                <c:pt idx="1">
                  <c:v>0.21264339480485145</c:v>
                </c:pt>
                <c:pt idx="2">
                  <c:v>0.17272398572755446</c:v>
                </c:pt>
                <c:pt idx="3">
                  <c:v>0.12951430467888719</c:v>
                </c:pt>
                <c:pt idx="4">
                  <c:v>0.35884408656291078</c:v>
                </c:pt>
                <c:pt idx="5">
                  <c:v>0.51052340087481984</c:v>
                </c:pt>
                <c:pt idx="6">
                  <c:v>0.27441270083006575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0006048"/>
        <c:axId val="220006608"/>
      </c:scatterChart>
      <c:valAx>
        <c:axId val="220006048"/>
        <c:scaling>
          <c:orientation val="minMax"/>
          <c:min val="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600"/>
                  <a:t>Horaire de départ moyen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0006608"/>
        <c:crosses val="autoZero"/>
        <c:crossBetween val="midCat"/>
      </c:valAx>
      <c:valAx>
        <c:axId val="220006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600"/>
                  <a:t>CV  temps </a:t>
                </a:r>
                <a:r>
                  <a:rPr lang="fr-FR" sz="1600" baseline="0"/>
                  <a:t> de trajet</a:t>
                </a:r>
                <a:endParaRPr lang="fr-FR" sz="16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00060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Deux smartphones en situation de multimodalité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5555555555555558E-3"/>
                  <c:y val="1.8518518518518517E-2"/>
                </c:manualLayout>
              </c:layout>
              <c:tx>
                <c:rich>
                  <a:bodyPr/>
                  <a:lstStyle/>
                  <a:p>
                    <a:r>
                      <a:rPr lang="fr-FR"/>
                      <a:t>Téléphone A, voiture ou intermodal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3333333333333332E-3"/>
                  <c:y val="3.2407407407407322E-2"/>
                </c:manualLayout>
              </c:layout>
              <c:tx>
                <c:rich>
                  <a:bodyPr/>
                  <a:lstStyle/>
                  <a:p>
                    <a:r>
                      <a:rPr lang="fr-FR"/>
                      <a:t>Téléphone</a:t>
                    </a:r>
                    <a:r>
                      <a:rPr lang="fr-FR" baseline="0"/>
                      <a:t> B, voiture ou intermodal</a:t>
                    </a:r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Téléphone A, train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Téléphone B, train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Feuil7!$Y$38:$Y$41</c:f>
              <c:numCache>
                <c:formatCode>General</c:formatCode>
                <c:ptCount val="4"/>
                <c:pt idx="0">
                  <c:v>8.9729174999999994</c:v>
                </c:pt>
                <c:pt idx="1">
                  <c:v>8.7051680000000005</c:v>
                </c:pt>
                <c:pt idx="2">
                  <c:v>7.586853333333333</c:v>
                </c:pt>
                <c:pt idx="3">
                  <c:v>8.6173166666666656</c:v>
                </c:pt>
              </c:numCache>
            </c:numRef>
          </c:xVal>
          <c:yVal>
            <c:numRef>
              <c:f>Feuil7!$Z$38:$Z$41</c:f>
              <c:numCache>
                <c:formatCode>General</c:formatCode>
                <c:ptCount val="4"/>
                <c:pt idx="0">
                  <c:v>54.233333333333348</c:v>
                </c:pt>
                <c:pt idx="1">
                  <c:v>29.686666666666657</c:v>
                </c:pt>
                <c:pt idx="2">
                  <c:v>49.338888888888867</c:v>
                </c:pt>
                <c:pt idx="3">
                  <c:v>38.016666666666701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0008848"/>
        <c:axId val="220009408"/>
      </c:scatterChart>
      <c:valAx>
        <c:axId val="220008848"/>
        <c:scaling>
          <c:orientation val="minMax"/>
          <c:max val="10"/>
          <c:min val="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600"/>
                  <a:t>Horaire de départ moyen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0009408"/>
        <c:crosses val="autoZero"/>
        <c:crossBetween val="midCat"/>
      </c:valAx>
      <c:valAx>
        <c:axId val="220009408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600"/>
                  <a:t>Temps de trajet</a:t>
                </a:r>
                <a:r>
                  <a:rPr lang="fr-FR" sz="1600" baseline="0"/>
                  <a:t> moyen</a:t>
                </a:r>
                <a:endParaRPr lang="fr-FR" sz="16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00088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0.03072</cdr:x>
      <cdr:y>0.29238</cdr:y>
    </cdr:from>
    <cdr:to>
      <cdr:x>0.17161</cdr:x>
      <cdr:y>0.9312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="" xmlns:a16="http://schemas.microsoft.com/office/drawing/2014/main" id="{33C2B40E-9C9C-47A8-8515-BDE527BAE028}"/>
            </a:ext>
          </a:extLst>
        </cdr:cNvPr>
        <cdr:cNvSpPr/>
      </cdr:nvSpPr>
      <cdr:spPr>
        <a:xfrm xmlns:a="http://schemas.openxmlformats.org/drawingml/2006/main">
          <a:off x="276225" y="1133476"/>
          <a:ext cx="1266825" cy="24765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0.17302</cdr:x>
      <cdr:y>0.2932</cdr:y>
    </cdr:from>
    <cdr:to>
      <cdr:x>0.32945</cdr:x>
      <cdr:y>0.93202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="" xmlns:a16="http://schemas.microsoft.com/office/drawing/2014/main" id="{C5273EC8-BC42-4AD6-837C-8AC430862B4F}"/>
            </a:ext>
          </a:extLst>
        </cdr:cNvPr>
        <cdr:cNvSpPr/>
      </cdr:nvSpPr>
      <cdr:spPr>
        <a:xfrm xmlns:a="http://schemas.openxmlformats.org/drawingml/2006/main">
          <a:off x="1555750" y="1136650"/>
          <a:ext cx="1406525" cy="24765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0.84428</cdr:x>
      <cdr:y>0.29484</cdr:y>
    </cdr:from>
    <cdr:to>
      <cdr:x>0.99047</cdr:x>
      <cdr:y>0.9312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="" xmlns:a16="http://schemas.microsoft.com/office/drawing/2014/main" id="{AD538C06-04A8-4FA6-88B9-E6FF9EDAE904}"/>
            </a:ext>
          </a:extLst>
        </cdr:cNvPr>
        <cdr:cNvSpPr/>
      </cdr:nvSpPr>
      <cdr:spPr>
        <a:xfrm xmlns:a="http://schemas.openxmlformats.org/drawingml/2006/main">
          <a:off x="7591425" y="1143000"/>
          <a:ext cx="1314450" cy="24669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0.3298</cdr:x>
      <cdr:y>0.29238</cdr:y>
    </cdr:from>
    <cdr:to>
      <cdr:x>0.40996</cdr:x>
      <cdr:y>0.93202</cdr:y>
    </cdr:to>
    <cdr:sp macro="" textlink="">
      <cdr:nvSpPr>
        <cdr:cNvPr id="5" name="Rectangle 4">
          <a:extLst xmlns:a="http://schemas.openxmlformats.org/drawingml/2006/main">
            <a:ext uri="{FF2B5EF4-FFF2-40B4-BE49-F238E27FC236}">
              <a16:creationId xmlns="" xmlns:a16="http://schemas.microsoft.com/office/drawing/2014/main" id="{F759610E-4020-4D55-A2F7-258F4A1B9BFB}"/>
            </a:ext>
          </a:extLst>
        </cdr:cNvPr>
        <cdr:cNvSpPr/>
      </cdr:nvSpPr>
      <cdr:spPr>
        <a:xfrm xmlns:a="http://schemas.openxmlformats.org/drawingml/2006/main">
          <a:off x="2965450" y="1133476"/>
          <a:ext cx="720725" cy="24796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0.41455</cdr:x>
      <cdr:y>0.17199</cdr:y>
    </cdr:from>
    <cdr:to>
      <cdr:x>0.66843</cdr:x>
      <cdr:y>0.93202</cdr:y>
    </cdr:to>
    <cdr:sp macro="" textlink="">
      <cdr:nvSpPr>
        <cdr:cNvPr id="6" name="Rectangle 5">
          <a:extLst xmlns:a="http://schemas.openxmlformats.org/drawingml/2006/main">
            <a:ext uri="{FF2B5EF4-FFF2-40B4-BE49-F238E27FC236}">
              <a16:creationId xmlns="" xmlns:a16="http://schemas.microsoft.com/office/drawing/2014/main" id="{F759610E-4020-4D55-A2F7-258F4A1B9BFB}"/>
            </a:ext>
          </a:extLst>
        </cdr:cNvPr>
        <cdr:cNvSpPr/>
      </cdr:nvSpPr>
      <cdr:spPr>
        <a:xfrm xmlns:a="http://schemas.openxmlformats.org/drawingml/2006/main">
          <a:off x="3727449" y="666751"/>
          <a:ext cx="2282825" cy="29463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chemeClr val="accent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0.6709</cdr:x>
      <cdr:y>0.17069</cdr:y>
    </cdr:from>
    <cdr:to>
      <cdr:x>0.76589</cdr:x>
      <cdr:y>0.9312</cdr:y>
    </cdr:to>
    <cdr:sp macro="" textlink="">
      <cdr:nvSpPr>
        <cdr:cNvPr id="7" name="Rectangle 6">
          <a:extLst xmlns:a="http://schemas.openxmlformats.org/drawingml/2006/main">
            <a:ext uri="{FF2B5EF4-FFF2-40B4-BE49-F238E27FC236}">
              <a16:creationId xmlns="" xmlns:a16="http://schemas.microsoft.com/office/drawing/2014/main" id="{74EDD868-6673-4327-8BEA-C675016E13A6}"/>
            </a:ext>
          </a:extLst>
        </cdr:cNvPr>
        <cdr:cNvSpPr/>
      </cdr:nvSpPr>
      <cdr:spPr>
        <a:xfrm xmlns:a="http://schemas.openxmlformats.org/drawingml/2006/main">
          <a:off x="6032464" y="661694"/>
          <a:ext cx="854112" cy="29482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chemeClr val="accent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0.76836</cdr:x>
      <cdr:y>0.29484</cdr:y>
    </cdr:from>
    <cdr:to>
      <cdr:x>0.84216</cdr:x>
      <cdr:y>0.9312</cdr:y>
    </cdr:to>
    <cdr:sp macro="" textlink="">
      <cdr:nvSpPr>
        <cdr:cNvPr id="8" name="Rectangle 7">
          <a:extLst xmlns:a="http://schemas.openxmlformats.org/drawingml/2006/main">
            <a:ext uri="{FF2B5EF4-FFF2-40B4-BE49-F238E27FC236}">
              <a16:creationId xmlns="" xmlns:a16="http://schemas.microsoft.com/office/drawing/2014/main" id="{62C1869D-CC0C-4ADC-B670-5AB7D7E8F9DE}"/>
            </a:ext>
          </a:extLst>
        </cdr:cNvPr>
        <cdr:cNvSpPr/>
      </cdr:nvSpPr>
      <cdr:spPr>
        <a:xfrm xmlns:a="http://schemas.openxmlformats.org/drawingml/2006/main">
          <a:off x="6908800" y="1143001"/>
          <a:ext cx="663575" cy="24669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chemeClr val="accent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0.22947</cdr:x>
      <cdr:y>0.1843</cdr:y>
    </cdr:from>
    <cdr:to>
      <cdr:x>0.87981</cdr:x>
      <cdr:y>0.39444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809750" y="801961"/>
          <a:ext cx="5129048" cy="914381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0.52799</cdr:x>
      <cdr:y>0.44352</cdr:y>
    </cdr:from>
    <cdr:to>
      <cdr:x>0.81184</cdr:x>
      <cdr:y>0.76667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4164067" y="1929905"/>
          <a:ext cx="2238704" cy="1406135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0.47068</cdr:x>
      <cdr:y>0.21399</cdr:y>
    </cdr:from>
    <cdr:to>
      <cdr:x>0.66022</cdr:x>
      <cdr:y>0.38478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3712123" y="931133"/>
          <a:ext cx="1494856" cy="74318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r-F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346BF-268F-4048-8748-957EF5CE4E3D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CAAD5-4C8B-4FEB-89F9-A854D2A6BC1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5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9AA5D-3993-4E4F-AF7A-8CA805250DF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7AA6F-8AC6-4D2C-A494-F788DA9755F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8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Challenge: know </a:t>
            </a:r>
            <a:r>
              <a:rPr lang="fr-FR" dirty="0" err="1"/>
              <a:t>nothing</a:t>
            </a:r>
            <a:r>
              <a:rPr lang="fr-FR" dirty="0"/>
              <a:t> of population of data</a:t>
            </a:r>
          </a:p>
          <a:p>
            <a:r>
              <a:rPr lang="fr-FR" dirty="0" err="1"/>
              <a:t>Specificities</a:t>
            </a:r>
            <a:r>
              <a:rPr lang="fr-FR" dirty="0"/>
              <a:t> of </a:t>
            </a:r>
            <a:r>
              <a:rPr lang="fr-FR" dirty="0" err="1"/>
              <a:t>privately</a:t>
            </a:r>
            <a:r>
              <a:rPr lang="fr-FR" dirty="0"/>
              <a:t> </a:t>
            </a:r>
            <a:r>
              <a:rPr lang="fr-FR" dirty="0" err="1"/>
              <a:t>owned</a:t>
            </a:r>
            <a:r>
              <a:rPr lang="fr-FR" dirty="0"/>
              <a:t> </a:t>
            </a:r>
            <a:r>
              <a:rPr lang="fr-FR" dirty="0" err="1"/>
              <a:t>datasets</a:t>
            </a:r>
            <a:r>
              <a:rPr lang="fr-FR" dirty="0"/>
              <a:t> of medium size (not super-large, but not </a:t>
            </a:r>
            <a:r>
              <a:rPr lang="fr-FR" dirty="0" err="1"/>
              <a:t>small</a:t>
            </a:r>
            <a:r>
              <a:rPr lang="fr-FR" dirty="0"/>
              <a:t> and </a:t>
            </a:r>
            <a:r>
              <a:rPr lang="fr-FR" dirty="0" err="1"/>
              <a:t>controled</a:t>
            </a:r>
            <a:r>
              <a:rPr lang="fr-FR" dirty="0"/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AA6F-8AC6-4D2C-A494-F788DA9755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33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/>
              <a:t>À ajuster ce qui a été fait depuis Tartu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7AA6F-8AC6-4D2C-A494-F788DA9755F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 loss of data between location-based and trip-based </a:t>
            </a:r>
            <a:r>
              <a:rPr lang="en-US" dirty="0">
                <a:sym typeface="Wingdings" panose="05000000000000000000" pitchFamily="2" charset="2"/>
              </a:rPr>
              <a:t> gain insight by comparison to CDR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Enough people for whom identify large regularity that we could actually see patterns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AA6F-8AC6-4D2C-A494-F788DA9755F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64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509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 loss of data between location-based and trip-based </a:t>
            </a:r>
            <a:r>
              <a:rPr lang="en-US" dirty="0">
                <a:sym typeface="Wingdings" panose="05000000000000000000" pitchFamily="2" charset="2"/>
              </a:rPr>
              <a:t> gain insight by comparison to CDR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Enough people for whom identify large regularity that we could actually see patterns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AA6F-8AC6-4D2C-A494-F788DA9755F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99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 loss of data between location-based and trip-based </a:t>
            </a:r>
            <a:r>
              <a:rPr lang="en-US" dirty="0">
                <a:sym typeface="Wingdings" panose="05000000000000000000" pitchFamily="2" charset="2"/>
              </a:rPr>
              <a:t> gain insight by comparison to CDR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Enough people for whom identify large regularity that we could actually see patterns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AA6F-8AC6-4D2C-A494-F788DA9755F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79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878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5910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89646-3B72-4A95-B013-C96A10AEC1F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8739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Ajuster</a:t>
            </a:r>
            <a:r>
              <a:rPr lang="en-US" dirty="0"/>
              <a:t> </a:t>
            </a:r>
            <a:r>
              <a:rPr lang="en-US" dirty="0" err="1"/>
              <a:t>cette</a:t>
            </a:r>
            <a:r>
              <a:rPr lang="en-US" dirty="0"/>
              <a:t> section à </a:t>
            </a:r>
            <a:r>
              <a:rPr lang="en-US" dirty="0" err="1"/>
              <a:t>ce</a:t>
            </a:r>
            <a:r>
              <a:rPr lang="en-US" dirty="0"/>
              <a:t> qui a </a:t>
            </a:r>
            <a:r>
              <a:rPr lang="en-US" dirty="0" err="1"/>
              <a:t>été</a:t>
            </a:r>
            <a:r>
              <a:rPr lang="en-US" dirty="0"/>
              <a:t> vu </a:t>
            </a:r>
            <a:r>
              <a:rPr lang="en-US" dirty="0" err="1"/>
              <a:t>depuis</a:t>
            </a:r>
            <a:r>
              <a:rPr lang="en-US" dirty="0"/>
              <a:t> Tartu (verifier </a:t>
            </a:r>
            <a:r>
              <a:rPr lang="en-US" dirty="0" err="1"/>
              <a:t>compatibilité</a:t>
            </a:r>
            <a:r>
              <a:rPr lang="en-US" dirty="0"/>
              <a:t> avec </a:t>
            </a:r>
            <a:r>
              <a:rPr lang="en-US" dirty="0" err="1"/>
              <a:t>fichier</a:t>
            </a:r>
            <a:r>
              <a:rPr lang="en-US" dirty="0"/>
              <a:t> .</a:t>
            </a:r>
            <a:r>
              <a:rPr lang="en-US" dirty="0" err="1"/>
              <a:t>odt</a:t>
            </a:r>
            <a:r>
              <a:rPr lang="en-US" dirty="0"/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7AA6F-8AC6-4D2C-A494-F788DA9755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5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Approach by district instead of having a first step </a:t>
            </a:r>
            <a:r>
              <a:rPr lang="en-US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of clustering, </a:t>
            </a:r>
            <a:r>
              <a:rPr lang="en-US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used a “cell” approach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Do and </a:t>
            </a:r>
            <a:r>
              <a:rPr lang="en-US" dirty="0" err="1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Gatica</a:t>
            </a:r>
            <a:r>
              <a:rPr lang="en-US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-Perez (2014)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89646-3B72-4A95-B013-C96A10AEC1F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613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Approach by district instead of having a first step </a:t>
            </a:r>
            <a:r>
              <a:rPr lang="en-US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of clustering, </a:t>
            </a:r>
            <a:r>
              <a:rPr lang="en-US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used a “cell” approach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Do and </a:t>
            </a:r>
            <a:r>
              <a:rPr lang="en-US" dirty="0" err="1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Gatica</a:t>
            </a:r>
            <a:r>
              <a:rPr lang="en-US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-Perez (2014)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89646-3B72-4A95-B013-C96A10AEC1F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967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Remplacer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 un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truc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plus simple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AA6F-8AC6-4D2C-A494-F788DA9755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56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7AA6F-8AC6-4D2C-A494-F788DA9755F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6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7AA6F-8AC6-4D2C-A494-F788DA9755F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09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7AA6F-8AC6-4D2C-A494-F788DA9755F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44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A890-EDA1-40E8-A762-9237F8B7C40C}" type="datetime1">
              <a:rPr lang="fr-FR" smtClean="0"/>
              <a:t>11/02/2019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Anniversaire chaire IDFM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E0E6-132F-4A41-8578-EAB41A26B7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3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BF639-FFC4-44AC-812D-2EAA69A595AD}" type="datetime1">
              <a:rPr lang="fr-FR" smtClean="0"/>
              <a:t>11/02/2019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Anniversaire chaire IDFM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E0E6-132F-4A41-8578-EAB41A26B7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FB64-5326-4790-9EBC-FBD4C847D639}" type="datetime1">
              <a:rPr lang="fr-FR" smtClean="0"/>
              <a:t>11/02/2019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Anniversaire chaire IDFM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E0E6-132F-4A41-8578-EAB41A26B7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78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C_titre_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B798C6-B5D5-4D77-AF34-3C22B1132A67}" type="datetime1">
              <a:rPr lang="fr-FR" smtClean="0"/>
              <a:t>11/02/2019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/>
              <a:t>Anniversaire chaire IDFM 2019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813770-EEC2-4C3D-A50C-029A264C1A5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46114"/>
            <a:ext cx="2455069" cy="396875"/>
          </a:xfrm>
        </p:spPr>
        <p:txBody>
          <a:bodyPr/>
          <a:lstStyle>
            <a:lvl1pPr marL="0" indent="0">
              <a:buNone/>
              <a:defRPr sz="1500" baseline="0">
                <a:latin typeface="+mj-lt"/>
              </a:defRPr>
            </a:lvl1pPr>
          </a:lstStyle>
          <a:p>
            <a:pPr lvl="0"/>
            <a:r>
              <a:rPr lang="fr-FR" sz="1500" dirty="0">
                <a:latin typeface="+mj-lt"/>
              </a:rPr>
              <a:t>Nom de partie</a:t>
            </a:r>
          </a:p>
        </p:txBody>
      </p:sp>
    </p:spTree>
    <p:extLst>
      <p:ext uri="{BB962C8B-B14F-4D97-AF65-F5344CB8AC3E}">
        <p14:creationId xmlns:p14="http://schemas.microsoft.com/office/powerpoint/2010/main" val="3397092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4D4F-3E51-4661-B2F5-2357A89F4FF6}" type="datetime1">
              <a:rPr lang="fr-FR" smtClean="0"/>
              <a:t>11/02/2019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Anniversaire chaire IDFM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A8D8-0D4D-424A-91FA-F0231BB3FE7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0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DA4E-89F0-4AE0-8C98-0A3EDC7589D7}" type="datetime1">
              <a:rPr lang="fr-FR" smtClean="0"/>
              <a:t>11/02/2019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Anniversaire chaire IDFM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A8D8-0D4D-424A-91FA-F0231BB3FE7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52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FF4A-9744-42E8-B436-46B309AAE496}" type="datetime1">
              <a:rPr lang="fr-FR" smtClean="0"/>
              <a:t>11/02/2019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Anniversaire chaire IDFM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A8D8-0D4D-424A-91FA-F0231BB3FE7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53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9F7F1-747A-4AF1-8DB0-EA583B1187BF}" type="datetime1">
              <a:rPr lang="fr-FR" smtClean="0"/>
              <a:t>11/02/2019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Anniversaire chaire IDFM 2019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A8D8-0D4D-424A-91FA-F0231BB3FE7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08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3414-FA9B-4E75-8910-97E356A47140}" type="datetime1">
              <a:rPr lang="fr-FR" smtClean="0"/>
              <a:t>11/02/2019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Anniversaire chaire IDFM 2019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A8D8-0D4D-424A-91FA-F0231BB3FE7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86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96C9-4447-41F2-8A09-48766667DE1E}" type="datetime1">
              <a:rPr lang="fr-FR" smtClean="0"/>
              <a:t>11/02/2019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Anniversaire chaire IDFM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A8D8-0D4D-424A-91FA-F0231BB3FE7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77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A27D-F48C-404B-9994-64388CB348D6}" type="datetime1">
              <a:rPr lang="fr-FR" smtClean="0"/>
              <a:t>11/02/2019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Anniversaire chaire IDFM 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A8D8-0D4D-424A-91FA-F0231BB3FE7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4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0BDE-EC9A-4A83-8972-38C4DD98D0E7}" type="datetime1">
              <a:rPr lang="fr-FR" smtClean="0"/>
              <a:t>11/02/2019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Anniversaire chaire IDFM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E0E6-132F-4A41-8578-EAB41A26B7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23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5ED5-E0D8-463F-A520-B57E08149E85}" type="datetime1">
              <a:rPr lang="fr-FR" smtClean="0"/>
              <a:t>11/02/2019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Anniversaire chaire IDFM 2019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A8D8-0D4D-424A-91FA-F0231BB3FE7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26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D204-33B2-4F2E-91B9-6FFFBAC70830}" type="datetime1">
              <a:rPr lang="fr-FR" smtClean="0"/>
              <a:t>11/02/2019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Anniversaire chaire IDFM 2019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A8D8-0D4D-424A-91FA-F0231BB3FE7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36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727E-6A6C-41A4-9983-DA6B38E62E76}" type="datetime1">
              <a:rPr lang="fr-FR" smtClean="0"/>
              <a:t>11/02/2019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Anniversaire chaire IDFM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A8D8-0D4D-424A-91FA-F0231BB3FE7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97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0254-4872-46EA-BB43-2456BD3BAEE0}" type="datetime1">
              <a:rPr lang="fr-FR" smtClean="0"/>
              <a:t>11/02/2019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Anniversaire chaire IDFM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A8D8-0D4D-424A-91FA-F0231BB3FE7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60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DA6C-EE68-4BBB-9D34-4723044D6457}" type="datetime1">
              <a:rPr lang="fr-FR" smtClean="0"/>
              <a:t>11/02/2019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Anniversaire chaire IDFM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E0E6-132F-4A41-8578-EAB41A26B7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06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CA40-6FA4-4721-B0A6-86CE4422A1D2}" type="datetime1">
              <a:rPr lang="fr-FR" smtClean="0"/>
              <a:t>11/02/2019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Anniversaire chaire IDFM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E0E6-132F-4A41-8578-EAB41A26B7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70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F0DE-FD39-4DB7-A8F3-3F2F6A9BC645}" type="datetime1">
              <a:rPr lang="fr-FR" smtClean="0"/>
              <a:t>11/02/2019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Anniversaire chaire IDFM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E0E6-132F-4A41-8578-EAB41A26B7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1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0B7B-F1E3-4077-8636-27E1B51C2120}" type="datetime1">
              <a:rPr lang="fr-FR" smtClean="0"/>
              <a:t>11/02/2019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Anniversaire chaire IDFM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E0E6-132F-4A41-8578-EAB41A26B7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9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92E31-6D56-4EB9-80C0-AF9E7C9CC054}" type="datetime1">
              <a:rPr lang="fr-FR" smtClean="0"/>
              <a:t>11/02/2019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Anniversaire chaire IDFM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E0E6-132F-4A41-8578-EAB41A26B7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3B7B-D93A-419C-983D-8AE89BC342B7}" type="datetime1">
              <a:rPr lang="fr-FR" smtClean="0"/>
              <a:t>11/02/2019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Anniversaire chaire IDFM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E0E6-132F-4A41-8578-EAB41A26B7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01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829DF-E844-46DC-9B7C-0ED66C4B2670}" type="datetime1">
              <a:rPr lang="fr-FR" smtClean="0"/>
              <a:t>11/02/2019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Anniversaire chaire IDFM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E0E6-132F-4A41-8578-EAB41A26B7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9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7341C-27DB-400F-8EBD-BE0117FED0BC}" type="datetime1">
              <a:rPr lang="fr-FR" smtClean="0"/>
              <a:t>11/02/2019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Anniversaire chaire IDFM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7E0E6-132F-4A41-8578-EAB41A26B7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5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002FB-9088-4562-8B4B-52672DA08823}" type="datetime1">
              <a:rPr lang="fr-FR" smtClean="0"/>
              <a:t>11/02/2019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Anniversaire chaire IDFM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1A8D8-0D4D-424A-91FA-F0231BB3FE7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11918A7-6628-4791-8256-49F750719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17785"/>
            <a:ext cx="7772400" cy="2387600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Consolas" panose="020B0609020204030204" pitchFamily="49" charset="0"/>
              </a:rPr>
              <a:t>L’utilisation des traces GPS et de Smartphones</a:t>
            </a:r>
            <a:endParaRPr lang="en-US" sz="2800" dirty="0">
              <a:latin typeface="Consolas" panose="020B0609020204030204" pitchFamily="49" charset="0"/>
            </a:endParaRPr>
          </a:p>
        </p:txBody>
      </p:sp>
      <p:sp>
        <p:nvSpPr>
          <p:cNvPr id="4" name="Sous-titre 2">
            <a:extLst>
              <a:ext uri="{FF2B5EF4-FFF2-40B4-BE49-F238E27FC236}">
                <a16:creationId xmlns="" xmlns:a16="http://schemas.microsoft.com/office/drawing/2014/main" id="{1866B26E-5031-44A3-B48D-A786DA37FF04}"/>
              </a:ext>
            </a:extLst>
          </p:cNvPr>
          <p:cNvSpPr txBox="1">
            <a:spLocks/>
          </p:cNvSpPr>
          <p:nvPr/>
        </p:nvSpPr>
        <p:spPr>
          <a:xfrm>
            <a:off x="1142999" y="4029974"/>
            <a:ext cx="6858000" cy="10833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Anniversaire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Chaire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IDFM</a:t>
            </a:r>
          </a:p>
          <a:p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11 </a:t>
            </a:r>
            <a:r>
              <a:rPr lang="en-US" sz="1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Février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 2019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="" xmlns:a16="http://schemas.microsoft.com/office/drawing/2014/main" id="{47F499F5-9193-4495-B8BB-3204F8692C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729129"/>
              </p:ext>
            </p:extLst>
          </p:nvPr>
        </p:nvGraphicFramePr>
        <p:xfrm>
          <a:off x="2298836" y="5337928"/>
          <a:ext cx="513190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2303">
                  <a:extLst>
                    <a:ext uri="{9D8B030D-6E8A-4147-A177-3AD203B41FA5}">
                      <a16:colId xmlns="" xmlns:a16="http://schemas.microsoft.com/office/drawing/2014/main" val="3145945787"/>
                    </a:ext>
                  </a:extLst>
                </a:gridCol>
                <a:gridCol w="3219601">
                  <a:extLst>
                    <a:ext uri="{9D8B030D-6E8A-4147-A177-3AD203B41FA5}">
                      <a16:colId xmlns="" xmlns:a16="http://schemas.microsoft.com/office/drawing/2014/main" val="1648938207"/>
                    </a:ext>
                  </a:extLst>
                </a:gridCol>
              </a:tblGrid>
              <a:tr h="22528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Julie Chrétien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julie.chretien@enpc.fr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86756007"/>
                  </a:ext>
                </a:extLst>
              </a:tr>
              <a:tr h="22528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Florent Le </a:t>
                      </a:r>
                      <a:r>
                        <a:rPr lang="en-US"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Nechet</a:t>
                      </a:r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florent.lenechet@u-pem.fr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45549537"/>
                  </a:ext>
                </a:extLst>
              </a:tr>
              <a:tr h="2252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Laurent Proulhac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laurent.proulhac@enpc.fr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32974606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9FCA9CE2-6431-4FE0-9F85-02997DF90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317" y="1430523"/>
            <a:ext cx="2802988" cy="61773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00000000-0008-0000-0000-00000D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081" y="126129"/>
            <a:ext cx="823791" cy="99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00000000-0008-0000-0000-00000B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722" y="120766"/>
            <a:ext cx="756063" cy="99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72" y="204643"/>
            <a:ext cx="2367052" cy="91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1161C6DF-2B9E-40C2-A4ED-E501B1E9DE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117" y="1298261"/>
            <a:ext cx="1897589" cy="996234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="" xmlns:a16="http://schemas.microsoft.com/office/drawing/2014/main" id="{735CB701-9D2B-4033-8AFF-F18F03388E2A}"/>
              </a:ext>
            </a:extLst>
          </p:cNvPr>
          <p:cNvGrpSpPr/>
          <p:nvPr/>
        </p:nvGrpSpPr>
        <p:grpSpPr>
          <a:xfrm>
            <a:off x="3174124" y="133503"/>
            <a:ext cx="3381328" cy="970759"/>
            <a:chOff x="4171187" y="152400"/>
            <a:chExt cx="4835653" cy="1447800"/>
          </a:xfrm>
        </p:grpSpPr>
        <p:pic>
          <p:nvPicPr>
            <p:cNvPr id="13" name="Image 12">
              <a:extLst>
                <a:ext uri="{FF2B5EF4-FFF2-40B4-BE49-F238E27FC236}">
                  <a16:creationId xmlns="" xmlns:a16="http://schemas.microsoft.com/office/drawing/2014/main" id="{0A576C6E-2FC9-46B2-A727-763D59690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1187" y="152400"/>
              <a:ext cx="4835653" cy="1447800"/>
            </a:xfrm>
            <a:prstGeom prst="rect">
              <a:avLst/>
            </a:prstGeom>
          </p:spPr>
        </p:pic>
        <p:sp>
          <p:nvSpPr>
            <p:cNvPr id="14" name="Zone de texte 2">
              <a:extLst>
                <a:ext uri="{FF2B5EF4-FFF2-40B4-BE49-F238E27FC236}">
                  <a16:creationId xmlns="" xmlns:a16="http://schemas.microsoft.com/office/drawing/2014/main" id="{6C4B04FA-0687-4E97-9E99-2D15340607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1470" y="1295400"/>
              <a:ext cx="133537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fr-FR" sz="1200" i="1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by IT4PME</a:t>
              </a:r>
              <a:endParaRPr lang="fr-FR" sz="12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321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9CFD984-5384-499A-8D2F-791B50321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802258"/>
            <a:ext cx="7886700" cy="827759"/>
          </a:xfrm>
        </p:spPr>
        <p:txBody>
          <a:bodyPr>
            <a:noAutofit/>
          </a:bodyPr>
          <a:lstStyle/>
          <a:p>
            <a:pPr algn="ctr"/>
            <a:r>
              <a:rPr lang="fr-FR" sz="3200" dirty="0">
                <a:latin typeface="Consolas" panose="020B0609020204030204" pitchFamily="49" charset="0"/>
              </a:rPr>
              <a:t>Données de comparaison</a:t>
            </a:r>
            <a:endParaRPr lang="fr-FR" sz="3200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34E5-7E17-4FDD-9B80-2B29B54F0120}" type="datetime1">
              <a:rPr lang="fr-FR" smtClean="0"/>
              <a:t>11/02/2019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Anniversaire chaire IDFM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E0E6-132F-4A41-8578-EAB41A26B74F}" type="slidenum">
              <a:rPr lang="en-US" smtClean="0"/>
              <a:t>10</a:t>
            </a:fld>
            <a:endParaRPr lang="en-US"/>
          </a:p>
        </p:txBody>
      </p:sp>
      <p:sp>
        <p:nvSpPr>
          <p:cNvPr id="7" name="Espace réservé du texte 10">
            <a:extLst>
              <a:ext uri="{FF2B5EF4-FFF2-40B4-BE49-F238E27FC236}">
                <a16:creationId xmlns="" xmlns:a16="http://schemas.microsoft.com/office/drawing/2014/main" id="{6E90ACF8-C139-4484-B260-9F0920F406FB}"/>
              </a:ext>
            </a:extLst>
          </p:cNvPr>
          <p:cNvSpPr txBox="1">
            <a:spLocks/>
          </p:cNvSpPr>
          <p:nvPr/>
        </p:nvSpPr>
        <p:spPr>
          <a:xfrm>
            <a:off x="457200" y="473802"/>
            <a:ext cx="2455069" cy="3284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Data</a:t>
            </a:r>
            <a:endParaRPr lang="en-US" sz="15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9" name="Tableau 8">
            <a:extLst>
              <a:ext uri="{FF2B5EF4-FFF2-40B4-BE49-F238E27FC236}">
                <a16:creationId xmlns="" xmlns:a16="http://schemas.microsoft.com/office/drawing/2014/main" id="{7F0FE0BF-E512-47BD-B8D6-F2294BB920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609146"/>
              </p:ext>
            </p:extLst>
          </p:nvPr>
        </p:nvGraphicFramePr>
        <p:xfrm>
          <a:off x="647698" y="1910524"/>
          <a:ext cx="7867652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6913">
                  <a:extLst>
                    <a:ext uri="{9D8B030D-6E8A-4147-A177-3AD203B41FA5}">
                      <a16:colId xmlns="" xmlns:a16="http://schemas.microsoft.com/office/drawing/2014/main" val="1627024917"/>
                    </a:ext>
                  </a:extLst>
                </a:gridCol>
                <a:gridCol w="1966913">
                  <a:extLst>
                    <a:ext uri="{9D8B030D-6E8A-4147-A177-3AD203B41FA5}">
                      <a16:colId xmlns="" xmlns:a16="http://schemas.microsoft.com/office/drawing/2014/main" val="1771300456"/>
                    </a:ext>
                  </a:extLst>
                </a:gridCol>
                <a:gridCol w="1966913">
                  <a:extLst>
                    <a:ext uri="{9D8B030D-6E8A-4147-A177-3AD203B41FA5}">
                      <a16:colId xmlns="" xmlns:a16="http://schemas.microsoft.com/office/drawing/2014/main" val="2657514070"/>
                    </a:ext>
                  </a:extLst>
                </a:gridCol>
                <a:gridCol w="1966913">
                  <a:extLst>
                    <a:ext uri="{9D8B030D-6E8A-4147-A177-3AD203B41FA5}">
                      <a16:colId xmlns="" xmlns:a16="http://schemas.microsoft.com/office/drawing/2014/main" val="2623643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EGT 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ENTD 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Recensement 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50906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Type de données de mobilité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Une journée de déplacement (semaine)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Un jour de semaine et un jour de weekend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Trajets domicile-travail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46235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Nombre d’individus en Île-de-France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35175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?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Exhaustif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48647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Filtres appliqués lors de l’étude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Limités aux 12-69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Limités aux 12-69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Limité aux gens qui travaillent hors de leur commune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68402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042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287B1D2-795D-4E52-95C1-167209FF0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Etape</a:t>
            </a:r>
            <a:r>
              <a:rPr lang="en-US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1</a:t>
            </a: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C7CDB3E9-098B-453C-B68A-91209660E8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Inférence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du lieu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d’habitation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et du lieu de travail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466F-4928-4783-9A22-D6E59DC2CF13}" type="datetime1">
              <a:rPr lang="fr-FR" smtClean="0"/>
              <a:t>11/02/2019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Anniversaire chaire IDFM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E0E6-132F-4A41-8578-EAB41A26B7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49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C210-9966-4265-8012-FED135D9F72D}" type="datetime1">
              <a:rPr lang="fr-FR" smtClean="0"/>
              <a:t>11/02/2019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3770-EEC2-4C3D-A50C-029A264C1A51}" type="slidenum">
              <a:rPr lang="fr-FR" smtClean="0"/>
              <a:t>12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457200" y="473801"/>
            <a:ext cx="5043268" cy="350189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Home and work inference: data treatment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Anniversaire chaire IDFM 2019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" t="10104" r="5701" b="9147"/>
          <a:stretch/>
        </p:blipFill>
        <p:spPr>
          <a:xfrm>
            <a:off x="3588933" y="2152730"/>
            <a:ext cx="5555067" cy="356782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686432" y="5833694"/>
            <a:ext cx="482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~1200 districts</a:t>
            </a:r>
            <a:endParaRPr lang="en-US" dirty="0"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algn="ctr"/>
            <a:r>
              <a:rPr lang="en-US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Average area of a district: 9.4 km²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840480" y="1695276"/>
            <a:ext cx="4858628" cy="642836"/>
          </a:xfrm>
        </p:spPr>
        <p:txBody>
          <a:bodyPr anchor="t">
            <a:noAutofit/>
          </a:bodyPr>
          <a:lstStyle/>
          <a:p>
            <a:pPr algn="ctr"/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Districts and “rings” in the Parisian Metropolitan Area</a:t>
            </a:r>
          </a:p>
        </p:txBody>
      </p:sp>
      <p:sp>
        <p:nvSpPr>
          <p:cNvPr id="21" name="Rectangle à coins arrondis 11">
            <a:extLst>
              <a:ext uri="{FF2B5EF4-FFF2-40B4-BE49-F238E27FC236}">
                <a16:creationId xmlns="" xmlns:a16="http://schemas.microsoft.com/office/drawing/2014/main" id="{39E49DB5-B35E-4AC6-A9F6-02A202C7D647}"/>
              </a:ext>
            </a:extLst>
          </p:cNvPr>
          <p:cNvSpPr/>
          <p:nvPr/>
        </p:nvSpPr>
        <p:spPr>
          <a:xfrm>
            <a:off x="444892" y="4477015"/>
            <a:ext cx="3086100" cy="1112666"/>
          </a:xfrm>
          <a:prstGeom prst="round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/>
              <a:t>For each individual: </a:t>
            </a:r>
            <a:br>
              <a:rPr lang="en-US" sz="1600" dirty="0"/>
            </a:br>
            <a:r>
              <a:rPr lang="en-US" sz="1600" dirty="0"/>
              <a:t>- list of districts where has been</a:t>
            </a:r>
          </a:p>
          <a:p>
            <a:pPr algn="ctr"/>
            <a:r>
              <a:rPr lang="en-US" sz="1600" dirty="0"/>
              <a:t>- moments when has been there</a:t>
            </a:r>
          </a:p>
        </p:txBody>
      </p:sp>
      <p:sp>
        <p:nvSpPr>
          <p:cNvPr id="24" name="Rectangle à coins arrondis 14">
            <a:extLst>
              <a:ext uri="{FF2B5EF4-FFF2-40B4-BE49-F238E27FC236}">
                <a16:creationId xmlns="" xmlns:a16="http://schemas.microsoft.com/office/drawing/2014/main" id="{7A8E1C66-08BF-4074-9164-7D306444632F}"/>
              </a:ext>
            </a:extLst>
          </p:cNvPr>
          <p:cNvSpPr/>
          <p:nvPr/>
        </p:nvSpPr>
        <p:spPr>
          <a:xfrm>
            <a:off x="444892" y="1716421"/>
            <a:ext cx="3254911" cy="851433"/>
          </a:xfrm>
          <a:prstGeom prst="round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/>
              <a:t>Points enriched with district information and other stable information</a:t>
            </a:r>
          </a:p>
        </p:txBody>
      </p:sp>
      <p:sp>
        <p:nvSpPr>
          <p:cNvPr id="25" name="Organigramme : Décision 24">
            <a:extLst>
              <a:ext uri="{FF2B5EF4-FFF2-40B4-BE49-F238E27FC236}">
                <a16:creationId xmlns="" xmlns:a16="http://schemas.microsoft.com/office/drawing/2014/main" id="{EA03FCA1-E1A3-4EFF-86EA-3C16B575206C}"/>
              </a:ext>
            </a:extLst>
          </p:cNvPr>
          <p:cNvSpPr/>
          <p:nvPr/>
        </p:nvSpPr>
        <p:spPr>
          <a:xfrm>
            <a:off x="1223890" y="2807051"/>
            <a:ext cx="2244144" cy="1430767"/>
          </a:xfrm>
          <a:prstGeom prst="flowChartDecision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Aggregate successive points in same district</a:t>
            </a:r>
          </a:p>
        </p:txBody>
      </p:sp>
      <p:sp>
        <p:nvSpPr>
          <p:cNvPr id="26" name="Titre 1">
            <a:extLst>
              <a:ext uri="{FF2B5EF4-FFF2-40B4-BE49-F238E27FC236}">
                <a16:creationId xmlns="" xmlns:a16="http://schemas.microsoft.com/office/drawing/2014/main" id="{41EBC611-0378-410F-84A1-B8379BC4C37A}"/>
              </a:ext>
            </a:extLst>
          </p:cNvPr>
          <p:cNvSpPr txBox="1">
            <a:spLocks/>
          </p:cNvSpPr>
          <p:nvPr/>
        </p:nvSpPr>
        <p:spPr>
          <a:xfrm>
            <a:off x="628650" y="740855"/>
            <a:ext cx="7886700" cy="475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Inferring individual “clusters”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="" xmlns:a16="http://schemas.microsoft.com/office/drawing/2014/main" id="{765F93D6-D026-4C9B-BD2D-829205B33BF6}"/>
              </a:ext>
            </a:extLst>
          </p:cNvPr>
          <p:cNvCxnSpPr/>
          <p:nvPr/>
        </p:nvCxnSpPr>
        <p:spPr>
          <a:xfrm>
            <a:off x="801860" y="2785403"/>
            <a:ext cx="0" cy="150474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675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C210-9966-4265-8012-FED135D9F72D}" type="datetime1">
              <a:rPr lang="fr-FR" smtClean="0"/>
              <a:t>11/02/2019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3770-EEC2-4C3D-A50C-029A264C1A51}" type="slidenum">
              <a:rPr lang="fr-FR" smtClean="0"/>
              <a:t>13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457200" y="473801"/>
            <a:ext cx="5043268" cy="350189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Home and work inference: data treatment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Anniversaire chaire IDFM 2019</a:t>
            </a:r>
            <a:endParaRPr lang="fr-FR" dirty="0"/>
          </a:p>
        </p:txBody>
      </p:sp>
      <p:sp>
        <p:nvSpPr>
          <p:cNvPr id="21" name="Rectangle à coins arrondis 11">
            <a:extLst>
              <a:ext uri="{FF2B5EF4-FFF2-40B4-BE49-F238E27FC236}">
                <a16:creationId xmlns="" xmlns:a16="http://schemas.microsoft.com/office/drawing/2014/main" id="{39E49DB5-B35E-4AC6-A9F6-02A202C7D647}"/>
              </a:ext>
            </a:extLst>
          </p:cNvPr>
          <p:cNvSpPr/>
          <p:nvPr/>
        </p:nvSpPr>
        <p:spPr>
          <a:xfrm>
            <a:off x="5293780" y="1585144"/>
            <a:ext cx="3086100" cy="1112666"/>
          </a:xfrm>
          <a:prstGeom prst="round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dirty="0"/>
              <a:t>Bases avec pour chaque individu</a:t>
            </a:r>
            <a:br>
              <a:rPr lang="fr-FR" sz="1600" dirty="0"/>
            </a:br>
            <a:r>
              <a:rPr lang="fr-FR" sz="1600" dirty="0"/>
              <a:t>- liste des communes où s’est trouvé</a:t>
            </a:r>
          </a:p>
          <a:p>
            <a:pPr algn="ctr"/>
            <a:r>
              <a:rPr lang="fr-FR" sz="1600" dirty="0"/>
              <a:t>- moments où s’y est trouvé</a:t>
            </a:r>
          </a:p>
        </p:txBody>
      </p:sp>
      <p:sp>
        <p:nvSpPr>
          <p:cNvPr id="24" name="Rectangle à coins arrondis 14">
            <a:extLst>
              <a:ext uri="{FF2B5EF4-FFF2-40B4-BE49-F238E27FC236}">
                <a16:creationId xmlns="" xmlns:a16="http://schemas.microsoft.com/office/drawing/2014/main" id="{7A8E1C66-08BF-4074-9164-7D306444632F}"/>
              </a:ext>
            </a:extLst>
          </p:cNvPr>
          <p:cNvSpPr/>
          <p:nvPr/>
        </p:nvSpPr>
        <p:spPr>
          <a:xfrm>
            <a:off x="444892" y="1716421"/>
            <a:ext cx="2584052" cy="851433"/>
          </a:xfrm>
          <a:prstGeom prst="round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dirty="0"/>
              <a:t>Points enrichis du code de la commune où se trouve</a:t>
            </a:r>
          </a:p>
        </p:txBody>
      </p:sp>
      <p:sp>
        <p:nvSpPr>
          <p:cNvPr id="25" name="Organigramme : Décision 24">
            <a:extLst>
              <a:ext uri="{FF2B5EF4-FFF2-40B4-BE49-F238E27FC236}">
                <a16:creationId xmlns="" xmlns:a16="http://schemas.microsoft.com/office/drawing/2014/main" id="{EA03FCA1-E1A3-4EFF-86EA-3C16B575206C}"/>
              </a:ext>
            </a:extLst>
          </p:cNvPr>
          <p:cNvSpPr/>
          <p:nvPr/>
        </p:nvSpPr>
        <p:spPr>
          <a:xfrm>
            <a:off x="3039290" y="1426753"/>
            <a:ext cx="2244144" cy="1430767"/>
          </a:xfrm>
          <a:prstGeom prst="flowChartDecision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/>
              <a:t>Agrégation des points successifs dans la même commune</a:t>
            </a:r>
          </a:p>
        </p:txBody>
      </p:sp>
      <p:sp>
        <p:nvSpPr>
          <p:cNvPr id="26" name="Titre 1">
            <a:extLst>
              <a:ext uri="{FF2B5EF4-FFF2-40B4-BE49-F238E27FC236}">
                <a16:creationId xmlns="" xmlns:a16="http://schemas.microsoft.com/office/drawing/2014/main" id="{41EBC611-0378-410F-84A1-B8379BC4C37A}"/>
              </a:ext>
            </a:extLst>
          </p:cNvPr>
          <p:cNvSpPr txBox="1">
            <a:spLocks/>
          </p:cNvSpPr>
          <p:nvPr/>
        </p:nvSpPr>
        <p:spPr>
          <a:xfrm>
            <a:off x="628650" y="873375"/>
            <a:ext cx="7886700" cy="475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Inférer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des “clusters”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individuels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="" xmlns:a16="http://schemas.microsoft.com/office/drawing/2014/main" id="{765F93D6-D026-4C9B-BD2D-829205B33BF6}"/>
              </a:ext>
            </a:extLst>
          </p:cNvPr>
          <p:cNvCxnSpPr>
            <a:cxnSpLocks/>
          </p:cNvCxnSpPr>
          <p:nvPr/>
        </p:nvCxnSpPr>
        <p:spPr>
          <a:xfrm>
            <a:off x="868120" y="2785403"/>
            <a:ext cx="717594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98F08F03-F031-493D-89F0-9BD22D3D02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69" r="15652"/>
          <a:stretch/>
        </p:blipFill>
        <p:spPr>
          <a:xfrm>
            <a:off x="208374" y="3666310"/>
            <a:ext cx="8727323" cy="1338941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B310F483-9FA7-4F43-BA2C-99BFB6E586CE}"/>
              </a:ext>
            </a:extLst>
          </p:cNvPr>
          <p:cNvSpPr txBox="1"/>
          <p:nvPr/>
        </p:nvSpPr>
        <p:spPr>
          <a:xfrm>
            <a:off x="868120" y="3065629"/>
            <a:ext cx="7997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Résultat : « emploi du temps » de l’individu</a:t>
            </a:r>
          </a:p>
          <a:p>
            <a:pPr algn="ctr"/>
            <a:r>
              <a:rPr lang="fr-FR" dirty="0"/>
              <a:t>Exemple de deux emplois du temps d’individus distincts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="" xmlns:a16="http://schemas.microsoft.com/office/drawing/2014/main" id="{50DC5305-DCC2-4066-B45B-48F1A7118C70}"/>
              </a:ext>
            </a:extLst>
          </p:cNvPr>
          <p:cNvSpPr txBox="1"/>
          <p:nvPr/>
        </p:nvSpPr>
        <p:spPr>
          <a:xfrm>
            <a:off x="742225" y="5020324"/>
            <a:ext cx="7997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Couleur différente = commune différente</a:t>
            </a:r>
          </a:p>
          <a:p>
            <a:pPr algn="ctr"/>
            <a:endParaRPr lang="fr-FR" dirty="0"/>
          </a:p>
          <a:p>
            <a:pPr algn="ctr"/>
            <a:r>
              <a:rPr lang="fr-FR" dirty="0">
                <a:sym typeface="Wingdings" panose="05000000000000000000" pitchFamily="2" charset="2"/>
              </a:rPr>
              <a:t> Jeu : à quelle couleur correspond le domicile ? Le lieu de travail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9681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740855"/>
            <a:ext cx="7886700" cy="475910"/>
          </a:xfrm>
        </p:spPr>
        <p:txBody>
          <a:bodyPr>
            <a:normAutofit/>
          </a:bodyPr>
          <a:lstStyle/>
          <a:p>
            <a:pPr algn="ctr"/>
            <a:r>
              <a:rPr lang="fr-FR" sz="2400" dirty="0">
                <a:latin typeface="Consolas" panose="020B0609020204030204" pitchFamily="49" charset="0"/>
                <a:cs typeface="Consolas" panose="020B0609020204030204" pitchFamily="49" charset="0"/>
              </a:rPr>
              <a:t>Etiqueter les clusters : algorithme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2418954" y="1997211"/>
            <a:ext cx="4180254" cy="4351832"/>
            <a:chOff x="2418954" y="2655772"/>
            <a:chExt cx="3190169" cy="3185277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2418954" y="3323513"/>
              <a:ext cx="1500188" cy="371757"/>
            </a:xfrm>
            <a:prstGeom prst="roundRect">
              <a:avLst/>
            </a:prstGeom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/>
                <a:t>Districts candidate for residence of individual</a:t>
              </a:r>
            </a:p>
          </p:txBody>
        </p:sp>
        <p:sp>
          <p:nvSpPr>
            <p:cNvPr id="5" name="Rectangle à coins arrondis 4"/>
            <p:cNvSpPr/>
            <p:nvPr/>
          </p:nvSpPr>
          <p:spPr>
            <a:xfrm>
              <a:off x="4101200" y="3323513"/>
              <a:ext cx="1500188" cy="371757"/>
            </a:xfrm>
            <a:prstGeom prst="roundRect">
              <a:avLst/>
            </a:prstGeom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/>
                <a:t>Districts candidate for workplace of individual</a:t>
              </a:r>
            </a:p>
          </p:txBody>
        </p:sp>
        <p:sp>
          <p:nvSpPr>
            <p:cNvPr id="6" name="Organigramme : Décision 5"/>
            <p:cNvSpPr/>
            <p:nvPr/>
          </p:nvSpPr>
          <p:spPr>
            <a:xfrm>
              <a:off x="2418954" y="3685002"/>
              <a:ext cx="1500188" cy="894966"/>
            </a:xfrm>
            <a:prstGeom prst="flowChartDecision">
              <a:avLst/>
            </a:prstGeom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/>
                <a:t>Filtering: </a:t>
              </a:r>
              <a:br>
                <a:rPr lang="en-US" sz="1200" dirty="0"/>
              </a:br>
              <a:r>
                <a:rPr lang="en-US" sz="1200" dirty="0">
                  <a:solidFill>
                    <a:schemeClr val="tx1"/>
                  </a:solidFill>
                </a:rPr>
                <a:t>Must have been present </a:t>
              </a:r>
              <a:r>
                <a:rPr lang="en-US" sz="1200" b="1" dirty="0">
                  <a:solidFill>
                    <a:srgbClr val="C00000"/>
                  </a:solidFill>
                </a:rPr>
                <a:t>&gt;=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b="1" dirty="0">
                  <a:solidFill>
                    <a:srgbClr val="C00000"/>
                  </a:solidFill>
                </a:rPr>
                <a:t>X%</a:t>
              </a:r>
              <a:r>
                <a:rPr lang="en-US" sz="1200" b="1" dirty="0">
                  <a:solidFill>
                    <a:schemeClr val="tx1"/>
                  </a:solidFill>
                </a:rPr>
                <a:t> </a:t>
              </a:r>
              <a:r>
                <a:rPr lang="en-US" sz="1200" dirty="0">
                  <a:solidFill>
                    <a:schemeClr val="tx1"/>
                  </a:solidFill>
                </a:rPr>
                <a:t>of days</a:t>
              </a:r>
            </a:p>
          </p:txBody>
        </p:sp>
        <p:sp>
          <p:nvSpPr>
            <p:cNvPr id="7" name="Organigramme : Décision 6"/>
            <p:cNvSpPr/>
            <p:nvPr/>
          </p:nvSpPr>
          <p:spPr>
            <a:xfrm>
              <a:off x="4101200" y="3712240"/>
              <a:ext cx="1500188" cy="873077"/>
            </a:xfrm>
            <a:prstGeom prst="flowChartDecision">
              <a:avLst/>
            </a:prstGeom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/>
                <a:t>Filtering: </a:t>
              </a:r>
              <a:br>
                <a:rPr lang="en-US" sz="1200" dirty="0"/>
              </a:br>
              <a:r>
                <a:rPr lang="en-US" sz="1200" dirty="0"/>
                <a:t>present</a:t>
              </a:r>
              <a:r>
                <a:rPr lang="en-US" sz="1200" b="1" dirty="0">
                  <a:solidFill>
                    <a:srgbClr val="C00000"/>
                  </a:solidFill>
                </a:rPr>
                <a:t> &gt;= Y% </a:t>
              </a:r>
              <a:r>
                <a:rPr lang="en-US" sz="1200" dirty="0">
                  <a:solidFill>
                    <a:schemeClr val="tx1"/>
                  </a:solidFill>
                </a:rPr>
                <a:t>of days and </a:t>
              </a:r>
              <a:r>
                <a:rPr lang="en-US" sz="1200" b="1" dirty="0">
                  <a:solidFill>
                    <a:srgbClr val="C00000"/>
                  </a:solidFill>
                </a:rPr>
                <a:t>Z hours </a:t>
              </a:r>
              <a:r>
                <a:rPr lang="en-US" sz="1200" dirty="0">
                  <a:solidFill>
                    <a:schemeClr val="tx1"/>
                  </a:solidFill>
                </a:rPr>
                <a:t>per day present</a:t>
              </a:r>
            </a:p>
          </p:txBody>
        </p:sp>
        <p:sp>
          <p:nvSpPr>
            <p:cNvPr id="8" name="Rectangle à coins arrondis 7"/>
            <p:cNvSpPr/>
            <p:nvPr/>
          </p:nvSpPr>
          <p:spPr>
            <a:xfrm>
              <a:off x="2426689" y="4585318"/>
              <a:ext cx="1500188" cy="297014"/>
            </a:xfrm>
            <a:prstGeom prst="roundRect">
              <a:avLst/>
            </a:prstGeom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/>
                <a:t>Places of residence</a:t>
              </a:r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4101200" y="4585319"/>
              <a:ext cx="1500188" cy="297014"/>
            </a:xfrm>
            <a:prstGeom prst="roundRect">
              <a:avLst/>
            </a:prstGeom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/>
                <a:t>Workplaces</a:t>
              </a:r>
            </a:p>
          </p:txBody>
        </p:sp>
        <p:sp>
          <p:nvSpPr>
            <p:cNvPr id="10" name="Organigramme : Décision 9"/>
            <p:cNvSpPr/>
            <p:nvPr/>
          </p:nvSpPr>
          <p:spPr>
            <a:xfrm>
              <a:off x="2426689" y="4970286"/>
              <a:ext cx="3174699" cy="547664"/>
            </a:xfrm>
            <a:prstGeom prst="flowChartDecision">
              <a:avLst/>
            </a:prstGeom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/>
                <a:t>Filtering: </a:t>
              </a:r>
              <a:br>
                <a:rPr lang="en-US" sz="1200" dirty="0"/>
              </a:br>
              <a:r>
                <a:rPr lang="en-US" sz="1200" dirty="0"/>
                <a:t>exclude individuals where </a:t>
              </a:r>
              <a:r>
                <a:rPr lang="en-US" sz="1200" dirty="0" err="1"/>
                <a:t>resid</a:t>
              </a:r>
              <a:r>
                <a:rPr lang="en-US" sz="1200" dirty="0"/>
                <a:t>=</a:t>
              </a:r>
              <a:r>
                <a:rPr lang="en-US" sz="1200" dirty="0" err="1"/>
                <a:t>wk</a:t>
              </a:r>
              <a:endParaRPr lang="en-US" sz="1200" dirty="0"/>
            </a:p>
          </p:txBody>
        </p:sp>
        <p:sp>
          <p:nvSpPr>
            <p:cNvPr id="11" name="Rectangle à coins arrondis 10"/>
            <p:cNvSpPr/>
            <p:nvPr/>
          </p:nvSpPr>
          <p:spPr>
            <a:xfrm>
              <a:off x="2426689" y="5591969"/>
              <a:ext cx="3182434" cy="249080"/>
            </a:xfrm>
            <a:prstGeom prst="roundRect">
              <a:avLst/>
            </a:prstGeom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/>
                <a:t>“Clusters”</a:t>
              </a:r>
            </a:p>
          </p:txBody>
        </p:sp>
        <p:sp>
          <p:nvSpPr>
            <p:cNvPr id="13" name="Organigramme : Décision 12"/>
            <p:cNvSpPr/>
            <p:nvPr/>
          </p:nvSpPr>
          <p:spPr>
            <a:xfrm>
              <a:off x="4063351" y="2655786"/>
              <a:ext cx="1500188" cy="547664"/>
            </a:xfrm>
            <a:prstGeom prst="flowChartDecision">
              <a:avLst/>
            </a:prstGeom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88" dirty="0"/>
                <a:t>Infer: district where most present on office hours</a:t>
              </a:r>
            </a:p>
          </p:txBody>
        </p:sp>
        <p:sp>
          <p:nvSpPr>
            <p:cNvPr id="14" name="Organigramme : Décision 13"/>
            <p:cNvSpPr/>
            <p:nvPr/>
          </p:nvSpPr>
          <p:spPr>
            <a:xfrm>
              <a:off x="2418954" y="2655772"/>
              <a:ext cx="1500188" cy="547664"/>
            </a:xfrm>
            <a:prstGeom prst="flowChartDecision">
              <a:avLst/>
            </a:prstGeom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88" dirty="0"/>
                <a:t>Infer: district where most present at night</a:t>
              </a:r>
            </a:p>
          </p:txBody>
        </p:sp>
      </p:grpSp>
      <p:sp>
        <p:nvSpPr>
          <p:cNvPr id="16" name="Ellipse 15"/>
          <p:cNvSpPr/>
          <p:nvPr/>
        </p:nvSpPr>
        <p:spPr>
          <a:xfrm>
            <a:off x="6992710" y="3836852"/>
            <a:ext cx="1354346" cy="4901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Y = </a:t>
            </a:r>
            <a:r>
              <a:rPr lang="en-US" sz="1200" b="1" dirty="0">
                <a:solidFill>
                  <a:srgbClr val="C00000"/>
                </a:solidFill>
              </a:rPr>
              <a:t>40%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Z = 4h</a:t>
            </a:r>
          </a:p>
        </p:txBody>
      </p:sp>
      <p:sp>
        <p:nvSpPr>
          <p:cNvPr id="17" name="Ellipse 16"/>
          <p:cNvSpPr/>
          <p:nvPr/>
        </p:nvSpPr>
        <p:spPr>
          <a:xfrm>
            <a:off x="649030" y="3769695"/>
            <a:ext cx="1354346" cy="4901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X = </a:t>
            </a:r>
            <a:r>
              <a:rPr lang="en-US" sz="1400" b="1" dirty="0">
                <a:solidFill>
                  <a:srgbClr val="C00000"/>
                </a:solidFill>
              </a:rPr>
              <a:t>40%  </a:t>
            </a:r>
          </a:p>
        </p:txBody>
      </p:sp>
      <p:sp>
        <p:nvSpPr>
          <p:cNvPr id="18" name="Ellipse 17"/>
          <p:cNvSpPr/>
          <p:nvPr/>
        </p:nvSpPr>
        <p:spPr>
          <a:xfrm>
            <a:off x="628650" y="2126279"/>
            <a:ext cx="1354346" cy="4901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Night = </a:t>
            </a:r>
            <a:br>
              <a:rPr lang="en-US" sz="900" dirty="0">
                <a:solidFill>
                  <a:schemeClr val="tx1"/>
                </a:solidFill>
              </a:rPr>
            </a:br>
            <a:r>
              <a:rPr lang="en-US" sz="900" dirty="0">
                <a:solidFill>
                  <a:schemeClr val="tx1"/>
                </a:solidFill>
              </a:rPr>
              <a:t>9PM-9AM</a:t>
            </a:r>
          </a:p>
        </p:txBody>
      </p:sp>
      <p:sp>
        <p:nvSpPr>
          <p:cNvPr id="19" name="Ellipse 18"/>
          <p:cNvSpPr/>
          <p:nvPr/>
        </p:nvSpPr>
        <p:spPr>
          <a:xfrm>
            <a:off x="6992710" y="2126279"/>
            <a:ext cx="1354346" cy="4901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Office hours = </a:t>
            </a:r>
            <a:r>
              <a:rPr lang="en-US" sz="900">
                <a:solidFill>
                  <a:schemeClr val="tx1"/>
                </a:solidFill>
              </a:rPr>
              <a:t/>
            </a:r>
            <a:br>
              <a:rPr lang="en-US" sz="900">
                <a:solidFill>
                  <a:schemeClr val="tx1"/>
                </a:solidFill>
              </a:rPr>
            </a:br>
            <a:r>
              <a:rPr lang="en-US" sz="900">
                <a:solidFill>
                  <a:schemeClr val="tx1"/>
                </a:solidFill>
              </a:rPr>
              <a:t>8AM-8PM, </a:t>
            </a:r>
            <a:r>
              <a:rPr lang="en-US" sz="900" dirty="0">
                <a:solidFill>
                  <a:schemeClr val="tx1"/>
                </a:solidFill>
              </a:rPr>
              <a:t>Monday-</a:t>
            </a:r>
            <a:r>
              <a:rPr lang="en-US" sz="900" dirty="0" err="1">
                <a:solidFill>
                  <a:schemeClr val="tx1"/>
                </a:solidFill>
              </a:rPr>
              <a:t>friday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DC30-7775-44E9-A646-9CEC65E0FCBC}" type="datetime1">
              <a:rPr lang="fr-FR" smtClean="0"/>
              <a:t>11/02/2019</a:t>
            </a:fld>
            <a:endParaRPr lang="en-US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Anniversaire chaire IDFM 2019</a:t>
            </a: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E0E6-132F-4A41-8578-EAB41A26B74F}" type="slidenum">
              <a:rPr lang="en-US" smtClean="0"/>
              <a:t>14</a:t>
            </a:fld>
            <a:endParaRPr lang="en-US"/>
          </a:p>
        </p:txBody>
      </p:sp>
      <p:sp>
        <p:nvSpPr>
          <p:cNvPr id="24" name="Espace réservé du texte 10"/>
          <p:cNvSpPr txBox="1">
            <a:spLocks/>
          </p:cNvSpPr>
          <p:nvPr/>
        </p:nvSpPr>
        <p:spPr>
          <a:xfrm>
            <a:off x="457199" y="473802"/>
            <a:ext cx="4522763" cy="267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Home and work inference: data treatment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="" xmlns:a16="http://schemas.microsoft.com/office/drawing/2014/main" id="{D54458B4-C00C-479C-9AE4-9AC0DA31DDDC}"/>
              </a:ext>
            </a:extLst>
          </p:cNvPr>
          <p:cNvSpPr txBox="1"/>
          <p:nvPr/>
        </p:nvSpPr>
        <p:spPr>
          <a:xfrm>
            <a:off x="6827633" y="4805400"/>
            <a:ext cx="22128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Inspired</a:t>
            </a: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from</a:t>
            </a: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</a:rPr>
              <a:t>Kung </a:t>
            </a:r>
            <a:r>
              <a:rPr lang="fr-FR" sz="1200" i="1" dirty="0">
                <a:latin typeface="Verdana" panose="020B0604030504040204" pitchFamily="34" charset="0"/>
                <a:ea typeface="Verdana" panose="020B0604030504040204" pitchFamily="34" charset="0"/>
              </a:rPr>
              <a:t>et al.</a:t>
            </a: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fr-FR" sz="1200">
                <a:latin typeface="Verdana" panose="020B0604030504040204" pitchFamily="34" charset="0"/>
                <a:ea typeface="Verdana" panose="020B0604030504040204" pitchFamily="34" charset="0"/>
              </a:rPr>
              <a:t>2014), </a:t>
            </a: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</a:rPr>
              <a:t>Alexander </a:t>
            </a:r>
            <a:r>
              <a:rPr lang="fr-FR" sz="1200" i="1" dirty="0">
                <a:latin typeface="Verdana" panose="020B0604030504040204" pitchFamily="34" charset="0"/>
                <a:ea typeface="Verdana" panose="020B0604030504040204" pitchFamily="34" charset="0"/>
              </a:rPr>
              <a:t>et al. </a:t>
            </a: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fr-FR" sz="1200">
                <a:latin typeface="Verdana" panose="020B0604030504040204" pitchFamily="34" charset="0"/>
                <a:ea typeface="Verdana" panose="020B0604030504040204" pitchFamily="34" charset="0"/>
              </a:rPr>
              <a:t>2015), </a:t>
            </a:r>
            <a:r>
              <a:rPr lang="fr-FR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Çolak</a:t>
            </a: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200" i="1" dirty="0">
                <a:latin typeface="Verdana" panose="020B0604030504040204" pitchFamily="34" charset="0"/>
                <a:ea typeface="Verdana" panose="020B0604030504040204" pitchFamily="34" charset="0"/>
              </a:rPr>
              <a:t>et al. </a:t>
            </a: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fr-FR" sz="1200">
                <a:latin typeface="Verdana" panose="020B0604030504040204" pitchFamily="34" charset="0"/>
                <a:ea typeface="Verdana" panose="020B0604030504040204" pitchFamily="34" charset="0"/>
              </a:rPr>
              <a:t>2015), </a:t>
            </a:r>
            <a:r>
              <a:rPr lang="fr-FR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Picornell</a:t>
            </a: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200" i="1" dirty="0">
                <a:latin typeface="Verdana" panose="020B0604030504040204" pitchFamily="34" charset="0"/>
                <a:ea typeface="Verdana" panose="020B0604030504040204" pitchFamily="34" charset="0"/>
              </a:rPr>
              <a:t>et al. </a:t>
            </a: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fr-FR" sz="1200">
                <a:latin typeface="Verdana" panose="020B0604030504040204" pitchFamily="34" charset="0"/>
                <a:ea typeface="Verdana" panose="020B0604030504040204" pitchFamily="34" charset="0"/>
              </a:rPr>
              <a:t>2015), </a:t>
            </a:r>
            <a:r>
              <a:rPr lang="fr-FR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Toole</a:t>
            </a: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200" i="1" dirty="0">
                <a:latin typeface="Verdana" panose="020B0604030504040204" pitchFamily="34" charset="0"/>
                <a:ea typeface="Verdana" panose="020B0604030504040204" pitchFamily="34" charset="0"/>
              </a:rPr>
              <a:t>et al. </a:t>
            </a: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fr-FR" sz="1200">
                <a:latin typeface="Verdana" panose="020B0604030504040204" pitchFamily="34" charset="0"/>
                <a:ea typeface="Verdana" panose="020B0604030504040204" pitchFamily="34" charset="0"/>
              </a:rPr>
              <a:t>2015), </a:t>
            </a:r>
            <a:r>
              <a:rPr lang="fr-FR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Phithakkitnukoon</a:t>
            </a: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200" i="1" dirty="0">
                <a:latin typeface="Verdana" panose="020B0604030504040204" pitchFamily="34" charset="0"/>
                <a:ea typeface="Verdana" panose="020B0604030504040204" pitchFamily="34" charset="0"/>
              </a:rPr>
              <a:t>et al. </a:t>
            </a: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</a:rPr>
              <a:t>(2017)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Rectangle à coins arrondis 11">
            <a:extLst>
              <a:ext uri="{FF2B5EF4-FFF2-40B4-BE49-F238E27FC236}">
                <a16:creationId xmlns="" xmlns:a16="http://schemas.microsoft.com/office/drawing/2014/main" id="{FF9026AB-BB78-4493-88F6-9D4AB168B0E9}"/>
              </a:ext>
            </a:extLst>
          </p:cNvPr>
          <p:cNvSpPr/>
          <p:nvPr/>
        </p:nvSpPr>
        <p:spPr>
          <a:xfrm>
            <a:off x="2398543" y="1270734"/>
            <a:ext cx="4200665" cy="672507"/>
          </a:xfrm>
          <a:prstGeom prst="round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For each individual: </a:t>
            </a:r>
            <a:br>
              <a:rPr lang="en-US" sz="1400" dirty="0"/>
            </a:br>
            <a:r>
              <a:rPr lang="en-US" sz="1400" dirty="0"/>
              <a:t>- list of districts where has been</a:t>
            </a:r>
          </a:p>
          <a:p>
            <a:pPr algn="ctr"/>
            <a:r>
              <a:rPr lang="en-US" sz="1400" dirty="0"/>
              <a:t>- moments when has been there</a:t>
            </a:r>
          </a:p>
        </p:txBody>
      </p:sp>
    </p:spTree>
    <p:extLst>
      <p:ext uri="{BB962C8B-B14F-4D97-AF65-F5344CB8AC3E}">
        <p14:creationId xmlns:p14="http://schemas.microsoft.com/office/powerpoint/2010/main" val="1798266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197939"/>
            <a:ext cx="7886700" cy="96542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Les stocks de lieu de residence </a:t>
            </a:r>
            <a:r>
              <a:rPr lang="en-US" sz="3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sont</a:t>
            </a:r>
            <a:r>
              <a:rPr lang="en-US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approximativement</a:t>
            </a:r>
            <a:r>
              <a:rPr lang="en-US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retrouvés</a:t>
            </a:r>
            <a:r>
              <a:rPr lang="en-US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 pas pour les </a:t>
            </a:r>
            <a:r>
              <a:rPr lang="en-US" sz="3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lieux</a:t>
            </a:r>
            <a:r>
              <a:rPr lang="en-US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emplois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>
          <a:xfrm>
            <a:off x="132099" y="5655986"/>
            <a:ext cx="4040982" cy="59001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5100" dirty="0" err="1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Geolytics</a:t>
            </a:r>
            <a:r>
              <a:rPr lang="en-US" sz="51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/>
            </a:r>
            <a:br>
              <a:rPr lang="en-US" sz="51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en-US" sz="34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(n = 506 devices)</a:t>
            </a:r>
          </a:p>
        </p:txBody>
      </p:sp>
      <p:graphicFrame>
        <p:nvGraphicFramePr>
          <p:cNvPr id="10" name="Espace réservé du contenu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699588747"/>
              </p:ext>
            </p:extLst>
          </p:nvPr>
        </p:nvGraphicFramePr>
        <p:xfrm>
          <a:off x="4621238" y="2721275"/>
          <a:ext cx="4040186" cy="2096154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10534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68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20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78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066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effectLst/>
                      </a:endParaRPr>
                    </a:p>
                    <a:p>
                      <a:pPr algn="l"/>
                      <a:r>
                        <a:rPr lang="en-US" sz="1600" dirty="0" smtClean="0">
                          <a:effectLst/>
                        </a:rPr>
                        <a:t>Work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French Census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effectLst/>
                        </a:rPr>
                        <a:t>Geolytics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effectLst/>
                        </a:rPr>
                        <a:t>Différence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7415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Paris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32%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56%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pts</a:t>
                      </a:r>
                      <a:endParaRPr lang="en-US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7415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Inner ring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38%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32%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 </a:t>
                      </a:r>
                      <a:r>
                        <a:rPr lang="en-US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pts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0662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Outer ring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28%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12%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pts</a:t>
                      </a:r>
                      <a:endParaRPr lang="en-US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4936550" y="5844743"/>
            <a:ext cx="4040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Cluster filtering: x=40%, y=40% 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F33D-C41E-4054-943B-52D159730B6A}" type="datetime1">
              <a:rPr lang="fr-FR" smtClean="0"/>
              <a:t>11/02/2019</a:t>
            </a:fld>
            <a:endParaRPr lang="en-US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Anniversaire chaire IDFM 2019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E0E6-132F-4A41-8578-EAB41A26B74F}" type="slidenum">
              <a:rPr lang="en-US" smtClean="0"/>
              <a:t>15</a:t>
            </a:fld>
            <a:endParaRPr lang="en-US"/>
          </a:p>
        </p:txBody>
      </p:sp>
      <p:sp>
        <p:nvSpPr>
          <p:cNvPr id="17" name="Espace réservé du texte 10">
            <a:extLst>
              <a:ext uri="{FF2B5EF4-FFF2-40B4-BE49-F238E27FC236}">
                <a16:creationId xmlns="" xmlns:a16="http://schemas.microsoft.com/office/drawing/2014/main" id="{3262EC61-ECCE-4CF5-83B5-A8A3298F614A}"/>
              </a:ext>
            </a:extLst>
          </p:cNvPr>
          <p:cNvSpPr txBox="1">
            <a:spLocks/>
          </p:cNvSpPr>
          <p:nvPr/>
        </p:nvSpPr>
        <p:spPr>
          <a:xfrm>
            <a:off x="457200" y="473802"/>
            <a:ext cx="4649372" cy="3385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Home and work inference: Results</a:t>
            </a:r>
            <a:endParaRPr lang="en-US" sz="15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19" name="Espace réservé du contenu 8">
            <a:extLst>
              <a:ext uri="{FF2B5EF4-FFF2-40B4-BE49-F238E27FC236}">
                <a16:creationId xmlns="" xmlns:a16="http://schemas.microsoft.com/office/drawing/2014/main" id="{549F08A2-E9CC-44DA-802B-26E81A23BF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2676896"/>
              </p:ext>
            </p:extLst>
          </p:nvPr>
        </p:nvGraphicFramePr>
        <p:xfrm>
          <a:off x="377839" y="2709229"/>
          <a:ext cx="4060518" cy="2096154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10575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8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01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199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3893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effectLst/>
                      </a:endParaRPr>
                    </a:p>
                    <a:p>
                      <a:pPr algn="l"/>
                      <a:r>
                        <a:rPr lang="en-US" sz="1600" dirty="0">
                          <a:effectLst/>
                        </a:rPr>
                        <a:t>Home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French Census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effectLst/>
                        </a:rPr>
                        <a:t>Geolytics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effectLst/>
                        </a:rPr>
                        <a:t>Différence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9142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Paris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23%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19%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 </a:t>
                      </a:r>
                      <a:r>
                        <a:rPr lang="en-US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pts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9142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Inner ring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40%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34%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 </a:t>
                      </a:r>
                      <a:r>
                        <a:rPr lang="en-US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pts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8935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Outer ring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37%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47%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pts</a:t>
                      </a:r>
                      <a:endParaRPr lang="en-US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Espace réservé du texte 2">
            <a:extLst>
              <a:ext uri="{FF2B5EF4-FFF2-40B4-BE49-F238E27FC236}">
                <a16:creationId xmlns="" xmlns:a16="http://schemas.microsoft.com/office/drawing/2014/main" id="{6FF2401C-E5DA-4DEC-A805-CF65729AD9F3}"/>
              </a:ext>
            </a:extLst>
          </p:cNvPr>
          <p:cNvSpPr txBox="1">
            <a:spLocks/>
          </p:cNvSpPr>
          <p:nvPr/>
        </p:nvSpPr>
        <p:spPr>
          <a:xfrm>
            <a:off x="112564" y="5095576"/>
            <a:ext cx="4060517" cy="59001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51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French Census (2012)</a:t>
            </a:r>
            <a:br>
              <a:rPr lang="en-US" sz="51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endParaRPr lang="en-US" sz="3400" dirty="0"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C79A7C7A-AA4C-4632-8308-800854A142D8}"/>
              </a:ext>
            </a:extLst>
          </p:cNvPr>
          <p:cNvSpPr txBox="1"/>
          <p:nvPr/>
        </p:nvSpPr>
        <p:spPr>
          <a:xfrm>
            <a:off x="4302799" y="5100817"/>
            <a:ext cx="4061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People working outside district of residence</a:t>
            </a:r>
          </a:p>
        </p:txBody>
      </p:sp>
    </p:spTree>
    <p:extLst>
      <p:ext uri="{BB962C8B-B14F-4D97-AF65-F5344CB8AC3E}">
        <p14:creationId xmlns:p14="http://schemas.microsoft.com/office/powerpoint/2010/main" val="2187792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837813"/>
            <a:ext cx="7886700" cy="9654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Répartition</a:t>
            </a:r>
            <a:r>
              <a:rPr lang="en-US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des </a:t>
            </a:r>
            <a:r>
              <a:rPr lang="en-US" sz="3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origines</a:t>
            </a:r>
            <a:r>
              <a:rPr lang="en-US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destination </a:t>
            </a:r>
            <a:r>
              <a:rPr lang="en-US" sz="3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laisse</a:t>
            </a:r>
            <a:r>
              <a:rPr lang="en-US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à </a:t>
            </a:r>
            <a:r>
              <a:rPr lang="en-US" sz="3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désirer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>
          <a:xfrm>
            <a:off x="4619649" y="2139351"/>
            <a:ext cx="4040982" cy="59001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5100" dirty="0" err="1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Geolytics</a:t>
            </a:r>
            <a:r>
              <a:rPr lang="en-US" sz="51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/>
            </a:r>
            <a:br>
              <a:rPr lang="en-US" sz="51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en-US" sz="34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(n = 506 devices)</a:t>
            </a:r>
          </a:p>
        </p:txBody>
      </p:sp>
      <p:graphicFrame>
        <p:nvGraphicFramePr>
          <p:cNvPr id="10" name="Espace réservé du contenu 6"/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4621238" y="2721275"/>
          <a:ext cx="4040186" cy="2096154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10534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68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20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78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066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Work </a:t>
                      </a:r>
                    </a:p>
                    <a:p>
                      <a:pPr algn="l"/>
                      <a:r>
                        <a:rPr lang="en-US" sz="1600" dirty="0">
                          <a:effectLst/>
                        </a:rPr>
                        <a:t>Home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Paris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Inner ring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Outer ring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7415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Paris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11%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7%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1%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7415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Inner ring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20%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12%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2%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0662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Outer ring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25%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13%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9%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4621239" y="4837567"/>
            <a:ext cx="4040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Cluster filtering: x=40%, y=40%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28254" y="5486400"/>
            <a:ext cx="7865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Représentativité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des OD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laisse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à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désirer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On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étudie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les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indicateurs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OD par OD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F33D-C41E-4054-943B-52D159730B6A}" type="datetime1">
              <a:rPr lang="fr-FR" smtClean="0"/>
              <a:t>11/02/2019</a:t>
            </a:fld>
            <a:endParaRPr lang="en-US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Anniversaire chaire IDFM 2019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E0E6-132F-4A41-8578-EAB41A26B74F}" type="slidenum">
              <a:rPr lang="en-US" smtClean="0"/>
              <a:t>16</a:t>
            </a:fld>
            <a:endParaRPr lang="en-US"/>
          </a:p>
        </p:txBody>
      </p:sp>
      <p:sp>
        <p:nvSpPr>
          <p:cNvPr id="17" name="Espace réservé du texte 10">
            <a:extLst>
              <a:ext uri="{FF2B5EF4-FFF2-40B4-BE49-F238E27FC236}">
                <a16:creationId xmlns="" xmlns:a16="http://schemas.microsoft.com/office/drawing/2014/main" id="{3262EC61-ECCE-4CF5-83B5-A8A3298F614A}"/>
              </a:ext>
            </a:extLst>
          </p:cNvPr>
          <p:cNvSpPr txBox="1">
            <a:spLocks/>
          </p:cNvSpPr>
          <p:nvPr/>
        </p:nvSpPr>
        <p:spPr>
          <a:xfrm>
            <a:off x="457200" y="473802"/>
            <a:ext cx="4649372" cy="3385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Home and work inference: Results</a:t>
            </a:r>
            <a:endParaRPr lang="en-US" sz="15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19" name="Espace réservé du contenu 8">
            <a:extLst>
              <a:ext uri="{FF2B5EF4-FFF2-40B4-BE49-F238E27FC236}">
                <a16:creationId xmlns="" xmlns:a16="http://schemas.microsoft.com/office/drawing/2014/main" id="{549F08A2-E9CC-44DA-802B-26E81A23BFD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77839" y="2709229"/>
          <a:ext cx="4060518" cy="2096154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10575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8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01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199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3893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Work </a:t>
                      </a:r>
                    </a:p>
                    <a:p>
                      <a:pPr algn="l"/>
                      <a:r>
                        <a:rPr lang="en-US" sz="1600" dirty="0">
                          <a:effectLst/>
                        </a:rPr>
                        <a:t>Home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Paris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Inner ring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Outer ring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9142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Paris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16%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6%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1%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9142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Inner ring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12%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24%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4%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8935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Outer ring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6%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8%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23%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Espace réservé du texte 2">
            <a:extLst>
              <a:ext uri="{FF2B5EF4-FFF2-40B4-BE49-F238E27FC236}">
                <a16:creationId xmlns="" xmlns:a16="http://schemas.microsoft.com/office/drawing/2014/main" id="{6FF2401C-E5DA-4DEC-A805-CF65729AD9F3}"/>
              </a:ext>
            </a:extLst>
          </p:cNvPr>
          <p:cNvSpPr txBox="1">
            <a:spLocks/>
          </p:cNvSpPr>
          <p:nvPr/>
        </p:nvSpPr>
        <p:spPr>
          <a:xfrm>
            <a:off x="377045" y="2139351"/>
            <a:ext cx="4060517" cy="59001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51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French Census (2012)</a:t>
            </a:r>
            <a:br>
              <a:rPr lang="en-US" sz="51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endParaRPr lang="en-US" sz="3400" dirty="0"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C79A7C7A-AA4C-4632-8308-800854A142D8}"/>
              </a:ext>
            </a:extLst>
          </p:cNvPr>
          <p:cNvSpPr txBox="1"/>
          <p:nvPr/>
        </p:nvSpPr>
        <p:spPr>
          <a:xfrm>
            <a:off x="377046" y="4855365"/>
            <a:ext cx="4061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People working outside district of residence</a:t>
            </a:r>
          </a:p>
        </p:txBody>
      </p:sp>
    </p:spTree>
    <p:extLst>
      <p:ext uri="{BB962C8B-B14F-4D97-AF65-F5344CB8AC3E}">
        <p14:creationId xmlns:p14="http://schemas.microsoft.com/office/powerpoint/2010/main" val="958898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287B1D2-795D-4E52-95C1-167209FF0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Etape</a:t>
            </a:r>
            <a:r>
              <a:rPr lang="en-US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2</a:t>
            </a: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C7CDB3E9-098B-453C-B68A-91209660E8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Inférer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les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déplacements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361E-912D-4ABE-A1D6-C27035645D3A}" type="datetime1">
              <a:rPr lang="fr-FR" smtClean="0"/>
              <a:t>11/02/2019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Anniversaire chaire IDFM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E0E6-132F-4A41-8578-EAB41A26B74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4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9728"/>
          </a:xfrm>
        </p:spPr>
        <p:txBody>
          <a:bodyPr>
            <a:normAutofit/>
          </a:bodyPr>
          <a:lstStyle/>
          <a:p>
            <a:pPr algn="ctr"/>
            <a:r>
              <a:rPr lang="en-GB" sz="2800" dirty="0">
                <a:latin typeface="Consolas" panose="020B0609020204030204" pitchFamily="49" charset="0"/>
                <a:cs typeface="Consolas" panose="020B0609020204030204" pitchFamily="49" charset="0"/>
              </a:rPr>
              <a:t>Workflow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628650" y="1200576"/>
            <a:ext cx="7886700" cy="3948732"/>
            <a:chOff x="1960638" y="3463254"/>
            <a:chExt cx="12298792" cy="4007010"/>
          </a:xfrm>
        </p:grpSpPr>
        <p:sp>
          <p:nvSpPr>
            <p:cNvPr id="5" name="Organigramme : Processus 4"/>
            <p:cNvSpPr/>
            <p:nvPr/>
          </p:nvSpPr>
          <p:spPr>
            <a:xfrm>
              <a:off x="5137069" y="3463254"/>
              <a:ext cx="5945929" cy="753625"/>
            </a:xfrm>
            <a:prstGeom prst="flowChartProcess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21920" tIns="60961" rIns="121920" bIns="609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1" dirty="0"/>
                <a:t>Points</a:t>
              </a:r>
              <a:endParaRPr lang="en-US" sz="1600" dirty="0"/>
            </a:p>
          </p:txBody>
        </p:sp>
        <p:sp>
          <p:nvSpPr>
            <p:cNvPr id="6" name="Organigramme : Processus 5"/>
            <p:cNvSpPr/>
            <p:nvPr/>
          </p:nvSpPr>
          <p:spPr>
            <a:xfrm>
              <a:off x="4356225" y="6735686"/>
              <a:ext cx="7543547" cy="734578"/>
            </a:xfrm>
            <a:prstGeom prst="flowChartProcess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21920" tIns="60961" rIns="121920" bIns="609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1" dirty="0" err="1"/>
                <a:t>Déplacements</a:t>
              </a:r>
              <a:r>
                <a:rPr lang="en-US" sz="2401" dirty="0"/>
                <a:t> </a:t>
              </a:r>
              <a:r>
                <a:rPr lang="en-US" sz="2401" dirty="0" err="1"/>
                <a:t>étiquetés</a:t>
              </a:r>
              <a:r>
                <a:rPr lang="en-US" sz="2401" dirty="0"/>
                <a:t/>
              </a:r>
              <a:br>
                <a:rPr lang="en-US" sz="2401" dirty="0"/>
              </a:br>
              <a:r>
                <a:rPr lang="en-US" sz="1600" dirty="0"/>
                <a:t>(domicile, travail, </a:t>
              </a:r>
              <a:r>
                <a:rPr lang="en-US" sz="1600" dirty="0" err="1"/>
                <a:t>autre</a:t>
              </a:r>
              <a:r>
                <a:rPr lang="en-US" sz="1600" dirty="0"/>
                <a:t>)</a:t>
              </a:r>
            </a:p>
          </p:txBody>
        </p:sp>
        <p:sp>
          <p:nvSpPr>
            <p:cNvPr id="7" name="Rectangle à coins arrondis 6"/>
            <p:cNvSpPr/>
            <p:nvPr/>
          </p:nvSpPr>
          <p:spPr>
            <a:xfrm>
              <a:off x="8934379" y="5105356"/>
              <a:ext cx="5325051" cy="734578"/>
            </a:xfrm>
            <a:prstGeom prst="roundRect">
              <a:avLst>
                <a:gd name="adj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21920" tIns="60961" rIns="121920" bIns="609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1" dirty="0"/>
                <a:t>Trips</a:t>
              </a:r>
            </a:p>
          </p:txBody>
        </p:sp>
        <p:sp>
          <p:nvSpPr>
            <p:cNvPr id="8" name="Rectangle à coins arrondis 7"/>
            <p:cNvSpPr/>
            <p:nvPr/>
          </p:nvSpPr>
          <p:spPr>
            <a:xfrm>
              <a:off x="1960638" y="5105356"/>
              <a:ext cx="5325051" cy="734578"/>
            </a:xfrm>
            <a:prstGeom prst="roundRect">
              <a:avLst>
                <a:gd name="adj" fmla="val 45299"/>
              </a:avLst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21920" tIns="60961" rIns="121920" bIns="609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1" dirty="0"/>
                <a:t>Individual clusters</a:t>
              </a:r>
              <a:br>
                <a:rPr lang="en-US" sz="2401" dirty="0"/>
              </a:br>
              <a:r>
                <a:rPr lang="en-US" sz="1600" dirty="0"/>
                <a:t>(home </a:t>
              </a:r>
              <a:r>
                <a:rPr lang="en-US" sz="1600"/>
                <a:t>and work, </a:t>
              </a:r>
              <a:r>
                <a:rPr lang="en-US" sz="1600" dirty="0"/>
                <a:t>district level)</a:t>
              </a:r>
            </a:p>
          </p:txBody>
        </p:sp>
      </p:grpSp>
      <p:cxnSp>
        <p:nvCxnSpPr>
          <p:cNvPr id="10" name="Connecteur droit avec flèche 9"/>
          <p:cNvCxnSpPr>
            <a:endCxn id="8" idx="0"/>
          </p:cNvCxnSpPr>
          <p:nvPr/>
        </p:nvCxnSpPr>
        <p:spPr>
          <a:xfrm flipH="1">
            <a:off x="2336016" y="1943241"/>
            <a:ext cx="2235984" cy="8755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endCxn id="7" idx="0"/>
          </p:cNvCxnSpPr>
          <p:nvPr/>
        </p:nvCxnSpPr>
        <p:spPr>
          <a:xfrm>
            <a:off x="4572000" y="1943241"/>
            <a:ext cx="2235984" cy="87555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en angle 13"/>
          <p:cNvCxnSpPr>
            <a:stCxn id="8" idx="2"/>
            <a:endCxn id="6" idx="0"/>
          </p:cNvCxnSpPr>
          <p:nvPr/>
        </p:nvCxnSpPr>
        <p:spPr>
          <a:xfrm rot="16200000" flipH="1">
            <a:off x="3018406" y="2860298"/>
            <a:ext cx="882725" cy="2247505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en angle 17"/>
          <p:cNvCxnSpPr>
            <a:stCxn id="7" idx="2"/>
          </p:cNvCxnSpPr>
          <p:nvPr/>
        </p:nvCxnSpPr>
        <p:spPr>
          <a:xfrm rot="5400000">
            <a:off x="5474727" y="2651486"/>
            <a:ext cx="442054" cy="2224461"/>
          </a:xfrm>
          <a:prstGeom prst="bentConnector2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6038110" y="2241581"/>
            <a:ext cx="1639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infer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392586" y="2241320"/>
            <a:ext cx="1639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infer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752489" y="3668412"/>
            <a:ext cx="1639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merge</a:t>
            </a:r>
          </a:p>
        </p:txBody>
      </p:sp>
      <p:sp>
        <p:nvSpPr>
          <p:cNvPr id="49" name="Organigramme : Extraire 48"/>
          <p:cNvSpPr/>
          <p:nvPr/>
        </p:nvSpPr>
        <p:spPr>
          <a:xfrm>
            <a:off x="819622" y="5264133"/>
            <a:ext cx="7812314" cy="1136667"/>
          </a:xfrm>
          <a:prstGeom prst="flowChartExtra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 err="1">
                <a:sym typeface="Wingdings" panose="05000000000000000000" pitchFamily="2" charset="2"/>
              </a:rPr>
              <a:t>Calibrer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l’algorithme</a:t>
            </a:r>
            <a:r>
              <a:rPr lang="en-US" dirty="0">
                <a:sym typeface="Wingdings" panose="05000000000000000000" pitchFamily="2" charset="2"/>
              </a:rPr>
              <a:t> des </a:t>
            </a:r>
            <a:r>
              <a:rPr lang="en-US" dirty="0" err="1">
                <a:sym typeface="Wingdings" panose="05000000000000000000" pitchFamily="2" charset="2"/>
              </a:rPr>
              <a:t>déplacements</a:t>
            </a:r>
            <a:r>
              <a:rPr lang="en-US" dirty="0">
                <a:sym typeface="Wingdings" panose="05000000000000000000" pitchFamily="2" charset="2"/>
              </a:rPr>
              <a:t> sur le domicile-travail</a:t>
            </a:r>
            <a:endParaRPr lang="en-US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A432-DD96-4420-8E27-CE02861A65B9}" type="datetime1">
              <a:rPr lang="fr-FR" smtClean="0"/>
              <a:t>11/02/2019</a:t>
            </a:fld>
            <a:endParaRPr lang="en-US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Anniversaire chaire IDFM 2019</a:t>
            </a: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E0E6-132F-4A41-8578-EAB41A26B74F}" type="slidenum">
              <a:rPr lang="en-US" smtClean="0"/>
              <a:t>18</a:t>
            </a:fld>
            <a:endParaRPr lang="en-US"/>
          </a:p>
        </p:txBody>
      </p:sp>
      <p:sp>
        <p:nvSpPr>
          <p:cNvPr id="26" name="Espace réservé du texte 10"/>
          <p:cNvSpPr txBox="1">
            <a:spLocks/>
          </p:cNvSpPr>
          <p:nvPr/>
        </p:nvSpPr>
        <p:spPr>
          <a:xfrm>
            <a:off x="457200" y="473802"/>
            <a:ext cx="2455069" cy="3284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Method</a:t>
            </a:r>
            <a:endParaRPr lang="en-US" sz="15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66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2198" y="690147"/>
            <a:ext cx="7923808" cy="845140"/>
          </a:xfrm>
        </p:spPr>
        <p:txBody>
          <a:bodyPr>
            <a:normAutofit/>
          </a:bodyPr>
          <a:lstStyle/>
          <a:p>
            <a:pPr algn="ctr"/>
            <a:r>
              <a:rPr lang="fr-FR" sz="2400" dirty="0">
                <a:latin typeface="Consolas" panose="020B0609020204030204" pitchFamily="49" charset="0"/>
                <a:cs typeface="Consolas" panose="020B0609020204030204" pitchFamily="49" charset="0"/>
              </a:rPr>
              <a:t>Inférer les déplacements: </a:t>
            </a:r>
            <a:br>
              <a:rPr lang="fr-FR" sz="2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fr-FR" sz="2400" dirty="0">
                <a:latin typeface="Consolas" panose="020B0609020204030204" pitchFamily="49" charset="0"/>
                <a:cs typeface="Consolas" panose="020B0609020204030204" pitchFamily="49" charset="0"/>
              </a:rPr>
              <a:t>algorithme à deux paramètres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5175-3AE4-4687-9C93-38A330C1F463}" type="datetime1">
              <a:rPr lang="fr-FR" smtClean="0"/>
              <a:t>11/02/2019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Anniversaire chaire IDFM 2019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E0E6-132F-4A41-8578-EAB41A26B74F}" type="slidenum">
              <a:rPr lang="en-US" smtClean="0"/>
              <a:t>19</a:t>
            </a:fld>
            <a:endParaRPr lang="en-US"/>
          </a:p>
        </p:txBody>
      </p:sp>
      <p:sp>
        <p:nvSpPr>
          <p:cNvPr id="29" name="Espace réservé du texte 10"/>
          <p:cNvSpPr txBox="1">
            <a:spLocks/>
          </p:cNvSpPr>
          <p:nvPr/>
        </p:nvSpPr>
        <p:spPr>
          <a:xfrm>
            <a:off x="457200" y="473802"/>
            <a:ext cx="7054948" cy="2683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Trip inference: Data treatment</a:t>
            </a:r>
            <a:endParaRPr lang="en-US" sz="15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="" xmlns:a16="http://schemas.microsoft.com/office/drawing/2014/main" id="{39463585-74AE-42DC-B503-4E541D384DC3}"/>
              </a:ext>
            </a:extLst>
          </p:cNvPr>
          <p:cNvGrpSpPr/>
          <p:nvPr/>
        </p:nvGrpSpPr>
        <p:grpSpPr>
          <a:xfrm>
            <a:off x="457200" y="1592608"/>
            <a:ext cx="7952133" cy="4900081"/>
            <a:chOff x="457200" y="1592608"/>
            <a:chExt cx="7952133" cy="4900081"/>
          </a:xfrm>
        </p:grpSpPr>
        <p:pic>
          <p:nvPicPr>
            <p:cNvPr id="17" name="Image 16">
              <a:extLst>
                <a:ext uri="{FF2B5EF4-FFF2-40B4-BE49-F238E27FC236}">
                  <a16:creationId xmlns="" xmlns:a16="http://schemas.microsoft.com/office/drawing/2014/main" id="{888D7FBD-AAD0-4D63-872F-575DBEED11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640" b="17204"/>
            <a:stretch/>
          </p:blipFill>
          <p:spPr>
            <a:xfrm>
              <a:off x="457200" y="1592608"/>
              <a:ext cx="7440910" cy="4590703"/>
            </a:xfrm>
            <a:prstGeom prst="rect">
              <a:avLst/>
            </a:prstGeom>
          </p:spPr>
        </p:pic>
        <p:sp>
          <p:nvSpPr>
            <p:cNvPr id="30" name="Rectangle : avec coins rognés en diagonale 29">
              <a:extLst>
                <a:ext uri="{FF2B5EF4-FFF2-40B4-BE49-F238E27FC236}">
                  <a16:creationId xmlns="" xmlns:a16="http://schemas.microsoft.com/office/drawing/2014/main" id="{98F7EEA8-CC4B-4781-96BD-7A73E20E8218}"/>
                </a:ext>
              </a:extLst>
            </p:cNvPr>
            <p:cNvSpPr/>
            <p:nvPr/>
          </p:nvSpPr>
          <p:spPr>
            <a:xfrm>
              <a:off x="5043250" y="4792844"/>
              <a:ext cx="2854860" cy="1699845"/>
            </a:xfrm>
            <a:prstGeom prst="snip2DiagRect">
              <a:avLst/>
            </a:prstGeom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600" dirty="0"/>
                <a:t>Exclure déplacements dont : </a:t>
              </a:r>
            </a:p>
            <a:p>
              <a:r>
                <a:rPr lang="fr-FR" sz="1600" dirty="0"/>
                <a:t>- Durée &gt;12h</a:t>
              </a:r>
            </a:p>
            <a:p>
              <a:r>
                <a:rPr lang="fr-FR" sz="1600" dirty="0"/>
                <a:t>- Durée &lt;1 min</a:t>
              </a:r>
            </a:p>
            <a:p>
              <a:r>
                <a:rPr lang="fr-FR" sz="1600" dirty="0"/>
                <a:t>- portée/durée &lt;1 km/h</a:t>
              </a:r>
            </a:p>
            <a:p>
              <a:r>
                <a:rPr lang="fr-FR" sz="1600" dirty="0"/>
                <a:t>- Portée/durée &gt;1000 km/h</a:t>
              </a:r>
            </a:p>
            <a:p>
              <a:r>
                <a:rPr lang="fr-FR" sz="1600" dirty="0"/>
                <a:t>- Distance &lt;100m</a:t>
              </a:r>
            </a:p>
            <a:p>
              <a:pPr algn="ctr"/>
              <a:endParaRPr lang="fr-FR" sz="1600" dirty="0"/>
            </a:p>
          </p:txBody>
        </p:sp>
        <p:cxnSp>
          <p:nvCxnSpPr>
            <p:cNvPr id="7" name="Connecteur droit avec flèche 6">
              <a:extLst>
                <a:ext uri="{FF2B5EF4-FFF2-40B4-BE49-F238E27FC236}">
                  <a16:creationId xmlns="" xmlns:a16="http://schemas.microsoft.com/office/drawing/2014/main" id="{9563AA09-F1C3-4EDE-9AB6-A3666CD97AE5}"/>
                </a:ext>
              </a:extLst>
            </p:cNvPr>
            <p:cNvCxnSpPr/>
            <p:nvPr/>
          </p:nvCxnSpPr>
          <p:spPr>
            <a:xfrm>
              <a:off x="3591339" y="5274365"/>
              <a:ext cx="1451911" cy="18553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ZoneTexte 10">
              <a:extLst>
                <a:ext uri="{FF2B5EF4-FFF2-40B4-BE49-F238E27FC236}">
                  <a16:creationId xmlns="" xmlns:a16="http://schemas.microsoft.com/office/drawing/2014/main" id="{07BA228C-E23C-486B-8E24-05ABCD1A98E3}"/>
                </a:ext>
              </a:extLst>
            </p:cNvPr>
            <p:cNvSpPr txBox="1"/>
            <p:nvPr/>
          </p:nvSpPr>
          <p:spPr>
            <a:xfrm>
              <a:off x="5287618" y="3644347"/>
              <a:ext cx="31217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X : vitesse entre deux points</a:t>
              </a:r>
            </a:p>
            <a:p>
              <a:r>
                <a:rPr lang="fr-FR" dirty="0"/>
                <a:t>Y : temps immobile entre deux trajets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8066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 quoi parle-t-on</a:t>
            </a:r>
            <a:r>
              <a:rPr lang="fr-FR" dirty="0" smtClean="0"/>
              <a:t>? – données de « </a:t>
            </a:r>
            <a:r>
              <a:rPr lang="fr-FR" dirty="0" err="1" smtClean="0"/>
              <a:t>tracking</a:t>
            </a:r>
            <a:r>
              <a:rPr lang="fr-FR" dirty="0" smtClean="0"/>
              <a:t> » issues d’applications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51339" y="1690688"/>
            <a:ext cx="7664011" cy="4143499"/>
          </a:xfrm>
        </p:spPr>
        <p:txBody>
          <a:bodyPr>
            <a:normAutofit/>
          </a:bodyPr>
          <a:lstStyle/>
          <a:p>
            <a:r>
              <a:rPr lang="fr-FR" sz="2000" dirty="0" smtClean="0"/>
              <a:t>Les téléphones alimentent beaucoup de bases de données internes et externes au téléphone…</a:t>
            </a:r>
          </a:p>
          <a:p>
            <a:pPr marL="0" indent="0">
              <a:buNone/>
            </a:pPr>
            <a:endParaRPr lang="fr-FR" sz="20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0BDE-EC9A-4A83-8972-38C4DD98D0E7}" type="datetime1">
              <a:rPr lang="fr-FR" smtClean="0"/>
              <a:t>11/02/2019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Anniversaire chaire IDFM 2019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E0E6-132F-4A41-8578-EAB41A26B74F}" type="slidenum">
              <a:rPr lang="en-US" smtClean="0"/>
              <a:t>2</a:t>
            </a:fld>
            <a:endParaRPr lang="en-US"/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65" y="2415430"/>
            <a:ext cx="6831249" cy="3995408"/>
          </a:xfrm>
          <a:prstGeom prst="rect">
            <a:avLst/>
          </a:prstGeom>
        </p:spPr>
      </p:pic>
      <p:sp>
        <p:nvSpPr>
          <p:cNvPr id="8" name="ZoneTexte 6"/>
          <p:cNvSpPr txBox="1">
            <a:spLocks noChangeArrowheads="1"/>
          </p:cNvSpPr>
          <p:nvPr/>
        </p:nvSpPr>
        <p:spPr bwMode="auto">
          <a:xfrm>
            <a:off x="3934502" y="6037400"/>
            <a:ext cx="2959465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662" dirty="0"/>
              <a:t>Source : Chrétien et al., 2018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6695091" y="2267339"/>
            <a:ext cx="2132526" cy="3719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Les applications smartphone peuvent combiner différents signaux</a:t>
            </a:r>
          </a:p>
          <a:p>
            <a:r>
              <a:rPr lang="fr-FR" sz="2000" dirty="0" smtClean="0"/>
              <a:t>Importance de la notion d’  « </a:t>
            </a:r>
            <a:r>
              <a:rPr lang="fr-FR" sz="2000" dirty="0" err="1" smtClean="0"/>
              <a:t>événément</a:t>
            </a:r>
            <a:r>
              <a:rPr lang="fr-FR" sz="2000" dirty="0" smtClean="0"/>
              <a:t> »</a:t>
            </a:r>
          </a:p>
          <a:p>
            <a:r>
              <a:rPr lang="fr-FR" sz="2000" dirty="0"/>
              <a:t>Taux de possession de smartphone chez les 14-69 ans : 83% (CREDOC, 2017)</a:t>
            </a:r>
          </a:p>
          <a:p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1637055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802258"/>
            <a:ext cx="7886700" cy="8884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Calibration des </a:t>
            </a:r>
            <a:r>
              <a:rPr lang="en-US" dirty="0" err="1">
                <a:latin typeface="Consolas" panose="020B0609020204030204" pitchFamily="49" charset="0"/>
              </a:rPr>
              <a:t>paramètres</a:t>
            </a:r>
            <a:r>
              <a:rPr lang="en-US" dirty="0">
                <a:latin typeface="Consolas" panose="020B0609020204030204" pitchFamily="49" charset="0"/>
              </a:rPr>
              <a:t> (</a:t>
            </a:r>
            <a:r>
              <a:rPr lang="en-US" dirty="0" err="1">
                <a:latin typeface="Consolas" panose="020B0609020204030204" pitchFamily="49" charset="0"/>
              </a:rPr>
              <a:t>méthode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199469"/>
              </p:ext>
            </p:extLst>
          </p:nvPr>
        </p:nvGraphicFramePr>
        <p:xfrm>
          <a:off x="1055077" y="3529050"/>
          <a:ext cx="6986639" cy="2609355"/>
        </p:xfrm>
        <a:graphic>
          <a:graphicData uri="http://schemas.openxmlformats.org/drawingml/2006/table">
            <a:tbl>
              <a:tblPr firstRow="1" firstCol="1" lastRow="1">
                <a:tableStyleId>{9D7B26C5-4107-4FEC-AEDC-1716B250A1EF}</a:tableStyleId>
              </a:tblPr>
              <a:tblGrid>
                <a:gridCol w="22147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920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798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5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93A1A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Home</a:t>
                      </a:r>
                      <a:r>
                        <a:rPr lang="en-US" sz="1200" b="0" i="0" u="none" strike="noStrike" baseline="0" dirty="0">
                          <a:solidFill>
                            <a:srgbClr val="93A1A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-&gt; Work</a:t>
                      </a:r>
                      <a:endParaRPr lang="en-US" sz="1200" b="0" i="0" u="none" strike="noStrike" dirty="0">
                        <a:solidFill>
                          <a:srgbClr val="93A1A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16" marR="4816" marT="48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Trip-based </a:t>
                      </a:r>
                      <a:r>
                        <a:rPr lang="en-US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(5,</a:t>
                      </a:r>
                      <a:r>
                        <a:rPr lang="en-US" sz="1200" u="none" strike="noStrike" baseline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3, </a:t>
                      </a:r>
                      <a:r>
                        <a:rPr lang="en-US" sz="1200" u="none" strike="noStrike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16" marR="4816" marT="48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EGT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16" marR="4816" marT="4816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83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Paris -&gt; Paris</a:t>
                      </a:r>
                      <a:endParaRPr lang="en-US" sz="1200" b="0" i="0" u="none" strike="noStrike" dirty="0">
                        <a:solidFill>
                          <a:srgbClr val="93A1A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16" marR="4816" marT="48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16.5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16" marR="4816" marT="48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31.8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16" marR="4816" marT="4816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83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Paris -&gt; Inner Ring</a:t>
                      </a:r>
                      <a:endParaRPr lang="en-US" sz="1200" b="0" i="0" u="none" strike="noStrike" dirty="0">
                        <a:solidFill>
                          <a:srgbClr val="93A1A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16" marR="4816" marT="48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33.6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16" marR="4816" marT="48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45.4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16" marR="4816" marT="4816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839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Paris -&gt; Outer Ring</a:t>
                      </a:r>
                      <a:endParaRPr lang="en-US" sz="1200" b="0" i="0" u="none" strike="noStrike" dirty="0">
                        <a:solidFill>
                          <a:srgbClr val="93A1A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16" marR="4816" marT="48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52.8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16" marR="4816" marT="48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62.2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16" marR="4816" marT="4816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839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Inner Ring</a:t>
                      </a:r>
                      <a:r>
                        <a:rPr lang="en-US" sz="1200" b="0" i="0" u="none" strike="noStrike" baseline="0" dirty="0">
                          <a:solidFill>
                            <a:srgbClr val="93A1A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-&gt; Paris</a:t>
                      </a:r>
                      <a:endParaRPr lang="en-US" sz="1200" b="0" i="0" u="none" strike="noStrike" dirty="0">
                        <a:solidFill>
                          <a:srgbClr val="93A1A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16" marR="4816" marT="48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29.8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16" marR="4816" marT="48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47.1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16" marR="4816" marT="4816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839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Inner Ring</a:t>
                      </a:r>
                      <a:r>
                        <a:rPr lang="en-US" sz="1200" b="0" i="0" u="none" strike="noStrike" baseline="0" dirty="0">
                          <a:solidFill>
                            <a:srgbClr val="93A1A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-&gt; Inner Ring</a:t>
                      </a:r>
                      <a:endParaRPr lang="en-US" sz="1200" b="0" i="0" u="none" strike="noStrike" dirty="0">
                        <a:solidFill>
                          <a:srgbClr val="93A1A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16" marR="4816" marT="48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16" marR="4816" marT="48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16" marR="4816" marT="4816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839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Inner Ring</a:t>
                      </a:r>
                      <a:r>
                        <a:rPr lang="en-US" sz="1200" b="0" i="0" u="none" strike="noStrike" baseline="0" dirty="0">
                          <a:solidFill>
                            <a:srgbClr val="93A1A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-&gt; Outer Ring</a:t>
                      </a:r>
                      <a:endParaRPr lang="en-US" sz="1200" b="0" i="0" u="none" strike="noStrike" dirty="0">
                        <a:solidFill>
                          <a:srgbClr val="93A1A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16" marR="4816" marT="48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42.6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16" marR="4816" marT="48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48.7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16" marR="4816" marT="4816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839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Outer Ring</a:t>
                      </a:r>
                      <a:r>
                        <a:rPr lang="en-US" sz="1200" b="0" i="0" u="none" strike="noStrike" baseline="0" dirty="0">
                          <a:solidFill>
                            <a:srgbClr val="93A1A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-&gt; Paris</a:t>
                      </a:r>
                      <a:endParaRPr lang="en-US" sz="1200" b="0" i="0" u="none" strike="noStrike" dirty="0">
                        <a:solidFill>
                          <a:srgbClr val="93A1A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16" marR="4816" marT="48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37.5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16" marR="4816" marT="48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16" marR="4816" marT="4816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839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Outer Ring</a:t>
                      </a:r>
                      <a:r>
                        <a:rPr lang="en-US" sz="1200" b="0" i="0" u="none" strike="noStrike" baseline="0" dirty="0">
                          <a:solidFill>
                            <a:srgbClr val="93A1A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-&gt; Inner Ring</a:t>
                      </a:r>
                      <a:endParaRPr lang="en-US" sz="1200" b="0" i="0" u="none" strike="noStrike" dirty="0">
                        <a:solidFill>
                          <a:srgbClr val="93A1A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16" marR="4816" marT="48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45.8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16" marR="4816" marT="48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59.5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16" marR="4816" marT="4816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839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Outer Ring</a:t>
                      </a:r>
                      <a:r>
                        <a:rPr lang="en-US" sz="1200" b="0" i="0" u="none" strike="noStrike" baseline="0" dirty="0">
                          <a:solidFill>
                            <a:srgbClr val="93A1A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-&gt; Outer Ring</a:t>
                      </a:r>
                      <a:endParaRPr lang="en-US" sz="1200" b="0" i="0" u="none" strike="noStrike" dirty="0">
                        <a:solidFill>
                          <a:srgbClr val="93A1A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16" marR="4816" marT="48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16" marR="4816" marT="48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32.3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16" marR="4816" marT="4816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83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Norm L2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16" marR="4816" marT="48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16" marR="4816" marT="48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16" marR="4816" marT="4816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905819" y="3059668"/>
            <a:ext cx="5628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Example: Calculate time (by OD), norm L2</a:t>
            </a:r>
          </a:p>
        </p:txBody>
      </p:sp>
      <p:sp>
        <p:nvSpPr>
          <p:cNvPr id="5" name="Rectangle 4"/>
          <p:cNvSpPr/>
          <p:nvPr/>
        </p:nvSpPr>
        <p:spPr>
          <a:xfrm>
            <a:off x="335351" y="2256228"/>
            <a:ext cx="8645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Indicator with most variability: time 15%-150% (whereas distance: 0%-10%)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9BB7-B89E-4B52-9466-F11C2D3D0ED1}" type="datetime1">
              <a:rPr lang="fr-FR" smtClean="0"/>
              <a:t>11/02/2019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Anniversaire chaire IDFM 2019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E0E6-132F-4A41-8578-EAB41A26B74F}" type="slidenum">
              <a:rPr lang="en-US" smtClean="0"/>
              <a:t>20</a:t>
            </a:fld>
            <a:endParaRPr lang="en-US"/>
          </a:p>
        </p:txBody>
      </p:sp>
      <p:sp>
        <p:nvSpPr>
          <p:cNvPr id="9" name="Espace réservé du texte 10">
            <a:extLst>
              <a:ext uri="{FF2B5EF4-FFF2-40B4-BE49-F238E27FC236}">
                <a16:creationId xmlns="" xmlns:a16="http://schemas.microsoft.com/office/drawing/2014/main" id="{B6903B11-9598-416E-8688-72143CAA8A92}"/>
              </a:ext>
            </a:extLst>
          </p:cNvPr>
          <p:cNvSpPr txBox="1">
            <a:spLocks/>
          </p:cNvSpPr>
          <p:nvPr/>
        </p:nvSpPr>
        <p:spPr>
          <a:xfrm>
            <a:off x="457200" y="432926"/>
            <a:ext cx="7076995" cy="3693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Commute inference: validation and selection </a:t>
            </a:r>
            <a:endParaRPr lang="en-US" sz="15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67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287B1D2-795D-4E52-95C1-167209FF0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Etape</a:t>
            </a:r>
            <a:r>
              <a:rPr lang="en-US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3</a:t>
            </a:r>
            <a:endParaRPr lang="en-US" sz="4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C7CDB3E9-098B-453C-B68A-91209660E8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Comparaison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avec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l’Enquête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Globale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de Transport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D080-6EF5-4B27-A29C-A63DF62D2849}" type="datetime1">
              <a:rPr lang="fr-FR" smtClean="0"/>
              <a:t>11/02/2019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Anniversaire chaire IDFM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E0E6-132F-4A41-8578-EAB41A26B74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3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37288" y="250978"/>
            <a:ext cx="7886700" cy="614034"/>
          </a:xfrm>
        </p:spPr>
        <p:txBody>
          <a:bodyPr>
            <a:noAutofit/>
          </a:bodyPr>
          <a:lstStyle/>
          <a:p>
            <a:pPr algn="ctr"/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Comparaison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des temps de 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trajets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par OD(minutes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b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(H-&gt;W only)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31718" y="1087836"/>
            <a:ext cx="4056458" cy="52962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b="0" dirty="0" err="1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Geolytics</a:t>
            </a:r>
            <a:endParaRPr lang="en-US" b="0" dirty="0"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9783137"/>
              </p:ext>
            </p:extLst>
          </p:nvPr>
        </p:nvGraphicFramePr>
        <p:xfrm>
          <a:off x="4531716" y="1949504"/>
          <a:ext cx="4056460" cy="1813609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10577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02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63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21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Work </a:t>
                      </a:r>
                    </a:p>
                    <a:p>
                      <a:pPr algn="l"/>
                      <a:r>
                        <a:rPr lang="en-US" sz="1600" dirty="0">
                          <a:effectLst/>
                        </a:rPr>
                        <a:t>Home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Paris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Inner ring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Outer ring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Paris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25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44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2809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Inner ring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42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43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Outer ring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46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54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37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4531717" y="1611725"/>
            <a:ext cx="4056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Trip-based algorithm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C04E-00BE-40C4-B47A-A5E0FD2ACA1C}" type="datetime1">
              <a:rPr lang="fr-FR" smtClean="0"/>
              <a:t>11/02/2019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Anniversaire chaire IDFM 2019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E0E6-132F-4A41-8578-EAB41A26B74F}" type="slidenum">
              <a:rPr lang="en-US" smtClean="0"/>
              <a:t>22</a:t>
            </a:fld>
            <a:endParaRPr lang="en-US"/>
          </a:p>
        </p:txBody>
      </p:sp>
      <p:sp>
        <p:nvSpPr>
          <p:cNvPr id="16" name="Espace réservé du texte 10">
            <a:extLst>
              <a:ext uri="{FF2B5EF4-FFF2-40B4-BE49-F238E27FC236}">
                <a16:creationId xmlns="" xmlns:a16="http://schemas.microsoft.com/office/drawing/2014/main" id="{4A56A709-F3E9-4C9C-BF76-E52C317C9C00}"/>
              </a:ext>
            </a:extLst>
          </p:cNvPr>
          <p:cNvSpPr txBox="1">
            <a:spLocks/>
          </p:cNvSpPr>
          <p:nvPr/>
        </p:nvSpPr>
        <p:spPr>
          <a:xfrm>
            <a:off x="457200" y="473802"/>
            <a:ext cx="2455069" cy="3284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Results</a:t>
            </a:r>
            <a:endParaRPr lang="en-US" sz="15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7" name="Espace réservé du texte 4">
            <a:extLst>
              <a:ext uri="{FF2B5EF4-FFF2-40B4-BE49-F238E27FC236}">
                <a16:creationId xmlns="" xmlns:a16="http://schemas.microsoft.com/office/drawing/2014/main" id="{3C7336AC-7661-4E99-A061-462131033D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" y="1087836"/>
            <a:ext cx="3732867" cy="529626"/>
          </a:xfrm>
        </p:spPr>
        <p:txBody>
          <a:bodyPr>
            <a:normAutofit/>
          </a:bodyPr>
          <a:lstStyle/>
          <a:p>
            <a:pPr algn="ctr"/>
            <a:r>
              <a:rPr lang="en-US" b="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EGT 2010</a:t>
            </a:r>
          </a:p>
        </p:txBody>
      </p:sp>
      <p:graphicFrame>
        <p:nvGraphicFramePr>
          <p:cNvPr id="18" name="Espace réservé du contenu 8">
            <a:extLst>
              <a:ext uri="{FF2B5EF4-FFF2-40B4-BE49-F238E27FC236}">
                <a16:creationId xmlns="" xmlns:a16="http://schemas.microsoft.com/office/drawing/2014/main" id="{91732306-6908-4E78-86A3-3FDD0C9DF1E4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63069933"/>
              </p:ext>
            </p:extLst>
          </p:nvPr>
        </p:nvGraphicFramePr>
        <p:xfrm>
          <a:off x="457596" y="1641836"/>
          <a:ext cx="3732867" cy="2103912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9721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88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22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296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242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Work </a:t>
                      </a:r>
                    </a:p>
                    <a:p>
                      <a:pPr algn="l"/>
                      <a:r>
                        <a:rPr lang="en-US" sz="1600" dirty="0">
                          <a:effectLst/>
                        </a:rPr>
                        <a:t>Home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Paris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Inner ring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Outer ring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6552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Paris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32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45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62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2424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Inner ring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47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41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49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2424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Outer ring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68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60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32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itre 1"/>
          <p:cNvSpPr txBox="1">
            <a:spLocks/>
          </p:cNvSpPr>
          <p:nvPr/>
        </p:nvSpPr>
        <p:spPr>
          <a:xfrm>
            <a:off x="588367" y="3841495"/>
            <a:ext cx="7886700" cy="623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Comparaison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des distances de 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trajets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(km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b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(H-&gt;W only)</a:t>
            </a:r>
          </a:p>
        </p:txBody>
      </p:sp>
      <p:graphicFrame>
        <p:nvGraphicFramePr>
          <p:cNvPr id="15" name="Espace réservé du conten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554539"/>
              </p:ext>
            </p:extLst>
          </p:nvPr>
        </p:nvGraphicFramePr>
        <p:xfrm>
          <a:off x="4632625" y="4454619"/>
          <a:ext cx="3868736" cy="1899920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10087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08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65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225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Work </a:t>
                      </a:r>
                    </a:p>
                    <a:p>
                      <a:pPr algn="l"/>
                      <a:r>
                        <a:rPr lang="en-US" sz="1600" dirty="0">
                          <a:effectLst/>
                        </a:rPr>
                        <a:t>Home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Paris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Inner ring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Outer ring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Paris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3.2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8.0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Inner ring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8.8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8.0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Outer ring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24.6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17.4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9.2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1" name="Espace réservé du contenu 8">
            <a:extLst>
              <a:ext uri="{FF2B5EF4-FFF2-40B4-BE49-F238E27FC236}">
                <a16:creationId xmlns="" xmlns:a16="http://schemas.microsoft.com/office/drawing/2014/main" id="{969DA5E5-64FA-4B33-90D8-F26CC359B2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5991462"/>
              </p:ext>
            </p:extLst>
          </p:nvPr>
        </p:nvGraphicFramePr>
        <p:xfrm>
          <a:off x="312342" y="4259135"/>
          <a:ext cx="3884612" cy="2097216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10116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85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29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14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242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Work </a:t>
                      </a:r>
                    </a:p>
                    <a:p>
                      <a:pPr algn="l"/>
                      <a:r>
                        <a:rPr lang="en-US" sz="1600" dirty="0">
                          <a:effectLst/>
                        </a:rPr>
                        <a:t>Home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Paris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Inner ring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Outer ring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6552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Paris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4.0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8.0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22.3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2424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Inner ring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8.8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7.7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16.2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2424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Outer ring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23.8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18.2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11.1</a:t>
                      </a:r>
                      <a:endParaRPr lang="en-US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0407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155" y="246586"/>
            <a:ext cx="7886700" cy="6236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Comparaison</a:t>
            </a:r>
            <a:r>
              <a:rPr lang="en-US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des parts </a:t>
            </a:r>
            <a:r>
              <a:rPr lang="en-US" sz="3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modales</a:t>
            </a:r>
            <a:r>
              <a:rPr lang="en-US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(%)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2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(H-&gt;W only)</a:t>
            </a:r>
            <a:endParaRPr lang="en-US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4178" y="1180922"/>
            <a:ext cx="3868340" cy="52962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b="0" dirty="0" err="1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Geolytics</a:t>
            </a:r>
            <a:endParaRPr lang="en-US" b="0" dirty="0"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61471251"/>
              </p:ext>
            </p:extLst>
          </p:nvPr>
        </p:nvGraphicFramePr>
        <p:xfrm>
          <a:off x="4670190" y="1930406"/>
          <a:ext cx="3868736" cy="1899920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10087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08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65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225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Work </a:t>
                      </a:r>
                    </a:p>
                    <a:p>
                      <a:pPr algn="l"/>
                      <a:r>
                        <a:rPr lang="en-US" sz="1600" dirty="0">
                          <a:effectLst/>
                        </a:rPr>
                        <a:t>Home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Paris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Inner ring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Outer ring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Paris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Inner ring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Outer ring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84%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4684574" y="1580726"/>
            <a:ext cx="3868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Trip-based algorithm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1D4C1-E32D-4B6F-8B9D-0FAFEAFEDD7E}" type="datetime1">
              <a:rPr lang="fr-FR" smtClean="0"/>
              <a:t>11/02/2019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Anniversaire chaire IDFM 2019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="" xmlns:a16="http://schemas.microsoft.com/office/drawing/2014/main" id="{D1B1C853-4547-4264-B7C5-17CC57CBD412}"/>
              </a:ext>
            </a:extLst>
          </p:cNvPr>
          <p:cNvSpPr txBox="1">
            <a:spLocks/>
          </p:cNvSpPr>
          <p:nvPr/>
        </p:nvSpPr>
        <p:spPr>
          <a:xfrm>
            <a:off x="311150" y="116450"/>
            <a:ext cx="2455069" cy="3284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Results</a:t>
            </a:r>
            <a:endParaRPr lang="en-US" sz="15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6" name="Espace réservé du texte 4">
            <a:extLst>
              <a:ext uri="{FF2B5EF4-FFF2-40B4-BE49-F238E27FC236}">
                <a16:creationId xmlns="" xmlns:a16="http://schemas.microsoft.com/office/drawing/2014/main" id="{D4F00E1A-4909-45A5-BAC6-CE3C210446F4}"/>
              </a:ext>
            </a:extLst>
          </p:cNvPr>
          <p:cNvSpPr txBox="1">
            <a:spLocks/>
          </p:cNvSpPr>
          <p:nvPr/>
        </p:nvSpPr>
        <p:spPr>
          <a:xfrm>
            <a:off x="349907" y="1180922"/>
            <a:ext cx="3887391" cy="529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EGT 2010</a:t>
            </a:r>
            <a:endParaRPr lang="en-US" b="0" dirty="0"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</p:txBody>
      </p:sp>
      <p:graphicFrame>
        <p:nvGraphicFramePr>
          <p:cNvPr id="17" name="Espace réservé du contenu 8">
            <a:extLst>
              <a:ext uri="{FF2B5EF4-FFF2-40B4-BE49-F238E27FC236}">
                <a16:creationId xmlns="" xmlns:a16="http://schemas.microsoft.com/office/drawing/2014/main" id="{969DA5E5-64FA-4B33-90D8-F26CC359B2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9769941"/>
              </p:ext>
            </p:extLst>
          </p:nvPr>
        </p:nvGraphicFramePr>
        <p:xfrm>
          <a:off x="349907" y="1734922"/>
          <a:ext cx="3884612" cy="2133000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10116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85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29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14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242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Work </a:t>
                      </a:r>
                    </a:p>
                    <a:p>
                      <a:pPr algn="l"/>
                      <a:r>
                        <a:rPr lang="en-US" sz="1600" dirty="0">
                          <a:effectLst/>
                        </a:rPr>
                        <a:t>Home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Paris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Inner ring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Outer ring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6552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Paris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20000"/>
                        </a:lnSpc>
                      </a:pPr>
                      <a:r>
                        <a:rPr lang="en-US" dirty="0">
                          <a:effectLst/>
                        </a:rPr>
                        <a:t>4%</a:t>
                      </a: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55%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2424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Inner ring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effectLst/>
                        </a:rPr>
                        <a:t>40%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2424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Outer ring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effectLst/>
                        </a:rPr>
                        <a:t>81%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42%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Espace réservé du texte 2"/>
          <p:cNvSpPr>
            <a:spLocks noGrp="1"/>
          </p:cNvSpPr>
          <p:nvPr>
            <p:ph type="body" idx="1"/>
          </p:nvPr>
        </p:nvSpPr>
        <p:spPr>
          <a:xfrm>
            <a:off x="4645421" y="3755189"/>
            <a:ext cx="3868340" cy="52962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b="0" dirty="0" err="1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Geolytics</a:t>
            </a:r>
            <a:endParaRPr lang="en-US" b="0" dirty="0"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</p:txBody>
      </p:sp>
      <p:graphicFrame>
        <p:nvGraphicFramePr>
          <p:cNvPr id="12" name="Espace réservé du contenu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69885774"/>
              </p:ext>
            </p:extLst>
          </p:nvPr>
        </p:nvGraphicFramePr>
        <p:xfrm>
          <a:off x="4631433" y="4504673"/>
          <a:ext cx="3868736" cy="1899920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10087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08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65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225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Work </a:t>
                      </a:r>
                    </a:p>
                    <a:p>
                      <a:pPr algn="l"/>
                      <a:r>
                        <a:rPr lang="en-US" sz="1600" dirty="0">
                          <a:effectLst/>
                        </a:rPr>
                        <a:t>Home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Paris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Inner ring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Outer ring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Paris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Inner ring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Outer ring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58%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4645817" y="4154993"/>
            <a:ext cx="3868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Trip-based algorithm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="" xmlns:a16="http://schemas.microsoft.com/office/drawing/2014/main" id="{D4F00E1A-4909-45A5-BAC6-CE3C210446F4}"/>
              </a:ext>
            </a:extLst>
          </p:cNvPr>
          <p:cNvSpPr txBox="1">
            <a:spLocks/>
          </p:cNvSpPr>
          <p:nvPr/>
        </p:nvSpPr>
        <p:spPr>
          <a:xfrm>
            <a:off x="311150" y="3755189"/>
            <a:ext cx="3887391" cy="529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EGT 2010</a:t>
            </a:r>
            <a:endParaRPr lang="en-US" b="0" dirty="0"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</p:txBody>
      </p:sp>
      <p:graphicFrame>
        <p:nvGraphicFramePr>
          <p:cNvPr id="18" name="Espace réservé du contenu 8">
            <a:extLst>
              <a:ext uri="{FF2B5EF4-FFF2-40B4-BE49-F238E27FC236}">
                <a16:creationId xmlns="" xmlns:a16="http://schemas.microsoft.com/office/drawing/2014/main" id="{969DA5E5-64FA-4B33-90D8-F26CC359B2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6714212"/>
              </p:ext>
            </p:extLst>
          </p:nvPr>
        </p:nvGraphicFramePr>
        <p:xfrm>
          <a:off x="311150" y="4309189"/>
          <a:ext cx="3884612" cy="2097216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10116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85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29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14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242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Work </a:t>
                      </a:r>
                    </a:p>
                    <a:p>
                      <a:pPr algn="l"/>
                      <a:r>
                        <a:rPr lang="en-US" sz="1600" dirty="0">
                          <a:effectLst/>
                        </a:rPr>
                        <a:t>Home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Paris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Inner ring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Outer ring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6552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Paris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2424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Inner ring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44%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69%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2424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Outer ring</a:t>
                      </a:r>
                      <a:endParaRPr lang="en-US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51%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77%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2552077" y="955306"/>
            <a:ext cx="4436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%train (pas métro!) parmi les modes identifié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578604" y="3916727"/>
            <a:ext cx="1686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%voiture (idem)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570483" y="12700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592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287B1D2-795D-4E52-95C1-167209FF0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latin typeface="Verdana" panose="020B0604030504040204" pitchFamily="34" charset="0"/>
                <a:ea typeface="Verdana" panose="020B0604030504040204" pitchFamily="34" charset="0"/>
              </a:rPr>
              <a:t>Etape</a:t>
            </a:r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</a:rPr>
              <a:t> 4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C7CDB3E9-098B-453C-B68A-91209660E8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Application à des variables indisponibles dans les EMD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19D49-436E-4912-B7CC-0921B3B032D2}" type="datetime1">
              <a:rPr lang="fr-FR" smtClean="0"/>
              <a:t>11/02/2019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Anniversaire chaire IDFM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E0E6-132F-4A41-8578-EAB41A26B74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00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098011"/>
            <a:ext cx="7886700" cy="71385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dirty="0">
                <a:latin typeface="Consolas" panose="020B0609020204030204" pitchFamily="49" charset="0"/>
              </a:rPr>
              <a:t>Rares données sur les activités de loisirs “courtes”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37B7-358E-4666-BC33-F09D57E97171}" type="datetime1">
              <a:rPr lang="fr-FR" smtClean="0"/>
              <a:t>11/02/2019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Anniversaire chaire IDFM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E0E6-132F-4A41-8578-EAB41A26B74F}" type="slidenum">
              <a:rPr lang="en-US" smtClean="0"/>
              <a:t>25</a:t>
            </a:fld>
            <a:endParaRPr lang="en-US"/>
          </a:p>
        </p:txBody>
      </p:sp>
      <p:sp>
        <p:nvSpPr>
          <p:cNvPr id="7" name="Espace réservé du texte 10">
            <a:extLst>
              <a:ext uri="{FF2B5EF4-FFF2-40B4-BE49-F238E27FC236}">
                <a16:creationId xmlns="" xmlns:a16="http://schemas.microsoft.com/office/drawing/2014/main" id="{DA748781-3F45-4F5F-8A83-DB54594E745D}"/>
              </a:ext>
            </a:extLst>
          </p:cNvPr>
          <p:cNvSpPr txBox="1">
            <a:spLocks/>
          </p:cNvSpPr>
          <p:nvPr/>
        </p:nvSpPr>
        <p:spPr>
          <a:xfrm>
            <a:off x="457200" y="473802"/>
            <a:ext cx="2455069" cy="3284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Les </a:t>
            </a:r>
            <a:r>
              <a:rPr lang="en-US" sz="1500" dirty="0" err="1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loisirs</a:t>
            </a:r>
            <a:endParaRPr lang="en-US" sz="15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3DF49F43-5B4E-4715-A9BF-66A01B8EF457}"/>
              </a:ext>
            </a:extLst>
          </p:cNvPr>
          <p:cNvSpPr txBox="1"/>
          <p:nvPr/>
        </p:nvSpPr>
        <p:spPr>
          <a:xfrm>
            <a:off x="844062" y="1997611"/>
            <a:ext cx="75543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Une demande d’information sur les loisirs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Une part croissante de notre mobilité y est liée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Compréhension nécessaire aux “Activity-</a:t>
            </a:r>
            <a:r>
              <a:rPr lang="fr-FR" dirty="0" err="1"/>
              <a:t>based</a:t>
            </a:r>
            <a:r>
              <a:rPr lang="fr-FR" dirty="0"/>
              <a:t> </a:t>
            </a:r>
            <a:r>
              <a:rPr lang="fr-FR" dirty="0" err="1"/>
              <a:t>models</a:t>
            </a:r>
            <a:r>
              <a:rPr lang="fr-FR" dirty="0"/>
              <a:t>”</a:t>
            </a:r>
          </a:p>
          <a:p>
            <a:endParaRPr lang="fr-FR" dirty="0"/>
          </a:p>
          <a:p>
            <a:r>
              <a:rPr lang="fr-FR" dirty="0"/>
              <a:t>Limites de « l’offre »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Etudes de mobilité portent sur les « grands » loisirs (tourisme, séjours)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Rareté des études sur la mobilité quotidienne non contrainte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dirty="0"/>
              <a:t>Difficultés à étudier les loisirs hors tourisme avec les EMD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Fréquence hebdomadaire ou mensuelle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Hétérogénéité inter et intra-individuelle des activités </a:t>
            </a:r>
          </a:p>
        </p:txBody>
      </p:sp>
    </p:spTree>
    <p:extLst>
      <p:ext uri="{BB962C8B-B14F-4D97-AF65-F5344CB8AC3E}">
        <p14:creationId xmlns:p14="http://schemas.microsoft.com/office/powerpoint/2010/main" val="3695103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999535"/>
            <a:ext cx="7886700" cy="71385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dirty="0">
                <a:latin typeface="Consolas" panose="020B0609020204030204" pitchFamily="49" charset="0"/>
              </a:rPr>
              <a:t>Focus sur activités du soir à l’extérieur (ASE)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37B7-358E-4666-BC33-F09D57E97171}" type="datetime1">
              <a:rPr lang="fr-FR" smtClean="0"/>
              <a:t>11/02/2019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Anniversaire chaire IDFM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E0E6-132F-4A41-8578-EAB41A26B74F}" type="slidenum">
              <a:rPr lang="en-US" smtClean="0"/>
              <a:t>26</a:t>
            </a:fld>
            <a:endParaRPr lang="en-US"/>
          </a:p>
        </p:txBody>
      </p:sp>
      <p:sp>
        <p:nvSpPr>
          <p:cNvPr id="7" name="Espace réservé du texte 10">
            <a:extLst>
              <a:ext uri="{FF2B5EF4-FFF2-40B4-BE49-F238E27FC236}">
                <a16:creationId xmlns="" xmlns:a16="http://schemas.microsoft.com/office/drawing/2014/main" id="{DA748781-3F45-4F5F-8A83-DB54594E745D}"/>
              </a:ext>
            </a:extLst>
          </p:cNvPr>
          <p:cNvSpPr txBox="1">
            <a:spLocks/>
          </p:cNvSpPr>
          <p:nvPr/>
        </p:nvSpPr>
        <p:spPr>
          <a:xfrm>
            <a:off x="457200" y="473802"/>
            <a:ext cx="2455069" cy="3284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Les </a:t>
            </a:r>
            <a:r>
              <a:rPr lang="en-US" sz="1500" dirty="0" err="1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loisirs</a:t>
            </a:r>
            <a:endParaRPr lang="en-US" sz="15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30E2E566-D47B-4DD0-A463-23D9A5D768BA}"/>
              </a:ext>
            </a:extLst>
          </p:cNvPr>
          <p:cNvSpPr txBox="1"/>
          <p:nvPr/>
        </p:nvSpPr>
        <p:spPr>
          <a:xfrm>
            <a:off x="844062" y="1885067"/>
            <a:ext cx="75543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Loisirs = ASE = activités :</a:t>
            </a:r>
          </a:p>
          <a:p>
            <a:pPr marL="285750" indent="-285750">
              <a:buFontTx/>
              <a:buChar char="-"/>
            </a:pPr>
            <a:r>
              <a:rPr lang="fr-FR" dirty="0"/>
              <a:t>Où les gens sont arrivés entre 19h et 22h</a:t>
            </a:r>
          </a:p>
          <a:p>
            <a:pPr marL="285750" indent="-285750">
              <a:buFontTx/>
              <a:buChar char="-"/>
            </a:pPr>
            <a:r>
              <a:rPr lang="fr-FR" dirty="0"/>
              <a:t>Où ils sont restés entre 30 minutes et 4h30</a:t>
            </a:r>
          </a:p>
          <a:p>
            <a:r>
              <a:rPr lang="fr-FR" dirty="0"/>
              <a:t>Filtrage </a:t>
            </a:r>
          </a:p>
          <a:p>
            <a:pPr marL="285750" indent="-285750">
              <a:buFontTx/>
              <a:buChar char="-"/>
            </a:pPr>
            <a:r>
              <a:rPr lang="fr-FR" dirty="0"/>
              <a:t>Individus dont la commune de résidence a été identifiée en Île-de-France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dirty="0">
                <a:sym typeface="Wingdings" panose="05000000000000000000" pitchFamily="2" charset="2"/>
              </a:rPr>
              <a:t> ~1200 individus</a:t>
            </a: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C9237F4A-15B1-4738-867D-40A8D8E5518D}"/>
              </a:ext>
            </a:extLst>
          </p:cNvPr>
          <p:cNvSpPr txBox="1"/>
          <p:nvPr/>
        </p:nvSpPr>
        <p:spPr>
          <a:xfrm>
            <a:off x="844062" y="3706370"/>
            <a:ext cx="29823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dirty="0"/>
              <a:t>Comparaison avec EGT 2010, individus entre 12 et 69 ans</a:t>
            </a:r>
          </a:p>
          <a:p>
            <a:endParaRPr lang="fr-FR" dirty="0"/>
          </a:p>
          <a:p>
            <a:r>
              <a:rPr lang="fr-FR" dirty="0"/>
              <a:t>Part de la population ayant fait un ASE en semaine :</a:t>
            </a:r>
          </a:p>
          <a:p>
            <a:pPr marL="285750" indent="-285750">
              <a:buFontTx/>
              <a:buChar char="-"/>
            </a:pPr>
            <a:r>
              <a:rPr lang="fr-FR" dirty="0"/>
              <a:t>EGT 2010 : 8% 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Géolytics</a:t>
            </a:r>
            <a:r>
              <a:rPr lang="fr-FR" dirty="0"/>
              <a:t> : 9,5%</a:t>
            </a:r>
          </a:p>
          <a:p>
            <a:endParaRPr lang="fr-FR" dirty="0"/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="" xmlns:a16="http://schemas.microsoft.com/office/drawing/2014/main" id="{9A917F44-A019-4EA4-8790-451A34CA04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7174495"/>
              </p:ext>
            </p:extLst>
          </p:nvPr>
        </p:nvGraphicFramePr>
        <p:xfrm>
          <a:off x="3943350" y="3769763"/>
          <a:ext cx="4572000" cy="238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2228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985475"/>
            <a:ext cx="7886700" cy="7138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>
                <a:latin typeface="Consolas" panose="020B0609020204030204" pitchFamily="49" charset="0"/>
              </a:rPr>
              <a:t>Récurrence</a:t>
            </a:r>
            <a:r>
              <a:rPr lang="en-US" sz="3600" dirty="0">
                <a:latin typeface="Consolas" panose="020B0609020204030204" pitchFamily="49" charset="0"/>
              </a:rPr>
              <a:t> des </a:t>
            </a:r>
            <a:r>
              <a:rPr lang="en-US" sz="3600" dirty="0" err="1">
                <a:latin typeface="Consolas" panose="020B0609020204030204" pitchFamily="49" charset="0"/>
              </a:rPr>
              <a:t>lieux</a:t>
            </a:r>
            <a:r>
              <a:rPr lang="en-US" sz="3600" dirty="0">
                <a:latin typeface="Consolas" panose="020B0609020204030204" pitchFamily="49" charset="0"/>
              </a:rPr>
              <a:t> de LSE dans le temps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37B7-358E-4666-BC33-F09D57E97171}" type="datetime1">
              <a:rPr lang="fr-FR" smtClean="0"/>
              <a:t>11/02/2019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Anniversaire chaire IDFM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E0E6-132F-4A41-8578-EAB41A26B74F}" type="slidenum">
              <a:rPr lang="en-US" smtClean="0"/>
              <a:t>27</a:t>
            </a:fld>
            <a:endParaRPr lang="en-US"/>
          </a:p>
        </p:txBody>
      </p:sp>
      <p:sp>
        <p:nvSpPr>
          <p:cNvPr id="7" name="Espace réservé du texte 10">
            <a:extLst>
              <a:ext uri="{FF2B5EF4-FFF2-40B4-BE49-F238E27FC236}">
                <a16:creationId xmlns="" xmlns:a16="http://schemas.microsoft.com/office/drawing/2014/main" id="{DA748781-3F45-4F5F-8A83-DB54594E745D}"/>
              </a:ext>
            </a:extLst>
          </p:cNvPr>
          <p:cNvSpPr txBox="1">
            <a:spLocks/>
          </p:cNvSpPr>
          <p:nvPr/>
        </p:nvSpPr>
        <p:spPr>
          <a:xfrm>
            <a:off x="457200" y="473802"/>
            <a:ext cx="2455069" cy="3284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Les </a:t>
            </a:r>
            <a:r>
              <a:rPr lang="en-US" sz="1500" dirty="0" err="1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loisirs</a:t>
            </a:r>
            <a:endParaRPr lang="en-US" sz="15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C897A001-6C90-4D76-B8AA-BBD2C6D54CA1}"/>
              </a:ext>
            </a:extLst>
          </p:cNvPr>
          <p:cNvSpPr txBox="1"/>
          <p:nvPr/>
        </p:nvSpPr>
        <p:spPr>
          <a:xfrm>
            <a:off x="694155" y="1968755"/>
            <a:ext cx="7755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Les gens </a:t>
            </a:r>
            <a:r>
              <a:rPr lang="en-US" dirty="0" err="1"/>
              <a:t>sont</a:t>
            </a:r>
            <a:r>
              <a:rPr lang="en-US" dirty="0"/>
              <a:t> plus </a:t>
            </a:r>
            <a:r>
              <a:rPr lang="en-US" dirty="0" err="1"/>
              <a:t>aventureux</a:t>
            </a:r>
            <a:r>
              <a:rPr lang="en-US" dirty="0"/>
              <a:t> </a:t>
            </a:r>
            <a:r>
              <a:rPr lang="en-US" dirty="0" err="1"/>
              <a:t>quand</a:t>
            </a:r>
            <a:r>
              <a:rPr lang="en-US" dirty="0"/>
              <a:t> </a:t>
            </a:r>
            <a:r>
              <a:rPr lang="en-US" dirty="0" err="1"/>
              <a:t>ils</a:t>
            </a:r>
            <a:r>
              <a:rPr lang="en-US" dirty="0"/>
              <a:t> ne </a:t>
            </a:r>
            <a:r>
              <a:rPr lang="en-US" dirty="0" err="1"/>
              <a:t>travaillent</a:t>
            </a:r>
            <a:r>
              <a:rPr lang="en-US" dirty="0"/>
              <a:t> pas le </a:t>
            </a:r>
            <a:r>
              <a:rPr lang="en-US" dirty="0" err="1"/>
              <a:t>lendemain</a:t>
            </a:r>
            <a:endParaRPr lang="en-US" dirty="0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="" xmlns:a16="http://schemas.microsoft.com/office/drawing/2014/main" id="{29A6CFCC-7F76-4F22-A303-BAC12C616E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9620619"/>
              </p:ext>
            </p:extLst>
          </p:nvPr>
        </p:nvGraphicFramePr>
        <p:xfrm>
          <a:off x="1882871" y="2395334"/>
          <a:ext cx="5235381" cy="3477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CA8093C5-1364-42F4-866F-B259D3668D4E}"/>
              </a:ext>
            </a:extLst>
          </p:cNvPr>
          <p:cNvSpPr txBox="1"/>
          <p:nvPr/>
        </p:nvSpPr>
        <p:spPr>
          <a:xfrm>
            <a:off x="628650" y="5929772"/>
            <a:ext cx="7755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/>
              <a:t>Uniquement</a:t>
            </a:r>
            <a:r>
              <a:rPr lang="en-US" i="1" dirty="0"/>
              <a:t> </a:t>
            </a:r>
            <a:r>
              <a:rPr lang="en-US" i="1" dirty="0" err="1"/>
              <a:t>individus</a:t>
            </a:r>
            <a:r>
              <a:rPr lang="en-US" i="1" dirty="0"/>
              <a:t> </a:t>
            </a:r>
            <a:r>
              <a:rPr lang="en-US" i="1" dirty="0" err="1"/>
              <a:t>ayant</a:t>
            </a:r>
            <a:r>
              <a:rPr lang="en-US" i="1" dirty="0"/>
              <a:t> </a:t>
            </a:r>
            <a:r>
              <a:rPr lang="en-US" i="1" dirty="0" err="1"/>
              <a:t>réalisé</a:t>
            </a:r>
            <a:r>
              <a:rPr lang="en-US" i="1" dirty="0"/>
              <a:t> au </a:t>
            </a:r>
            <a:r>
              <a:rPr lang="en-US" i="1" dirty="0" err="1"/>
              <a:t>moins</a:t>
            </a:r>
            <a:r>
              <a:rPr lang="en-US" i="1" dirty="0"/>
              <a:t> 2 ASE dans le </a:t>
            </a:r>
            <a:r>
              <a:rPr lang="en-US" i="1" dirty="0" err="1"/>
              <a:t>mois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1536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718" y="915135"/>
            <a:ext cx="7886700" cy="16812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err="1">
                <a:latin typeface="Consolas" panose="020B0609020204030204" pitchFamily="49" charset="0"/>
              </a:rPr>
              <a:t>Loisirs</a:t>
            </a:r>
            <a:r>
              <a:rPr lang="en-US" sz="3200" dirty="0">
                <a:latin typeface="Consolas" panose="020B0609020204030204" pitchFamily="49" charset="0"/>
              </a:rPr>
              <a:t> de </a:t>
            </a:r>
            <a:r>
              <a:rPr lang="en-US" sz="3200" dirty="0" err="1">
                <a:latin typeface="Consolas" panose="020B0609020204030204" pitchFamily="49" charset="0"/>
              </a:rPr>
              <a:t>semaine</a:t>
            </a:r>
            <a:r>
              <a:rPr lang="en-US" sz="3200" dirty="0">
                <a:latin typeface="Consolas" panose="020B0609020204030204" pitchFamily="49" charset="0"/>
              </a:rPr>
              <a:t> et excursions le weekend </a:t>
            </a:r>
            <a:br>
              <a:rPr lang="en-US" sz="3200" dirty="0">
                <a:latin typeface="Consolas" panose="020B0609020204030204" pitchFamily="49" charset="0"/>
              </a:rPr>
            </a:br>
            <a:r>
              <a:rPr lang="en-US" sz="3200" dirty="0">
                <a:latin typeface="Consolas" panose="020B0609020204030204" pitchFamily="49" charset="0"/>
              </a:rPr>
              <a:t/>
            </a:r>
            <a:br>
              <a:rPr lang="en-US" sz="3200" dirty="0">
                <a:latin typeface="Consolas" panose="020B0609020204030204" pitchFamily="49" charset="0"/>
              </a:rPr>
            </a:br>
            <a:r>
              <a:rPr lang="en-US" sz="3200" dirty="0">
                <a:latin typeface="Consolas" panose="020B0609020204030204" pitchFamily="49" charset="0"/>
              </a:rPr>
              <a:t>-&gt; </a:t>
            </a:r>
            <a:r>
              <a:rPr lang="en-US" sz="3200" dirty="0" err="1">
                <a:latin typeface="Consolas" panose="020B0609020204030204" pitchFamily="49" charset="0"/>
              </a:rPr>
              <a:t>Cumul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latin typeface="Consolas" panose="020B0609020204030204" pitchFamily="49" charset="0"/>
              </a:rPr>
              <a:t>ou</a:t>
            </a:r>
            <a:r>
              <a:rPr lang="en-US" sz="3200" dirty="0">
                <a:latin typeface="Consolas" panose="020B0609020204030204" pitchFamily="49" charset="0"/>
              </a:rPr>
              <a:t> compensation ?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37B7-358E-4666-BC33-F09D57E97171}" type="datetime1">
              <a:rPr lang="fr-FR" smtClean="0"/>
              <a:t>11/02/2019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Anniversaire chaire IDFM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E0E6-132F-4A41-8578-EAB41A26B74F}" type="slidenum">
              <a:rPr lang="en-US" smtClean="0"/>
              <a:t>28</a:t>
            </a:fld>
            <a:endParaRPr lang="en-US"/>
          </a:p>
        </p:txBody>
      </p:sp>
      <p:sp>
        <p:nvSpPr>
          <p:cNvPr id="7" name="Espace réservé du texte 10">
            <a:extLst>
              <a:ext uri="{FF2B5EF4-FFF2-40B4-BE49-F238E27FC236}">
                <a16:creationId xmlns="" xmlns:a16="http://schemas.microsoft.com/office/drawing/2014/main" id="{DA748781-3F45-4F5F-8A83-DB54594E745D}"/>
              </a:ext>
            </a:extLst>
          </p:cNvPr>
          <p:cNvSpPr txBox="1">
            <a:spLocks/>
          </p:cNvSpPr>
          <p:nvPr/>
        </p:nvSpPr>
        <p:spPr>
          <a:xfrm>
            <a:off x="457200" y="473802"/>
            <a:ext cx="2722098" cy="3147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Excursions le weekend</a:t>
            </a:r>
            <a:endParaRPr lang="en-US" sz="15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3DF49F43-5B4E-4715-A9BF-66A01B8EF457}"/>
              </a:ext>
            </a:extLst>
          </p:cNvPr>
          <p:cNvSpPr txBox="1"/>
          <p:nvPr/>
        </p:nvSpPr>
        <p:spPr>
          <a:xfrm>
            <a:off x="844062" y="3137102"/>
            <a:ext cx="75543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Hypothèse sens commun : </a:t>
            </a:r>
          </a:p>
          <a:p>
            <a:r>
              <a:rPr lang="fr-FR" dirty="0"/>
              <a:t>« on n’a que 24h/ jours et 7 jours / semaine » -&gt; compensation</a:t>
            </a:r>
          </a:p>
          <a:p>
            <a:endParaRPr lang="fr-FR" dirty="0"/>
          </a:p>
          <a:p>
            <a:r>
              <a:rPr lang="fr-FR" dirty="0"/>
              <a:t>Hypothèse Bourdieu et littérature sur la consommation de loisirs :</a:t>
            </a:r>
          </a:p>
          <a:p>
            <a:r>
              <a:rPr lang="fr-FR" dirty="0"/>
              <a:t>« plus on fait de loisirs, plus on fait de loisirs » -&gt; cumul</a:t>
            </a:r>
          </a:p>
        </p:txBody>
      </p:sp>
    </p:spTree>
    <p:extLst>
      <p:ext uri="{BB962C8B-B14F-4D97-AF65-F5344CB8AC3E}">
        <p14:creationId xmlns:p14="http://schemas.microsoft.com/office/powerpoint/2010/main" val="2033164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055809"/>
            <a:ext cx="7886700" cy="7138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Identifier des “excursions” le weekend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37B7-358E-4666-BC33-F09D57E97171}" type="datetime1">
              <a:rPr lang="fr-FR" smtClean="0"/>
              <a:t>11/02/2019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Anniversaire chaire IDFM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E0E6-132F-4A41-8578-EAB41A26B74F}" type="slidenum">
              <a:rPr lang="en-US" smtClean="0"/>
              <a:t>29</a:t>
            </a:fld>
            <a:endParaRPr lang="en-US"/>
          </a:p>
        </p:txBody>
      </p:sp>
      <p:sp>
        <p:nvSpPr>
          <p:cNvPr id="7" name="Espace réservé du texte 10">
            <a:extLst>
              <a:ext uri="{FF2B5EF4-FFF2-40B4-BE49-F238E27FC236}">
                <a16:creationId xmlns="" xmlns:a16="http://schemas.microsoft.com/office/drawing/2014/main" id="{DA748781-3F45-4F5F-8A83-DB54594E745D}"/>
              </a:ext>
            </a:extLst>
          </p:cNvPr>
          <p:cNvSpPr txBox="1">
            <a:spLocks/>
          </p:cNvSpPr>
          <p:nvPr/>
        </p:nvSpPr>
        <p:spPr>
          <a:xfrm>
            <a:off x="457200" y="473802"/>
            <a:ext cx="2455069" cy="3284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Excursions du weekend</a:t>
            </a:r>
            <a:endParaRPr lang="en-US" sz="15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3DF49F43-5B4E-4715-A9BF-66A01B8EF457}"/>
              </a:ext>
            </a:extLst>
          </p:cNvPr>
          <p:cNvSpPr txBox="1"/>
          <p:nvPr/>
        </p:nvSpPr>
        <p:spPr>
          <a:xfrm>
            <a:off x="628650" y="1997610"/>
            <a:ext cx="7886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Gens sont en « excursion » si ils ont été absent de leur département de résidence de minuit à 9h du matin la nuit du samedi au dimanche (hors trou dans les données)</a:t>
            </a:r>
          </a:p>
          <a:p>
            <a:endParaRPr lang="fr-FR" dirty="0"/>
          </a:p>
          <a:p>
            <a:r>
              <a:rPr lang="fr-FR" dirty="0"/>
              <a:t>Filtres : idem que pour ASE</a:t>
            </a:r>
          </a:p>
        </p:txBody>
      </p:sp>
      <p:graphicFrame>
        <p:nvGraphicFramePr>
          <p:cNvPr id="8" name="Graphique 7">
            <a:extLst>
              <a:ext uri="{FF2B5EF4-FFF2-40B4-BE49-F238E27FC236}">
                <a16:creationId xmlns="" xmlns:a16="http://schemas.microsoft.com/office/drawing/2014/main" id="{60ABCE68-CB3B-414B-8168-0CF4130097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634780"/>
              </p:ext>
            </p:extLst>
          </p:nvPr>
        </p:nvGraphicFramePr>
        <p:xfrm>
          <a:off x="3291842" y="3137095"/>
          <a:ext cx="4572000" cy="2997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979C8B48-E197-449A-A4D4-A264444F061E}"/>
              </a:ext>
            </a:extLst>
          </p:cNvPr>
          <p:cNvSpPr txBox="1"/>
          <p:nvPr/>
        </p:nvSpPr>
        <p:spPr>
          <a:xfrm>
            <a:off x="628650" y="3683671"/>
            <a:ext cx="237744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60 % des individus n’ont fait aucune excursion dans le mois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C92E840-5C13-46ED-B99A-D02942D696E9}"/>
              </a:ext>
            </a:extLst>
          </p:cNvPr>
          <p:cNvSpPr/>
          <p:nvPr/>
        </p:nvSpPr>
        <p:spPr>
          <a:xfrm>
            <a:off x="-112542" y="5008098"/>
            <a:ext cx="45719" cy="87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="" xmlns:a16="http://schemas.microsoft.com/office/drawing/2014/main" id="{C2E463B2-E0EF-482B-B26B-B2115075E839}"/>
              </a:ext>
            </a:extLst>
          </p:cNvPr>
          <p:cNvCxnSpPr>
            <a:cxnSpLocks/>
          </p:cNvCxnSpPr>
          <p:nvPr/>
        </p:nvCxnSpPr>
        <p:spPr>
          <a:xfrm flipH="1">
            <a:off x="7258930" y="3137095"/>
            <a:ext cx="227720" cy="84406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4B392C87-5CC0-44DF-86A2-8D14C445843A}"/>
              </a:ext>
            </a:extLst>
          </p:cNvPr>
          <p:cNvSpPr txBox="1"/>
          <p:nvPr/>
        </p:nvSpPr>
        <p:spPr>
          <a:xfrm>
            <a:off x="6696221" y="2736274"/>
            <a:ext cx="2057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Vacances scolaires</a:t>
            </a:r>
          </a:p>
        </p:txBody>
      </p:sp>
    </p:spTree>
    <p:extLst>
      <p:ext uri="{BB962C8B-B14F-4D97-AF65-F5344CB8AC3E}">
        <p14:creationId xmlns:p14="http://schemas.microsoft.com/office/powerpoint/2010/main" val="2053885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 quoi parle-t-on? – « </a:t>
            </a:r>
            <a:r>
              <a:rPr lang="fr-FR" dirty="0" err="1" smtClean="0"/>
              <a:t>Timeline</a:t>
            </a:r>
            <a:r>
              <a:rPr lang="fr-FR" dirty="0" smtClean="0"/>
              <a:t>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050" y="1481959"/>
            <a:ext cx="2712566" cy="4695004"/>
          </a:xfrm>
        </p:spPr>
        <p:txBody>
          <a:bodyPr>
            <a:normAutofit lnSpcReduction="10000"/>
          </a:bodyPr>
          <a:lstStyle/>
          <a:p>
            <a:r>
              <a:rPr lang="fr-FR" sz="2000" dirty="0" smtClean="0"/>
              <a:t>La </a:t>
            </a:r>
            <a:r>
              <a:rPr lang="fr-FR" sz="2000" dirty="0" err="1" smtClean="0"/>
              <a:t>start</a:t>
            </a:r>
            <a:r>
              <a:rPr lang="fr-FR" sz="2000" dirty="0" smtClean="0"/>
              <a:t> up IT4PME (F. Lainée) et l’ENPC (F. </a:t>
            </a:r>
            <a:r>
              <a:rPr lang="fr-FR" sz="2000" dirty="0" err="1" smtClean="0"/>
              <a:t>Leurent</a:t>
            </a:r>
            <a:r>
              <a:rPr lang="fr-FR" sz="2000" dirty="0" smtClean="0"/>
              <a:t>) sont </a:t>
            </a:r>
            <a:r>
              <a:rPr lang="fr-FR" sz="2000" dirty="0" err="1" smtClean="0"/>
              <a:t>partenaraires</a:t>
            </a:r>
            <a:r>
              <a:rPr lang="fr-FR" sz="2000" dirty="0" smtClean="0"/>
              <a:t> au sein d’un projet de recherche « FUI </a:t>
            </a:r>
            <a:r>
              <a:rPr lang="fr-FR" sz="2000" dirty="0" err="1" smtClean="0"/>
              <a:t>Geolytics</a:t>
            </a:r>
            <a:r>
              <a:rPr lang="fr-FR" sz="2000" dirty="0" smtClean="0"/>
              <a:t> »</a:t>
            </a:r>
          </a:p>
          <a:p>
            <a:r>
              <a:rPr lang="fr-FR" sz="2000" dirty="0" smtClean="0"/>
              <a:t>Cette recherche se place en aval des premiers enrichissements effectués par IT4PME (mode de transport)</a:t>
            </a:r>
          </a:p>
          <a:p>
            <a:r>
              <a:rPr lang="fr-FR" sz="2000" dirty="0" smtClean="0"/>
              <a:t>3000 téléphones, 1 million de points, 1 mois de données, début 2018</a:t>
            </a:r>
          </a:p>
          <a:p>
            <a:pPr marL="0" indent="0">
              <a:buNone/>
            </a:pPr>
            <a:endParaRPr lang="fr-FR" sz="2000" dirty="0" smtClean="0"/>
          </a:p>
          <a:p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0BDE-EC9A-4A83-8972-38C4DD98D0E7}" type="datetime1">
              <a:rPr lang="fr-FR" smtClean="0"/>
              <a:t>11/02/2019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Anniversaire chaire IDFM 2019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E0E6-132F-4A41-8578-EAB41A26B74F}" type="slidenum">
              <a:rPr lang="en-US" smtClean="0"/>
              <a:t>3</a:t>
            </a:fld>
            <a:endParaRPr lang="en-US"/>
          </a:p>
        </p:txBody>
      </p:sp>
      <p:pic>
        <p:nvPicPr>
          <p:cNvPr id="7" name="Espace réservé du contenu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7989" y="1698381"/>
            <a:ext cx="5424854" cy="4769826"/>
          </a:xfrm>
          <a:prstGeom prst="rect">
            <a:avLst/>
          </a:prstGeom>
        </p:spPr>
      </p:pic>
      <p:sp>
        <p:nvSpPr>
          <p:cNvPr id="8" name="ZoneTexte 6"/>
          <p:cNvSpPr txBox="1">
            <a:spLocks noChangeArrowheads="1"/>
          </p:cNvSpPr>
          <p:nvPr/>
        </p:nvSpPr>
        <p:spPr bwMode="auto">
          <a:xfrm>
            <a:off x="5868151" y="6008242"/>
            <a:ext cx="2959465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662" dirty="0"/>
              <a:t>Source : Chrétien et al., 2018</a:t>
            </a:r>
          </a:p>
        </p:txBody>
      </p:sp>
    </p:spTree>
    <p:extLst>
      <p:ext uri="{BB962C8B-B14F-4D97-AF65-F5344CB8AC3E}">
        <p14:creationId xmlns:p14="http://schemas.microsoft.com/office/powerpoint/2010/main" val="1247953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126148"/>
            <a:ext cx="7886700" cy="7138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Forte correlation entre ASE </a:t>
            </a:r>
            <a:r>
              <a:rPr lang="en-US" sz="3600" dirty="0" err="1">
                <a:latin typeface="Consolas" panose="020B0609020204030204" pitchFamily="49" charset="0"/>
              </a:rPr>
              <a:t>en</a:t>
            </a:r>
            <a:r>
              <a:rPr lang="en-US" sz="3600" dirty="0">
                <a:latin typeface="Consolas" panose="020B0609020204030204" pitchFamily="49" charset="0"/>
              </a:rPr>
              <a:t> </a:t>
            </a:r>
            <a:r>
              <a:rPr lang="en-US" sz="3600" dirty="0" err="1">
                <a:latin typeface="Consolas" panose="020B0609020204030204" pitchFamily="49" charset="0"/>
              </a:rPr>
              <a:t>semaine</a:t>
            </a:r>
            <a:r>
              <a:rPr lang="en-US" sz="3600" dirty="0">
                <a:latin typeface="Consolas" panose="020B0609020204030204" pitchFamily="49" charset="0"/>
              </a:rPr>
              <a:t> et excursions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37B7-358E-4666-BC33-F09D57E97171}" type="datetime1">
              <a:rPr lang="fr-FR" smtClean="0"/>
              <a:t>11/02/2019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Anniversaire chaire IDFM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E0E6-132F-4A41-8578-EAB41A26B74F}" type="slidenum">
              <a:rPr lang="en-US" smtClean="0"/>
              <a:t>30</a:t>
            </a:fld>
            <a:endParaRPr lang="en-US"/>
          </a:p>
        </p:txBody>
      </p:sp>
      <p:sp>
        <p:nvSpPr>
          <p:cNvPr id="7" name="Espace réservé du texte 10">
            <a:extLst>
              <a:ext uri="{FF2B5EF4-FFF2-40B4-BE49-F238E27FC236}">
                <a16:creationId xmlns="" xmlns:a16="http://schemas.microsoft.com/office/drawing/2014/main" id="{DA748781-3F45-4F5F-8A83-DB54594E745D}"/>
              </a:ext>
            </a:extLst>
          </p:cNvPr>
          <p:cNvSpPr txBox="1">
            <a:spLocks/>
          </p:cNvSpPr>
          <p:nvPr/>
        </p:nvSpPr>
        <p:spPr>
          <a:xfrm>
            <a:off x="457200" y="473802"/>
            <a:ext cx="2455069" cy="3284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Excursions le weekend</a:t>
            </a:r>
            <a:endParaRPr lang="en-US" sz="15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8" name="Graphique 7">
            <a:extLst>
              <a:ext uri="{FF2B5EF4-FFF2-40B4-BE49-F238E27FC236}">
                <a16:creationId xmlns="" xmlns:a16="http://schemas.microsoft.com/office/drawing/2014/main" id="{A0F4B973-5DE7-4101-B65E-BE06DFEA8E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4257222"/>
              </p:ext>
            </p:extLst>
          </p:nvPr>
        </p:nvGraphicFramePr>
        <p:xfrm>
          <a:off x="1153549" y="2057399"/>
          <a:ext cx="5634111" cy="382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BB997A33-803A-4497-9275-0299CB9C1B6E}"/>
              </a:ext>
            </a:extLst>
          </p:cNvPr>
          <p:cNvSpPr txBox="1"/>
          <p:nvPr/>
        </p:nvSpPr>
        <p:spPr>
          <a:xfrm>
            <a:off x="7061982" y="2869809"/>
            <a:ext cx="145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  <a:r>
              <a:rPr lang="fr-FR" dirty="0" smtClean="0"/>
              <a:t> </a:t>
            </a:r>
            <a:r>
              <a:rPr lang="fr-FR" dirty="0"/>
              <a:t>= 2</a:t>
            </a:r>
            <a:r>
              <a:rPr lang="fr-FR" baseline="30000" dirty="0"/>
              <a:t>E</a:t>
            </a:r>
            <a:r>
              <a:rPr lang="fr-FR" dirty="0"/>
              <a:t>-05 </a:t>
            </a:r>
          </a:p>
        </p:txBody>
      </p:sp>
    </p:spTree>
    <p:extLst>
      <p:ext uri="{BB962C8B-B14F-4D97-AF65-F5344CB8AC3E}">
        <p14:creationId xmlns:p14="http://schemas.microsoft.com/office/powerpoint/2010/main" val="298642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802258"/>
            <a:ext cx="7886700" cy="888431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dirty="0" smtClean="0">
                <a:latin typeface="Consolas" panose="020B0609020204030204" pitchFamily="49" charset="0"/>
              </a:rPr>
              <a:t>Variabilité des trajets domicile-travail</a:t>
            </a:r>
            <a:endParaRPr lang="fr-FR" sz="3600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8606-A266-42B4-AC68-150ADE600C7D}" type="datetime1">
              <a:rPr lang="fr-FR" smtClean="0"/>
              <a:t>11/02/2019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Anniversaire chaire IDFM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E0E6-132F-4A41-8578-EAB41A26B74F}" type="slidenum">
              <a:rPr lang="en-US" smtClean="0"/>
              <a:t>31</a:t>
            </a:fld>
            <a:endParaRPr lang="en-US"/>
          </a:p>
        </p:txBody>
      </p:sp>
      <p:sp>
        <p:nvSpPr>
          <p:cNvPr id="7" name="Espace réservé du texte 10">
            <a:extLst>
              <a:ext uri="{FF2B5EF4-FFF2-40B4-BE49-F238E27FC236}">
                <a16:creationId xmlns="" xmlns:a16="http://schemas.microsoft.com/office/drawing/2014/main" id="{05E1A25F-56EA-4ED7-B3C4-39E8F2426951}"/>
              </a:ext>
            </a:extLst>
          </p:cNvPr>
          <p:cNvSpPr txBox="1">
            <a:spLocks/>
          </p:cNvSpPr>
          <p:nvPr/>
        </p:nvSpPr>
        <p:spPr>
          <a:xfrm>
            <a:off x="457200" y="473802"/>
            <a:ext cx="2455069" cy="3284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 err="1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Résultats</a:t>
            </a:r>
            <a:endParaRPr lang="en-US" sz="15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8" name="Graphique 7">
            <a:extLst>
              <a:ext uri="{FF2B5EF4-FFF2-40B4-BE49-F238E27FC236}">
                <a16:creationId xmlns="" xmlns:a16="http://schemas.microsoft.com/office/drawing/2014/main" id="{A4E8B7A0-3EE0-4E72-AD86-F2F044650D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4610933"/>
              </p:ext>
            </p:extLst>
          </p:nvPr>
        </p:nvGraphicFramePr>
        <p:xfrm>
          <a:off x="76200" y="2320657"/>
          <a:ext cx="8991599" cy="4035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DA0F2BDA-E813-47D5-8751-F6676F8528BE}"/>
              </a:ext>
            </a:extLst>
          </p:cNvPr>
          <p:cNvSpPr txBox="1"/>
          <p:nvPr/>
        </p:nvSpPr>
        <p:spPr>
          <a:xfrm>
            <a:off x="457200" y="1796932"/>
            <a:ext cx="8405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Trajets</a:t>
            </a:r>
            <a:r>
              <a:rPr lang="en-US" dirty="0" smtClean="0"/>
              <a:t> domicile-travail au </a:t>
            </a:r>
            <a:r>
              <a:rPr lang="en-US" dirty="0" err="1" smtClean="0"/>
              <a:t>niveau</a:t>
            </a:r>
            <a:r>
              <a:rPr lang="en-US" dirty="0" smtClean="0"/>
              <a:t> communal avec au </a:t>
            </a:r>
            <a:r>
              <a:rPr lang="en-US" dirty="0" err="1" smtClean="0"/>
              <a:t>moins</a:t>
            </a:r>
            <a:r>
              <a:rPr lang="en-US" dirty="0" smtClean="0"/>
              <a:t> 10 </a:t>
            </a:r>
            <a:r>
              <a:rPr lang="en-US" dirty="0" err="1" smtClean="0"/>
              <a:t>individus</a:t>
            </a:r>
            <a:r>
              <a:rPr lang="en-US" dirty="0" smtClean="0"/>
              <a:t> </a:t>
            </a:r>
            <a:r>
              <a:rPr lang="en-US" dirty="0" err="1" smtClean="0"/>
              <a:t>concernés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86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>
                <a:latin typeface="Consolas" panose="020B0609020204030204" pitchFamily="49" charset="0"/>
              </a:rPr>
              <a:t>Focus sur 7 smartphones effectuant la liaison Versailles &gt; Paris : variabilité des trajets domicile-travail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0BDE-EC9A-4A83-8972-38C4DD98D0E7}" type="datetime1">
              <a:rPr lang="fr-FR" smtClean="0"/>
              <a:t>11/02/2019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Anniversaire chaire IDFM 2019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E0E6-132F-4A41-8578-EAB41A26B74F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12" name="Espace réservé du contenu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73078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73327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latin typeface="Consolas" panose="020B0609020204030204" pitchFamily="49" charset="0"/>
              </a:rPr>
              <a:t>Focus sur 2 smartphone effectuant cette même liaison… selon le mode!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0BDE-EC9A-4A83-8972-38C4DD98D0E7}" type="datetime1">
              <a:rPr lang="fr-FR" smtClean="0"/>
              <a:t>11/02/2019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Anniversaire chaire IDFM 2019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E0E6-132F-4A41-8578-EAB41A26B74F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368563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72989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Diversité des trajets « retour »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92316"/>
            <a:ext cx="7886700" cy="4217956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0BDE-EC9A-4A83-8972-38C4DD98D0E7}" type="datetime1">
              <a:rPr lang="fr-FR" smtClean="0"/>
              <a:t>11/02/2019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Anniversaire chaire IDFM 2019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E0E6-132F-4A41-8578-EAB41A26B74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918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Identification de chaînes de déplacement plus complexes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0BDE-EC9A-4A83-8972-38C4DD98D0E7}" type="datetime1">
              <a:rPr lang="fr-FR" smtClean="0"/>
              <a:t>11/02/2019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Anniversaire chaire IDFM 2019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E0E6-132F-4A41-8578-EAB41A26B74F}" type="slidenum">
              <a:rPr lang="en-US" smtClean="0"/>
              <a:t>35</a:t>
            </a:fld>
            <a:endParaRPr lang="en-US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92316"/>
            <a:ext cx="7886700" cy="4217956"/>
          </a:xfrm>
        </p:spPr>
      </p:pic>
    </p:spTree>
    <p:extLst>
      <p:ext uri="{BB962C8B-B14F-4D97-AF65-F5344CB8AC3E}">
        <p14:creationId xmlns:p14="http://schemas.microsoft.com/office/powerpoint/2010/main" val="382205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Conclusion / discussion : des données qui sont…</a:t>
            </a:r>
          </a:p>
        </p:txBody>
      </p:sp>
      <p:sp>
        <p:nvSpPr>
          <p:cNvPr id="65539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2359"/>
            <a:ext cx="8229600" cy="4346331"/>
          </a:xfrm>
        </p:spPr>
        <p:txBody>
          <a:bodyPr>
            <a:normAutofit fontScale="85000" lnSpcReduction="10000"/>
          </a:bodyPr>
          <a:lstStyle/>
          <a:p>
            <a:r>
              <a:rPr lang="fr-FR" altLang="fr-FR" sz="2215" dirty="0"/>
              <a:t>Sont sémantiquement « pauvres » (pas d’information sur les utilisateurs)</a:t>
            </a:r>
          </a:p>
          <a:p>
            <a:r>
              <a:rPr lang="fr-FR" altLang="fr-FR" sz="2215" dirty="0" smtClean="0"/>
              <a:t>Sont produites selon des processus non orientés vers l’analyse de la mobilité</a:t>
            </a:r>
          </a:p>
          <a:p>
            <a:pPr lvl="1"/>
            <a:r>
              <a:rPr lang="fr-FR" altLang="fr-FR" sz="1846" dirty="0" smtClean="0"/>
              <a:t>Besoin d’inférer </a:t>
            </a:r>
            <a:r>
              <a:rPr lang="fr-FR" altLang="fr-FR" sz="1846" dirty="0"/>
              <a:t>le mode de transport (certains points dur par exemple bus vs voiture?)</a:t>
            </a:r>
          </a:p>
          <a:p>
            <a:pPr lvl="1"/>
            <a:r>
              <a:rPr lang="fr-FR" altLang="fr-FR" sz="1846" dirty="0" smtClean="0"/>
              <a:t>Besoin d’inférer </a:t>
            </a:r>
            <a:r>
              <a:rPr lang="fr-FR" altLang="fr-FR" sz="1846" dirty="0"/>
              <a:t>lieu de résidence et lieu d’emploi, moins facilement les autres motifs d’activité</a:t>
            </a:r>
          </a:p>
          <a:p>
            <a:pPr lvl="1"/>
            <a:r>
              <a:rPr lang="fr-FR" altLang="fr-FR" sz="1846" dirty="0" smtClean="0"/>
              <a:t>Inférer </a:t>
            </a:r>
            <a:r>
              <a:rPr lang="fr-FR" altLang="fr-FR" sz="1846" dirty="0"/>
              <a:t>les caractéristiques individuelles est un enjeu actuel de la littérature </a:t>
            </a:r>
            <a:r>
              <a:rPr lang="fr-FR" altLang="fr-FR" sz="1846" dirty="0" smtClean="0"/>
              <a:t>scientifique</a:t>
            </a:r>
            <a:endParaRPr lang="fr-FR" altLang="fr-FR" sz="2215" dirty="0" smtClean="0"/>
          </a:p>
          <a:p>
            <a:r>
              <a:rPr lang="fr-FR" altLang="fr-FR" sz="2215" dirty="0" smtClean="0"/>
              <a:t>… </a:t>
            </a:r>
            <a:r>
              <a:rPr lang="fr-FR" altLang="fr-FR" sz="2215" dirty="0"/>
              <a:t>mais ont d’autres propriétés qui peuvent les rendre utiles pour l’analyse de la </a:t>
            </a:r>
            <a:r>
              <a:rPr lang="fr-FR" altLang="fr-FR" sz="2215" dirty="0" smtClean="0"/>
              <a:t>mobilité</a:t>
            </a:r>
          </a:p>
          <a:p>
            <a:pPr lvl="1"/>
            <a:r>
              <a:rPr lang="en-US" sz="1800" dirty="0" err="1"/>
              <a:t>Comportement</a:t>
            </a:r>
            <a:r>
              <a:rPr lang="en-US" sz="1800" dirty="0"/>
              <a:t> longitudinal</a:t>
            </a:r>
          </a:p>
          <a:p>
            <a:pPr lvl="1"/>
            <a:r>
              <a:rPr lang="fr-FR" sz="1800" dirty="0"/>
              <a:t>Variation </a:t>
            </a:r>
            <a:r>
              <a:rPr lang="fr-FR" sz="1800" dirty="0" err="1"/>
              <a:t>interjournalière</a:t>
            </a:r>
            <a:r>
              <a:rPr lang="fr-FR" sz="1800" dirty="0"/>
              <a:t> des pratiques de mobilité</a:t>
            </a:r>
            <a:endParaRPr lang="fr-FR" altLang="fr-FR" sz="1800" dirty="0"/>
          </a:p>
          <a:p>
            <a:r>
              <a:rPr lang="fr-FR" altLang="fr-FR" sz="2215" dirty="0" smtClean="0"/>
              <a:t>Les données issues de cette recherche…</a:t>
            </a:r>
          </a:p>
          <a:p>
            <a:pPr lvl="1"/>
            <a:r>
              <a:rPr lang="fr-FR" altLang="fr-FR" sz="1815" dirty="0" smtClean="0"/>
              <a:t>Ne peuvent pas être utilisées directement pour estimer des matrices OD</a:t>
            </a:r>
          </a:p>
          <a:p>
            <a:pPr lvl="1"/>
            <a:r>
              <a:rPr lang="fr-FR" altLang="fr-FR" sz="1815" dirty="0" smtClean="0"/>
              <a:t>Reproduisent correctement certains indicateurs classiques pour certaines OD agrégées</a:t>
            </a:r>
          </a:p>
          <a:p>
            <a:pPr lvl="1"/>
            <a:r>
              <a:rPr lang="fr-FR" altLang="fr-FR" sz="1815" dirty="0" smtClean="0"/>
              <a:t>Montrent un potentiel de cas de « massification » de ce type de données</a:t>
            </a:r>
          </a:p>
          <a:p>
            <a:pPr lvl="1"/>
            <a:r>
              <a:rPr lang="fr-FR" altLang="fr-FR" sz="1815" dirty="0" smtClean="0"/>
              <a:t>Posent des questions éthiques sur le </a:t>
            </a:r>
            <a:r>
              <a:rPr lang="fr-FR" altLang="fr-FR" sz="1815" dirty="0" err="1" smtClean="0"/>
              <a:t>tracking</a:t>
            </a:r>
            <a:r>
              <a:rPr lang="fr-FR" altLang="fr-FR" sz="1815" dirty="0" smtClean="0"/>
              <a:t> personnel (De </a:t>
            </a:r>
            <a:r>
              <a:rPr lang="fr-FR" altLang="fr-FR" sz="1815" dirty="0" err="1" smtClean="0"/>
              <a:t>Montjoye</a:t>
            </a:r>
            <a:r>
              <a:rPr lang="fr-FR" altLang="fr-FR" sz="1815" dirty="0" smtClean="0"/>
              <a:t> et al., 2014)</a:t>
            </a:r>
          </a:p>
          <a:p>
            <a:pPr lvl="1"/>
            <a:endParaRPr lang="fr-FR" altLang="fr-FR" sz="1815" dirty="0"/>
          </a:p>
        </p:txBody>
      </p:sp>
      <p:sp>
        <p:nvSpPr>
          <p:cNvPr id="6554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17" indent="-2637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55103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77145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99186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F7C44D2-CE8A-44D7-874F-B965036E39F0}" type="slidenum">
              <a:rPr lang="fr-FR" altLang="fr-FR" smtClean="0"/>
              <a:pPr/>
              <a:t>36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3201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11918A7-6628-4791-8256-49F7507198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000" b="1" i="1" dirty="0">
                <a:latin typeface="Consolas" panose="020B0609020204030204" pitchFamily="49" charset="0"/>
              </a:rPr>
              <a:t> </a:t>
            </a:r>
            <a:r>
              <a:rPr lang="en-GB" sz="4000" dirty="0">
                <a:latin typeface="Consolas" panose="020B0609020204030204" pitchFamily="49" charset="0"/>
              </a:rPr>
              <a:t>Merci de </a:t>
            </a:r>
            <a:r>
              <a:rPr lang="en-GB" sz="4000" dirty="0" err="1">
                <a:latin typeface="Consolas" panose="020B0609020204030204" pitchFamily="49" charset="0"/>
              </a:rPr>
              <a:t>votre</a:t>
            </a:r>
            <a:r>
              <a:rPr lang="en-GB" sz="4000" dirty="0">
                <a:latin typeface="Consolas" panose="020B0609020204030204" pitchFamily="49" charset="0"/>
              </a:rPr>
              <a:t> attention</a:t>
            </a:r>
            <a:endParaRPr lang="en-US" sz="4000" dirty="0">
              <a:latin typeface="Consolas" panose="020B0609020204030204" pitchFamily="49" charset="0"/>
            </a:endParaRPr>
          </a:p>
        </p:txBody>
      </p:sp>
      <p:sp>
        <p:nvSpPr>
          <p:cNvPr id="4" name="Sous-titre 2">
            <a:extLst>
              <a:ext uri="{FF2B5EF4-FFF2-40B4-BE49-F238E27FC236}">
                <a16:creationId xmlns="" xmlns:a16="http://schemas.microsoft.com/office/drawing/2014/main" id="{1866B26E-5031-44A3-B48D-A786DA37FF04}"/>
              </a:ext>
            </a:extLst>
          </p:cNvPr>
          <p:cNvSpPr txBox="1">
            <a:spLocks/>
          </p:cNvSpPr>
          <p:nvPr/>
        </p:nvSpPr>
        <p:spPr>
          <a:xfrm>
            <a:off x="1142999" y="3734552"/>
            <a:ext cx="6858000" cy="1083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="" xmlns:a16="http://schemas.microsoft.com/office/drawing/2014/main" id="{47F499F5-9193-4495-B8BB-3204F8692C8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5800" y="5508789"/>
          <a:ext cx="513190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2303">
                  <a:extLst>
                    <a:ext uri="{9D8B030D-6E8A-4147-A177-3AD203B41FA5}">
                      <a16:colId xmlns="" xmlns:a16="http://schemas.microsoft.com/office/drawing/2014/main" val="3145945787"/>
                    </a:ext>
                  </a:extLst>
                </a:gridCol>
                <a:gridCol w="3219601">
                  <a:extLst>
                    <a:ext uri="{9D8B030D-6E8A-4147-A177-3AD203B41FA5}">
                      <a16:colId xmlns="" xmlns:a16="http://schemas.microsoft.com/office/drawing/2014/main" val="1648938207"/>
                    </a:ext>
                  </a:extLst>
                </a:gridCol>
              </a:tblGrid>
              <a:tr h="22528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Julie Chrétien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julie.chretien@enpc.fr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86756007"/>
                  </a:ext>
                </a:extLst>
              </a:tr>
              <a:tr h="22528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Florent Le </a:t>
                      </a:r>
                      <a:r>
                        <a:rPr lang="en-US"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Nechet</a:t>
                      </a:r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florent.lenechet@u-pem.fr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45549537"/>
                  </a:ext>
                </a:extLst>
              </a:tr>
              <a:tr h="2252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Laurent </a:t>
                      </a:r>
                      <a:r>
                        <a:rPr lang="en-US"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Prouhlac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laurent.proulhac@enpc.fr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32974606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9FCA9CE2-6431-4FE0-9F85-02997DF90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736" y="5735637"/>
            <a:ext cx="2090464" cy="46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915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28650" y="365127"/>
            <a:ext cx="7886700" cy="845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Inferring commutes: trip-based algorithm </a:t>
            </a:r>
            <a:br>
              <a:rPr lang="en-US" sz="3600" dirty="0"/>
            </a:br>
            <a:r>
              <a:rPr lang="en-US" sz="2000" dirty="0"/>
              <a:t>(trip index inference algorithm)</a:t>
            </a:r>
          </a:p>
        </p:txBody>
      </p:sp>
      <p:sp>
        <p:nvSpPr>
          <p:cNvPr id="7" name="Organigramme : Décision 6"/>
          <p:cNvSpPr/>
          <p:nvPr/>
        </p:nvSpPr>
        <p:spPr>
          <a:xfrm>
            <a:off x="5668190" y="2186021"/>
            <a:ext cx="878575" cy="601734"/>
          </a:xfrm>
          <a:prstGeom prst="flowChartDecision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88" dirty="0"/>
              <a:t>Same Trip</a:t>
            </a:r>
          </a:p>
        </p:txBody>
      </p:sp>
      <p:sp>
        <p:nvSpPr>
          <p:cNvPr id="9" name="Ellipse 8"/>
          <p:cNvSpPr/>
          <p:nvPr/>
        </p:nvSpPr>
        <p:spPr>
          <a:xfrm>
            <a:off x="3304547" y="2273399"/>
            <a:ext cx="1304217" cy="446754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88" dirty="0"/>
              <a:t>Time between rides</a:t>
            </a:r>
          </a:p>
        </p:txBody>
      </p:sp>
      <p:sp>
        <p:nvSpPr>
          <p:cNvPr id="47" name="Organigramme : Décision 46"/>
          <p:cNvSpPr/>
          <p:nvPr/>
        </p:nvSpPr>
        <p:spPr>
          <a:xfrm>
            <a:off x="3487562" y="5175184"/>
            <a:ext cx="938185" cy="601734"/>
          </a:xfrm>
          <a:prstGeom prst="flowChartDecision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88" dirty="0"/>
              <a:t>Different Trip</a:t>
            </a:r>
          </a:p>
        </p:txBody>
      </p:sp>
      <p:cxnSp>
        <p:nvCxnSpPr>
          <p:cNvPr id="62" name="Connecteur droit avec flèche 61"/>
          <p:cNvCxnSpPr>
            <a:stCxn id="9" idx="4"/>
            <a:endCxn id="64" idx="0"/>
          </p:cNvCxnSpPr>
          <p:nvPr/>
        </p:nvCxnSpPr>
        <p:spPr>
          <a:xfrm>
            <a:off x="3956656" y="2720153"/>
            <a:ext cx="1" cy="1082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3978781" y="3097647"/>
            <a:ext cx="607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&gt; Z</a:t>
            </a:r>
          </a:p>
        </p:txBody>
      </p:sp>
      <p:sp>
        <p:nvSpPr>
          <p:cNvPr id="64" name="Ellipse 63"/>
          <p:cNvSpPr/>
          <p:nvPr/>
        </p:nvSpPr>
        <p:spPr>
          <a:xfrm>
            <a:off x="3195058" y="3802754"/>
            <a:ext cx="1523197" cy="425306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88" dirty="0"/>
              <a:t>Time between rides</a:t>
            </a:r>
          </a:p>
        </p:txBody>
      </p:sp>
      <p:cxnSp>
        <p:nvCxnSpPr>
          <p:cNvPr id="108" name="Connecteur droit avec flèche 107"/>
          <p:cNvCxnSpPr>
            <a:stCxn id="64" idx="6"/>
            <a:endCxn id="111" idx="2"/>
          </p:cNvCxnSpPr>
          <p:nvPr/>
        </p:nvCxnSpPr>
        <p:spPr>
          <a:xfrm>
            <a:off x="4718255" y="4015407"/>
            <a:ext cx="5240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Ellipse 110"/>
          <p:cNvSpPr/>
          <p:nvPr/>
        </p:nvSpPr>
        <p:spPr>
          <a:xfrm>
            <a:off x="5242256" y="3798433"/>
            <a:ext cx="1088891" cy="433947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88" dirty="0"/>
              <a:t>Average speed between rides</a:t>
            </a:r>
          </a:p>
        </p:txBody>
      </p:sp>
      <p:sp>
        <p:nvSpPr>
          <p:cNvPr id="114" name="ZoneTexte 113"/>
          <p:cNvSpPr txBox="1"/>
          <p:nvPr/>
        </p:nvSpPr>
        <p:spPr>
          <a:xfrm>
            <a:off x="4728989" y="3741769"/>
            <a:ext cx="706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≤ </a:t>
            </a:r>
            <a:r>
              <a:rPr lang="en-US" sz="1400" dirty="0" err="1"/>
              <a:t>Yt</a:t>
            </a:r>
            <a:endParaRPr lang="en-US" sz="1400" dirty="0"/>
          </a:p>
        </p:txBody>
      </p:sp>
      <p:cxnSp>
        <p:nvCxnSpPr>
          <p:cNvPr id="115" name="Connecteur droit avec flèche 114"/>
          <p:cNvCxnSpPr>
            <a:stCxn id="111" idx="4"/>
            <a:endCxn id="146" idx="1"/>
          </p:cNvCxnSpPr>
          <p:nvPr/>
        </p:nvCxnSpPr>
        <p:spPr>
          <a:xfrm>
            <a:off x="5786702" y="4232380"/>
            <a:ext cx="578113" cy="321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avec flèche 117"/>
          <p:cNvCxnSpPr>
            <a:stCxn id="111" idx="0"/>
            <a:endCxn id="206" idx="1"/>
          </p:cNvCxnSpPr>
          <p:nvPr/>
        </p:nvCxnSpPr>
        <p:spPr>
          <a:xfrm flipV="1">
            <a:off x="5786702" y="3508307"/>
            <a:ext cx="617173" cy="290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avec flèche 120"/>
          <p:cNvCxnSpPr>
            <a:stCxn id="64" idx="4"/>
            <a:endCxn id="47" idx="0"/>
          </p:cNvCxnSpPr>
          <p:nvPr/>
        </p:nvCxnSpPr>
        <p:spPr>
          <a:xfrm flipH="1">
            <a:off x="3956655" y="4228060"/>
            <a:ext cx="2" cy="947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ZoneTexte 130"/>
          <p:cNvSpPr txBox="1"/>
          <p:nvPr/>
        </p:nvSpPr>
        <p:spPr>
          <a:xfrm>
            <a:off x="5724669" y="3426569"/>
            <a:ext cx="706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&gt; Ys</a:t>
            </a:r>
          </a:p>
        </p:txBody>
      </p:sp>
      <p:sp>
        <p:nvSpPr>
          <p:cNvPr id="132" name="ZoneTexte 131"/>
          <p:cNvSpPr txBox="1"/>
          <p:nvPr/>
        </p:nvSpPr>
        <p:spPr>
          <a:xfrm>
            <a:off x="5654797" y="4336908"/>
            <a:ext cx="646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≤ Ys</a:t>
            </a:r>
          </a:p>
        </p:txBody>
      </p:sp>
      <p:sp>
        <p:nvSpPr>
          <p:cNvPr id="133" name="ZoneTexte 132"/>
          <p:cNvSpPr txBox="1"/>
          <p:nvPr/>
        </p:nvSpPr>
        <p:spPr>
          <a:xfrm>
            <a:off x="3961460" y="4548423"/>
            <a:ext cx="647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&gt; </a:t>
            </a:r>
            <a:r>
              <a:rPr lang="en-US" sz="1400" dirty="0" err="1"/>
              <a:t>Yt</a:t>
            </a:r>
            <a:endParaRPr lang="en-US" sz="1400" dirty="0"/>
          </a:p>
        </p:txBody>
      </p:sp>
      <p:cxnSp>
        <p:nvCxnSpPr>
          <p:cNvPr id="136" name="Connecteur droit avec flèche 135"/>
          <p:cNvCxnSpPr>
            <a:stCxn id="9" idx="6"/>
            <a:endCxn id="7" idx="1"/>
          </p:cNvCxnSpPr>
          <p:nvPr/>
        </p:nvCxnSpPr>
        <p:spPr>
          <a:xfrm flipV="1">
            <a:off x="4608764" y="2486888"/>
            <a:ext cx="1059426" cy="9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ZoneTexte 138"/>
          <p:cNvSpPr txBox="1"/>
          <p:nvPr/>
        </p:nvSpPr>
        <p:spPr>
          <a:xfrm>
            <a:off x="4898133" y="2182074"/>
            <a:ext cx="435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≤ Z</a:t>
            </a:r>
          </a:p>
        </p:txBody>
      </p:sp>
      <p:sp>
        <p:nvSpPr>
          <p:cNvPr id="146" name="Organigramme : Décision 145"/>
          <p:cNvSpPr/>
          <p:nvPr/>
        </p:nvSpPr>
        <p:spPr>
          <a:xfrm>
            <a:off x="6364815" y="4251388"/>
            <a:ext cx="972710" cy="604812"/>
          </a:xfrm>
          <a:prstGeom prst="flowChartDecision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88" dirty="0"/>
              <a:t>Different Trip</a:t>
            </a:r>
          </a:p>
        </p:txBody>
      </p:sp>
      <p:sp>
        <p:nvSpPr>
          <p:cNvPr id="206" name="Organigramme : Décision 205"/>
          <p:cNvSpPr/>
          <p:nvPr/>
        </p:nvSpPr>
        <p:spPr>
          <a:xfrm>
            <a:off x="6403875" y="3207440"/>
            <a:ext cx="933649" cy="601734"/>
          </a:xfrm>
          <a:prstGeom prst="flowChartDecision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88" dirty="0"/>
              <a:t>Same Trip</a:t>
            </a:r>
          </a:p>
        </p:txBody>
      </p:sp>
      <p:sp>
        <p:nvSpPr>
          <p:cNvPr id="265" name="Titre 1"/>
          <p:cNvSpPr txBox="1">
            <a:spLocks/>
          </p:cNvSpPr>
          <p:nvPr/>
        </p:nvSpPr>
        <p:spPr>
          <a:xfrm>
            <a:off x="628650" y="1197325"/>
            <a:ext cx="7886700" cy="2428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/>
              <a:t>Are two successive rides part of the same trip ?</a:t>
            </a:r>
          </a:p>
        </p:txBody>
      </p:sp>
      <p:sp>
        <p:nvSpPr>
          <p:cNvPr id="373" name="Titre 1"/>
          <p:cNvSpPr txBox="1">
            <a:spLocks/>
          </p:cNvSpPr>
          <p:nvPr/>
        </p:nvSpPr>
        <p:spPr>
          <a:xfrm>
            <a:off x="382852" y="6489697"/>
            <a:ext cx="7886700" cy="2428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/>
              <a:t>Note : a ride may be composed of only one point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2E1F-9E88-4BC2-9FC4-ED5F6F360607}" type="datetime1">
              <a:rPr lang="fr-FR" smtClean="0"/>
              <a:t>11/02/2019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Anniversaire chaire IDFM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E0E6-132F-4A41-8578-EAB41A26B74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Pre-treatment of points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2023585" y="1794202"/>
            <a:ext cx="5096830" cy="4513966"/>
            <a:chOff x="495042" y="1768323"/>
            <a:chExt cx="5096830" cy="451396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2242231" y="1768323"/>
              <a:ext cx="1500187" cy="464750"/>
            </a:xfrm>
            <a:prstGeom prst="roundRect">
              <a:avLst/>
            </a:prstGeom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13" dirty="0"/>
                <a:t>Points</a:t>
              </a:r>
              <a:br>
                <a:rPr lang="en-US" sz="1013" dirty="0"/>
              </a:br>
              <a:r>
                <a:rPr lang="en-US" sz="675" dirty="0"/>
                <a:t>(“raw”: </a:t>
              </a:r>
              <a:r>
                <a:rPr lang="en-US" sz="675"/>
                <a:t>modes inferred, </a:t>
              </a:r>
              <a:r>
                <a:rPr lang="en-US" sz="675" dirty="0"/>
                <a:t>IT4PME)</a:t>
              </a:r>
            </a:p>
          </p:txBody>
        </p:sp>
        <p:sp>
          <p:nvSpPr>
            <p:cNvPr id="5" name="Organigramme : Décision 4"/>
            <p:cNvSpPr/>
            <p:nvPr/>
          </p:nvSpPr>
          <p:spPr>
            <a:xfrm>
              <a:off x="1699868" y="2349598"/>
              <a:ext cx="2546287" cy="684659"/>
            </a:xfrm>
            <a:prstGeom prst="flowChartDecision">
              <a:avLst/>
            </a:prstGeom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dirty="0"/>
                <a:t>Filtering: </a:t>
              </a:r>
              <a:br>
                <a:rPr lang="en-US" sz="1000" dirty="0"/>
              </a:br>
              <a:r>
                <a:rPr lang="en-US" sz="1000" dirty="0"/>
                <a:t>exclude points </a:t>
              </a:r>
              <a:r>
                <a:rPr lang="en-US" sz="1000" b="1" dirty="0">
                  <a:solidFill>
                    <a:srgbClr val="C00000"/>
                  </a:solidFill>
                </a:rPr>
                <a:t>&lt; X m </a:t>
              </a:r>
              <a:r>
                <a:rPr lang="en-US" sz="1000" dirty="0"/>
                <a:t>from surrounding</a:t>
              </a:r>
            </a:p>
          </p:txBody>
        </p:sp>
        <p:sp>
          <p:nvSpPr>
            <p:cNvPr id="6" name="Losange 5"/>
            <p:cNvSpPr/>
            <p:nvPr/>
          </p:nvSpPr>
          <p:spPr>
            <a:xfrm>
              <a:off x="495042" y="5040660"/>
              <a:ext cx="2546287" cy="709863"/>
            </a:xfrm>
            <a:prstGeom prst="diamond">
              <a:avLst/>
            </a:prstGeom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/>
                <a:t>Infer </a:t>
              </a:r>
              <a:r>
                <a:rPr lang="en-US" sz="900" dirty="0" err="1"/>
                <a:t>IndexRide_id</a:t>
              </a:r>
              <a:r>
                <a:rPr lang="en-US" sz="900" dirty="0"/>
                <a:t>: </a:t>
              </a:r>
            </a:p>
            <a:p>
              <a:pPr algn="ctr"/>
              <a:r>
                <a:rPr lang="en-US" sz="900" dirty="0"/>
                <a:t>series of pts </a:t>
              </a:r>
              <a:r>
                <a:rPr lang="en-US" sz="900" b="1" dirty="0">
                  <a:solidFill>
                    <a:srgbClr val="C00000"/>
                  </a:solidFill>
                </a:rPr>
                <a:t>&lt;=Y min </a:t>
              </a:r>
              <a:r>
                <a:rPr lang="en-US" sz="900" dirty="0"/>
                <a:t>apart with same mode</a:t>
              </a:r>
            </a:p>
          </p:txBody>
        </p:sp>
        <p:sp>
          <p:nvSpPr>
            <p:cNvPr id="7" name="Rectangle à coins arrondis 6"/>
            <p:cNvSpPr/>
            <p:nvPr/>
          </p:nvSpPr>
          <p:spPr>
            <a:xfrm>
              <a:off x="1721864" y="4503148"/>
              <a:ext cx="2540920" cy="334237"/>
            </a:xfrm>
            <a:prstGeom prst="roundRect">
              <a:avLst/>
            </a:prstGeom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13" dirty="0"/>
                <a:t>Points enriched with district information</a:t>
              </a:r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2203613" y="3159053"/>
              <a:ext cx="1538805" cy="334237"/>
            </a:xfrm>
            <a:prstGeom prst="roundRect">
              <a:avLst/>
            </a:prstGeom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/>
                <a:t>Filtered points</a:t>
              </a:r>
            </a:p>
          </p:txBody>
        </p:sp>
        <p:sp>
          <p:nvSpPr>
            <p:cNvPr id="11" name="Losange 10"/>
            <p:cNvSpPr/>
            <p:nvPr/>
          </p:nvSpPr>
          <p:spPr>
            <a:xfrm>
              <a:off x="3045585" y="5037787"/>
              <a:ext cx="2546287" cy="709863"/>
            </a:xfrm>
            <a:prstGeom prst="diamond">
              <a:avLst/>
            </a:prstGeom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dirty="0"/>
                <a:t>Infer </a:t>
              </a:r>
              <a:r>
                <a:rPr lang="en-US" sz="900" dirty="0" err="1"/>
                <a:t>Plage_id</a:t>
              </a:r>
              <a:r>
                <a:rPr lang="en-US" sz="900" dirty="0"/>
                <a:t>: series of points in the same district</a:t>
              </a:r>
            </a:p>
          </p:txBody>
        </p:sp>
        <p:sp>
          <p:nvSpPr>
            <p:cNvPr id="12" name="Organigramme : Décision 11"/>
            <p:cNvSpPr/>
            <p:nvPr/>
          </p:nvSpPr>
          <p:spPr>
            <a:xfrm>
              <a:off x="1699867" y="3618087"/>
              <a:ext cx="2546287" cy="684659"/>
            </a:xfrm>
            <a:prstGeom prst="flowChartDecision">
              <a:avLst/>
            </a:prstGeom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88" dirty="0"/>
                <a:t>Enrich : assign districts (i.e. French “communes”) to each point (100 if outside France)</a:t>
              </a:r>
            </a:p>
          </p:txBody>
        </p:sp>
        <p:sp>
          <p:nvSpPr>
            <p:cNvPr id="13" name="Rectangle à coins arrondis 12"/>
            <p:cNvSpPr/>
            <p:nvPr/>
          </p:nvSpPr>
          <p:spPr>
            <a:xfrm>
              <a:off x="1699867" y="5948052"/>
              <a:ext cx="2540920" cy="334237"/>
            </a:xfrm>
            <a:prstGeom prst="roundRect">
              <a:avLst/>
            </a:prstGeom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13" dirty="0"/>
                <a:t>Points enriched with district information and other stable information</a:t>
              </a:r>
            </a:p>
          </p:txBody>
        </p:sp>
      </p:grpSp>
      <p:sp>
        <p:nvSpPr>
          <p:cNvPr id="3" name="Ellipse 2"/>
          <p:cNvSpPr/>
          <p:nvPr/>
        </p:nvSpPr>
        <p:spPr>
          <a:xfrm>
            <a:off x="6633715" y="2446877"/>
            <a:ext cx="1354346" cy="4901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X = 10 m</a:t>
            </a:r>
          </a:p>
        </p:txBody>
      </p:sp>
      <p:sp>
        <p:nvSpPr>
          <p:cNvPr id="14" name="Ellipse 13"/>
          <p:cNvSpPr/>
          <p:nvPr/>
        </p:nvSpPr>
        <p:spPr>
          <a:xfrm>
            <a:off x="483079" y="5173547"/>
            <a:ext cx="1354346" cy="4901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Y = 5 min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793B-2B91-4DD1-84E4-980669746FAE}" type="datetime1">
              <a:rPr lang="fr-FR" smtClean="0"/>
              <a:t>11/02/2019</a:t>
            </a:fld>
            <a:endParaRPr lang="en-US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Anniversaire chaire IDFM 2019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E0E6-132F-4A41-8578-EAB41A26B74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2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Applications des données de téléphonie mobilité</a:t>
            </a:r>
          </a:p>
        </p:txBody>
      </p:sp>
      <p:sp>
        <p:nvSpPr>
          <p:cNvPr id="70659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altLang="fr-FR" dirty="0" smtClean="0"/>
              <a:t>Analyse des comportements de mobilité</a:t>
            </a:r>
          </a:p>
          <a:p>
            <a:pPr lvl="1"/>
            <a:r>
              <a:rPr lang="fr-FR" altLang="fr-FR" u="sng" dirty="0" smtClean="0"/>
              <a:t>Régularité du comportement de voyage</a:t>
            </a:r>
          </a:p>
          <a:p>
            <a:pPr lvl="1"/>
            <a:r>
              <a:rPr lang="fr-FR" altLang="fr-FR" dirty="0" smtClean="0"/>
              <a:t>Mobilité des non-résidents</a:t>
            </a:r>
          </a:p>
          <a:p>
            <a:pPr lvl="1"/>
            <a:r>
              <a:rPr lang="fr-FR" altLang="fr-FR" dirty="0" smtClean="0"/>
              <a:t>Liens entre mobilité physique, mobilité virtuelle et réseaux sociaux</a:t>
            </a:r>
          </a:p>
          <a:p>
            <a:r>
              <a:rPr lang="fr-FR" altLang="fr-FR" dirty="0"/>
              <a:t>Analyse territoriale</a:t>
            </a:r>
          </a:p>
          <a:p>
            <a:pPr lvl="1"/>
            <a:r>
              <a:rPr lang="fr-FR" altLang="fr-FR" dirty="0"/>
              <a:t>Présence dans l'espace et le temps</a:t>
            </a:r>
          </a:p>
          <a:p>
            <a:pPr lvl="1"/>
            <a:r>
              <a:rPr lang="fr-FR" altLang="fr-FR" dirty="0"/>
              <a:t>Détection d'objets géographiques: centralités, limites de villes, réseaux de villes </a:t>
            </a:r>
          </a:p>
          <a:p>
            <a:pPr lvl="1"/>
            <a:r>
              <a:rPr lang="fr-FR" altLang="fr-FR" dirty="0"/>
              <a:t>Inférence des fonctions </a:t>
            </a:r>
            <a:r>
              <a:rPr lang="fr-FR" altLang="fr-FR" dirty="0" smtClean="0"/>
              <a:t>urbaines</a:t>
            </a:r>
          </a:p>
          <a:p>
            <a:r>
              <a:rPr lang="fr-FR" altLang="fr-FR" dirty="0"/>
              <a:t>Analyse du système de transport</a:t>
            </a:r>
          </a:p>
          <a:p>
            <a:pPr lvl="1"/>
            <a:r>
              <a:rPr lang="fr-FR" altLang="fr-FR" dirty="0"/>
              <a:t>La caractérisation du trafic des éléments de transport: gares, segments et qualité de service</a:t>
            </a:r>
          </a:p>
          <a:p>
            <a:pPr lvl="1"/>
            <a:r>
              <a:rPr lang="fr-FR" altLang="fr-FR" dirty="0"/>
              <a:t>Caractérisation de la demande par Origine-Destination</a:t>
            </a:r>
          </a:p>
          <a:p>
            <a:pPr lvl="1"/>
            <a:r>
              <a:rPr lang="fr-FR" altLang="fr-FR" dirty="0"/>
              <a:t>Management du système de transport</a:t>
            </a:r>
          </a:p>
          <a:p>
            <a:pPr marL="457200" lvl="1" indent="0">
              <a:buNone/>
            </a:pPr>
            <a:endParaRPr lang="fr-FR" altLang="fr-FR" dirty="0"/>
          </a:p>
          <a:p>
            <a:pPr lvl="1"/>
            <a:endParaRPr lang="fr-FR" altLang="fr-FR" dirty="0" smtClean="0"/>
          </a:p>
        </p:txBody>
      </p:sp>
      <p:sp>
        <p:nvSpPr>
          <p:cNvPr id="7066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17" indent="-2637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55103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77145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99186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3136AAB-B4B7-4CC2-BEA6-1287AB481408}" type="slidenum">
              <a:rPr lang="fr-FR" altLang="fr-FR" smtClean="0"/>
              <a:pPr/>
              <a:t>4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5304354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802258"/>
            <a:ext cx="7886700" cy="74758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Validation and selection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974918"/>
              </p:ext>
            </p:extLst>
          </p:nvPr>
        </p:nvGraphicFramePr>
        <p:xfrm>
          <a:off x="335351" y="3047491"/>
          <a:ext cx="4581705" cy="341882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4934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91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08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32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500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2480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800" baseline="0" dirty="0"/>
                        <a:t>Gap time</a:t>
                      </a:r>
                      <a:br>
                        <a:rPr lang="en-US" sz="1800" baseline="0" dirty="0"/>
                      </a:br>
                      <a:r>
                        <a:rPr lang="en-US" sz="1800" baseline="0" dirty="0"/>
                        <a:t>(min)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/>
                        <a:t>Pause (min)</a:t>
                      </a:r>
                      <a:endParaRPr lang="en-US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0" marB="468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20</a:t>
                      </a:r>
                      <a:endParaRPr lang="en-US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30</a:t>
                      </a:r>
                      <a:endParaRPr lang="en-US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40</a:t>
                      </a:r>
                      <a:endParaRPr lang="en-US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60</a:t>
                      </a:r>
                      <a:endParaRPr lang="en-US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0" marB="360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2975">
                <a:tc>
                  <a:txBody>
                    <a:bodyPr/>
                    <a:lstStyle/>
                    <a:p>
                      <a:r>
                        <a:rPr lang="en-US" sz="1800" dirty="0"/>
                        <a:t>5</a:t>
                      </a:r>
                      <a:endParaRPr lang="en-US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16" marR="4816" marT="4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16" marR="4816" marT="481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16" marR="4816" marT="481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16" marR="4816" marT="4816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2975">
                <a:tc>
                  <a:txBody>
                    <a:bodyPr/>
                    <a:lstStyle/>
                    <a:p>
                      <a:r>
                        <a:rPr lang="en-US" sz="1800" dirty="0"/>
                        <a:t>10</a:t>
                      </a:r>
                      <a:endParaRPr lang="en-US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16" marR="4816" marT="4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16" marR="4816" marT="481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16" marR="4816" marT="481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16" marR="4816" marT="4816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2975">
                <a:tc>
                  <a:txBody>
                    <a:bodyPr/>
                    <a:lstStyle/>
                    <a:p>
                      <a:r>
                        <a:rPr lang="en-US" sz="1800" dirty="0"/>
                        <a:t>15</a:t>
                      </a:r>
                      <a:endParaRPr lang="en-US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16" marR="4816" marT="4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16" marR="4816" marT="481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16" marR="4816" marT="4816" marB="0" anchor="ctr"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16" marR="4816" marT="4816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2975">
                <a:tc>
                  <a:txBody>
                    <a:bodyPr/>
                    <a:lstStyle/>
                    <a:p>
                      <a:r>
                        <a:rPr lang="en-US" sz="1800" dirty="0"/>
                        <a:t>20</a:t>
                      </a:r>
                      <a:endParaRPr lang="en-US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/</a:t>
                      </a:r>
                      <a:endParaRPr lang="en-US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16" marR="4816" marT="4816" marB="0" anchor="ctr"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16" marR="4816" marT="4816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16" marR="4816" marT="4816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28650" y="2674193"/>
            <a:ext cx="380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Trip-based (speed = 3 km/h)</a:t>
            </a:r>
          </a:p>
        </p:txBody>
      </p:sp>
      <p:graphicFrame>
        <p:nvGraphicFramePr>
          <p:cNvPr id="7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2154291"/>
              </p:ext>
            </p:extLst>
          </p:nvPr>
        </p:nvGraphicFramePr>
        <p:xfrm>
          <a:off x="5210355" y="3043525"/>
          <a:ext cx="3512031" cy="3373544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5947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80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24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42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24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38534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0" marB="72000" anchor="b"/>
                </a:tc>
                <a:tc rowSpan="2" hMerge="1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0" marB="72000" anchor="b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Gap between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locations (min)</a:t>
                      </a:r>
                      <a:endParaRPr lang="en-US" sz="1400" baseline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0" marB="36000"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0" marB="36000"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0" marB="360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8534">
                <a:tc gridSpan="2" vMerge="1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0" marB="72000" anchor="b"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0" marB="720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120</a:t>
                      </a:r>
                      <a:endParaRPr lang="en-US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180</a:t>
                      </a:r>
                      <a:endParaRPr lang="en-US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240</a:t>
                      </a:r>
                      <a:endParaRPr lang="en-US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4119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Offset (min)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  <a:endParaRPr lang="en-US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" marR="9144" marT="91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" marR="9144" marT="91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4119">
                <a:tc vMerge="1">
                  <a:txBody>
                    <a:bodyPr/>
                    <a:lstStyle/>
                    <a:p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</a:t>
                      </a:r>
                      <a:endParaRPr lang="en-US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4119">
                <a:tc vMerge="1">
                  <a:txBody>
                    <a:bodyPr/>
                    <a:lstStyle/>
                    <a:p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25</a:t>
                      </a:r>
                      <a:endParaRPr lang="en-US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" marR="9144" marT="9144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" marR="9144" marT="9144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4119">
                <a:tc vMerge="1">
                  <a:txBody>
                    <a:bodyPr/>
                    <a:lstStyle/>
                    <a:p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</a:t>
                      </a:r>
                      <a:endParaRPr lang="en-US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" marR="9144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1757812" y="1726571"/>
            <a:ext cx="5628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Calculate distance (by OD), norm L2</a:t>
            </a:r>
          </a:p>
        </p:txBody>
      </p:sp>
      <p:sp>
        <p:nvSpPr>
          <p:cNvPr id="3" name="Rectangle 2"/>
          <p:cNvSpPr/>
          <p:nvPr/>
        </p:nvSpPr>
        <p:spPr>
          <a:xfrm>
            <a:off x="335351" y="2061457"/>
            <a:ext cx="8645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Choosing “best” algorithm of each kind: 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22AD-D560-4782-BD31-5E227C72928A}" type="datetime1">
              <a:rPr lang="fr-FR" smtClean="0"/>
              <a:t>11/02/2019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Anniversaire chaire IDFM 2019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E0E6-132F-4A41-8578-EAB41A26B74F}" type="slidenum">
              <a:rPr lang="en-US" smtClean="0"/>
              <a:t>40</a:t>
            </a:fld>
            <a:endParaRPr lang="en-US"/>
          </a:p>
        </p:txBody>
      </p:sp>
      <p:sp>
        <p:nvSpPr>
          <p:cNvPr id="12" name="Espace réservé du texte 10">
            <a:extLst>
              <a:ext uri="{FF2B5EF4-FFF2-40B4-BE49-F238E27FC236}">
                <a16:creationId xmlns="" xmlns:a16="http://schemas.microsoft.com/office/drawing/2014/main" id="{633CC18F-E904-4CCC-81CE-BA7E94E74F1A}"/>
              </a:ext>
            </a:extLst>
          </p:cNvPr>
          <p:cNvSpPr txBox="1">
            <a:spLocks/>
          </p:cNvSpPr>
          <p:nvPr/>
        </p:nvSpPr>
        <p:spPr>
          <a:xfrm>
            <a:off x="457200" y="473802"/>
            <a:ext cx="6309360" cy="3693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Commute inference</a:t>
            </a:r>
            <a:endParaRPr lang="en-US" sz="15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93F6B4C4-CA69-42A3-9554-D9A6DC8DE0A8}"/>
              </a:ext>
            </a:extLst>
          </p:cNvPr>
          <p:cNvSpPr txBox="1"/>
          <p:nvPr/>
        </p:nvSpPr>
        <p:spPr>
          <a:xfrm>
            <a:off x="5210355" y="2489997"/>
            <a:ext cx="3770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Location-based 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(time at home/ work: 120’)</a:t>
            </a:r>
          </a:p>
        </p:txBody>
      </p:sp>
    </p:spTree>
    <p:extLst>
      <p:ext uri="{BB962C8B-B14F-4D97-AF65-F5344CB8AC3E}">
        <p14:creationId xmlns:p14="http://schemas.microsoft.com/office/powerpoint/2010/main" val="307092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Applications des données de téléphonie mobilité</a:t>
            </a:r>
          </a:p>
        </p:txBody>
      </p:sp>
      <p:sp>
        <p:nvSpPr>
          <p:cNvPr id="80899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altLang="fr-FR" sz="2600" dirty="0" smtClean="0"/>
              <a:t>Attrait et enjeux spécifiques aux données issues d’applications smartphone : </a:t>
            </a:r>
          </a:p>
          <a:p>
            <a:pPr lvl="1"/>
            <a:r>
              <a:rPr lang="fr-FR" altLang="fr-FR" sz="2200" dirty="0" smtClean="0"/>
              <a:t>Combiner précision Wifi GPS Antenne</a:t>
            </a:r>
          </a:p>
          <a:p>
            <a:pPr lvl="1"/>
            <a:r>
              <a:rPr lang="fr-FR" altLang="fr-FR" sz="2200" dirty="0" smtClean="0"/>
              <a:t>Données « tous modes »</a:t>
            </a:r>
          </a:p>
          <a:p>
            <a:pPr lvl="1"/>
            <a:r>
              <a:rPr lang="fr-FR" altLang="fr-FR" sz="2200" dirty="0" err="1" smtClean="0"/>
              <a:t>Longitudinalité</a:t>
            </a:r>
            <a:r>
              <a:rPr lang="fr-FR" altLang="fr-FR" sz="2200" dirty="0" smtClean="0"/>
              <a:t> de l’information</a:t>
            </a:r>
          </a:p>
          <a:p>
            <a:pPr lvl="1"/>
            <a:r>
              <a:rPr lang="fr-FR" altLang="fr-FR" sz="2200" dirty="0" smtClean="0"/>
              <a:t>Question de la masse de données</a:t>
            </a:r>
          </a:p>
          <a:p>
            <a:pPr lvl="1"/>
            <a:r>
              <a:rPr lang="fr-FR" altLang="fr-FR" sz="2200" dirty="0" smtClean="0"/>
              <a:t>Ajout d’informations autres que géolocalisation (ex. accéléromètre)</a:t>
            </a:r>
          </a:p>
          <a:p>
            <a:pPr lvl="1"/>
            <a:r>
              <a:rPr lang="fr-FR" altLang="fr-FR" sz="2200" dirty="0" smtClean="0"/>
              <a:t>Acceptabilité par le développeur d’application / l’utilisateur</a:t>
            </a:r>
          </a:p>
          <a:p>
            <a:pPr lvl="1"/>
            <a:r>
              <a:rPr lang="fr-FR" altLang="fr-FR" sz="2200" dirty="0" smtClean="0"/>
              <a:t>Défis techniques </a:t>
            </a:r>
            <a:endParaRPr lang="fr-FR" altLang="fr-FR" sz="2200" dirty="0"/>
          </a:p>
          <a:p>
            <a:r>
              <a:rPr lang="fr-FR" altLang="fr-FR" sz="1600" dirty="0" smtClean="0"/>
              <a:t>Extrait de </a:t>
            </a:r>
            <a:r>
              <a:rPr lang="fr-FR" sz="1600" dirty="0"/>
              <a:t>Chrétien, J., Le </a:t>
            </a:r>
            <a:r>
              <a:rPr lang="fr-FR" sz="1600" dirty="0" err="1"/>
              <a:t>Néchet</a:t>
            </a:r>
            <a:r>
              <a:rPr lang="fr-FR" sz="1600" dirty="0"/>
              <a:t>, F., </a:t>
            </a:r>
            <a:r>
              <a:rPr lang="fr-FR" sz="1600" dirty="0" err="1"/>
              <a:t>Leurent</a:t>
            </a:r>
            <a:r>
              <a:rPr lang="fr-FR" sz="1600" dirty="0"/>
              <a:t> F., Yin B. (2018). </a:t>
            </a:r>
            <a:r>
              <a:rPr lang="en-US" sz="1600" dirty="0"/>
              <a:t>Using mobile phone to observe and understand mobility </a:t>
            </a:r>
            <a:r>
              <a:rPr lang="en-US" sz="1600" dirty="0" err="1"/>
              <a:t>behaviour</a:t>
            </a:r>
            <a:r>
              <a:rPr lang="en-US" sz="1600" dirty="0"/>
              <a:t>, territories and transport usage. In, "Urban mobility and the smartphone, transportation, travel </a:t>
            </a:r>
            <a:r>
              <a:rPr lang="en-US" sz="1600" dirty="0" err="1"/>
              <a:t>behaviour</a:t>
            </a:r>
            <a:r>
              <a:rPr lang="en-US" sz="1600" dirty="0"/>
              <a:t> and public policy" by Aguilera, A. and </a:t>
            </a:r>
            <a:r>
              <a:rPr lang="en-US" sz="1600" dirty="0" err="1"/>
              <a:t>Boutueil</a:t>
            </a:r>
            <a:r>
              <a:rPr lang="en-US" sz="1600" dirty="0"/>
              <a:t>, V. (</a:t>
            </a:r>
            <a:r>
              <a:rPr lang="en-US" sz="1600" dirty="0" err="1"/>
              <a:t>dir</a:t>
            </a:r>
            <a:r>
              <a:rPr lang="en-US" sz="1600" dirty="0"/>
              <a:t>), Elsevier, 224 p. </a:t>
            </a:r>
            <a:endParaRPr lang="en-US" sz="1600" dirty="0" smtClean="0"/>
          </a:p>
          <a:p>
            <a:pPr lvl="1"/>
            <a:r>
              <a:rPr lang="en-US" sz="2200" dirty="0" smtClean="0"/>
              <a:t>(revue de </a:t>
            </a:r>
            <a:r>
              <a:rPr lang="en-US" sz="2200" dirty="0" err="1" smtClean="0"/>
              <a:t>littérature</a:t>
            </a:r>
            <a:r>
              <a:rPr lang="en-US" sz="2200" dirty="0" smtClean="0"/>
              <a:t> environ 80 articles </a:t>
            </a:r>
            <a:r>
              <a:rPr lang="en-US" sz="2200" dirty="0" err="1" smtClean="0"/>
              <a:t>étudiés</a:t>
            </a:r>
            <a:r>
              <a:rPr lang="en-US" sz="2200" dirty="0" smtClean="0"/>
              <a:t>)</a:t>
            </a:r>
            <a:endParaRPr lang="fr-FR" altLang="fr-FR" sz="2200" dirty="0" smtClean="0"/>
          </a:p>
        </p:txBody>
      </p:sp>
      <p:sp>
        <p:nvSpPr>
          <p:cNvPr id="8090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17" indent="-2637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55103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77145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99186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3C7CC10-E8EC-4BA5-A956-C0216189D268}" type="slidenum">
              <a:rPr lang="fr-FR" altLang="fr-FR" smtClean="0"/>
              <a:pPr/>
              <a:t>5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98889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AE7E-7911-4D47-86A4-F6E60FC70B3E}" type="datetime1">
              <a:rPr lang="fr-FR" smtClean="0"/>
              <a:t>11/02/2019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Anniversaire chaire IDFM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E0E6-132F-4A41-8578-EAB41A26B74F}" type="slidenum">
              <a:rPr lang="en-US" smtClean="0"/>
              <a:t>6</a:t>
            </a:fld>
            <a:endParaRPr lang="en-US"/>
          </a:p>
        </p:txBody>
      </p:sp>
      <p:sp>
        <p:nvSpPr>
          <p:cNvPr id="7" name="Espace réservé du texte 10"/>
          <p:cNvSpPr txBox="1">
            <a:spLocks/>
          </p:cNvSpPr>
          <p:nvPr/>
        </p:nvSpPr>
        <p:spPr>
          <a:xfrm>
            <a:off x="457200" y="473802"/>
            <a:ext cx="2455069" cy="3284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Context</a:t>
            </a:r>
            <a:endParaRPr lang="en-US" sz="15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Titre 9"/>
          <p:cNvSpPr txBox="1">
            <a:spLocks/>
          </p:cNvSpPr>
          <p:nvPr/>
        </p:nvSpPr>
        <p:spPr>
          <a:xfrm>
            <a:off x="457200" y="638030"/>
            <a:ext cx="8229600" cy="10546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Comparaison</a:t>
            </a:r>
            <a:r>
              <a:rPr lang="en-US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des </a:t>
            </a:r>
            <a:r>
              <a:rPr lang="en-US" sz="3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données</a:t>
            </a:r>
            <a:r>
              <a:rPr lang="en-US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CDR / </a:t>
            </a:r>
            <a:r>
              <a:rPr lang="en-US" sz="3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d’applications</a:t>
            </a:r>
            <a:r>
              <a:rPr lang="en-US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de recherché / </a:t>
            </a:r>
            <a:r>
              <a:rPr lang="en-US" sz="3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d’applications</a:t>
            </a:r>
            <a:r>
              <a:rPr lang="en-US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commerciales</a:t>
            </a:r>
            <a:endParaRPr lang="en-US" sz="36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="" xmlns:a16="http://schemas.microsoft.com/office/drawing/2014/main" id="{5AA0723C-71CA-4EEC-B827-4ABEB73843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1568559"/>
              </p:ext>
            </p:extLst>
          </p:nvPr>
        </p:nvGraphicFramePr>
        <p:xfrm>
          <a:off x="628650" y="2185391"/>
          <a:ext cx="7886700" cy="4378975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2297430">
                  <a:extLst>
                    <a:ext uri="{9D8B030D-6E8A-4147-A177-3AD203B41FA5}">
                      <a16:colId xmlns="" xmlns:a16="http://schemas.microsoft.com/office/drawing/2014/main" val="2831296839"/>
                    </a:ext>
                  </a:extLst>
                </a:gridCol>
                <a:gridCol w="1631852">
                  <a:extLst>
                    <a:ext uri="{9D8B030D-6E8A-4147-A177-3AD203B41FA5}">
                      <a16:colId xmlns="" xmlns:a16="http://schemas.microsoft.com/office/drawing/2014/main" val="1787226739"/>
                    </a:ext>
                  </a:extLst>
                </a:gridCol>
                <a:gridCol w="1533379">
                  <a:extLst>
                    <a:ext uri="{9D8B030D-6E8A-4147-A177-3AD203B41FA5}">
                      <a16:colId xmlns="" xmlns:a16="http://schemas.microsoft.com/office/drawing/2014/main" val="3293684019"/>
                    </a:ext>
                  </a:extLst>
                </a:gridCol>
                <a:gridCol w="2424039">
                  <a:extLst>
                    <a:ext uri="{9D8B030D-6E8A-4147-A177-3AD203B41FA5}">
                      <a16:colId xmlns="" xmlns:a16="http://schemas.microsoft.com/office/drawing/2014/main" val="239508714"/>
                    </a:ext>
                  </a:extLst>
                </a:gridCol>
              </a:tblGrid>
              <a:tr h="8574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CDR / FPD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Research apps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Commercial tracking apps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7953734"/>
                  </a:ext>
                </a:extLst>
              </a:tr>
              <a:tr h="4967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Contrôle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/>
                        <a:t>de la </a:t>
                      </a:r>
                      <a:r>
                        <a:rPr lang="en-US" dirty="0" err="1"/>
                        <a:t>représentativité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oui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9805238"/>
                  </a:ext>
                </a:extLst>
              </a:tr>
              <a:tr h="751020">
                <a:tc>
                  <a:txBody>
                    <a:bodyPr/>
                    <a:lstStyle/>
                    <a:p>
                      <a:r>
                        <a:rPr lang="en-US" dirty="0" err="1"/>
                        <a:t>Taille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l’échantillon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~millions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</a:t>
                      </a:r>
                      <a:r>
                        <a:rPr lang="en-US" dirty="0" err="1"/>
                        <a:t>centaines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</a:t>
                      </a:r>
                      <a:r>
                        <a:rPr lang="en-US" dirty="0" err="1"/>
                        <a:t>milliers</a:t>
                      </a:r>
                      <a:r>
                        <a:rPr lang="en-US" dirty="0"/>
                        <a:t> / </a:t>
                      </a:r>
                      <a:r>
                        <a:rPr lang="en-US" dirty="0" err="1"/>
                        <a:t>centaines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milliers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72503477"/>
                  </a:ext>
                </a:extLst>
              </a:tr>
              <a:tr h="496780">
                <a:tc>
                  <a:txBody>
                    <a:bodyPr/>
                    <a:lstStyle/>
                    <a:p>
                      <a:r>
                        <a:rPr lang="en-US" dirty="0" err="1"/>
                        <a:t>Précision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temporelle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faible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haut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haut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05758095"/>
                  </a:ext>
                </a:extLst>
              </a:tr>
              <a:tr h="4967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Précision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spatiale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faible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haut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haut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3423550"/>
                  </a:ext>
                </a:extLst>
              </a:tr>
              <a:tr h="4967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Caractéristiques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individuelles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oui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90261150"/>
                  </a:ext>
                </a:extLst>
              </a:tr>
              <a:tr h="496780">
                <a:tc>
                  <a:txBody>
                    <a:bodyPr/>
                    <a:lstStyle/>
                    <a:p>
                      <a:r>
                        <a:rPr lang="en-US" dirty="0"/>
                        <a:t>Durée de </a:t>
                      </a:r>
                      <a:r>
                        <a:rPr lang="en-US" dirty="0" err="1"/>
                        <a:t>suivi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années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mois</a:t>
                      </a:r>
                      <a:r>
                        <a:rPr lang="en-US" dirty="0"/>
                        <a:t>/ </a:t>
                      </a:r>
                      <a:r>
                        <a:rPr lang="en-US" dirty="0" err="1"/>
                        <a:t>années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années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66229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84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D3B2D3E3-CEC4-45A8-AF8B-053B7593B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1145"/>
            <a:ext cx="7886700" cy="4625086"/>
          </a:xfrm>
        </p:spPr>
        <p:txBody>
          <a:bodyPr>
            <a:noAutofit/>
          </a:bodyPr>
          <a:lstStyle/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Issue de 2 applications smartphone :</a:t>
            </a:r>
          </a:p>
          <a:p>
            <a:pPr lvl="1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Application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Geo4cast” (</a:t>
            </a:r>
            <a:r>
              <a:rPr lang="en-US" sz="1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recherche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d’itinéraire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en-US" sz="18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Autre</a:t>
            </a:r>
            <a:r>
              <a:rPr lang="en-US" sz="1800" smtClean="0">
                <a:latin typeface="Verdana" panose="020B0604030504040204" pitchFamily="34" charset="0"/>
                <a:ea typeface="Verdana" panose="020B0604030504040204" pitchFamily="34" charset="0"/>
              </a:rPr>
              <a:t> application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grand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public</a:t>
            </a:r>
          </a:p>
          <a:p>
            <a:r>
              <a:rPr lang="fr-FR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Théorie 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</a:p>
          <a:p>
            <a:pPr lvl="1"/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Géolocalisation (ou “évènement”) toutes les 3 minutes</a:t>
            </a:r>
          </a:p>
          <a:p>
            <a:pPr lvl="1"/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Prend la meilleure source de localisation: </a:t>
            </a:r>
            <a:r>
              <a:rPr lang="fr-FR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wifi&gt;GPS&gt;antenne</a:t>
            </a:r>
            <a:endParaRPr lang="fr-FR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Réalité :</a:t>
            </a:r>
          </a:p>
          <a:p>
            <a:pPr lvl="1"/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Gens éteignent leur téléphone</a:t>
            </a:r>
          </a:p>
          <a:p>
            <a:pPr lvl="1"/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Téléphones donnent location seulement quand en mouvement</a:t>
            </a:r>
          </a:p>
          <a:p>
            <a:pPr lvl="1"/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Manque de données en sous-sol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fr-FR" sz="1800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Moy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.: 420 pts/pers, </a:t>
            </a:r>
            <a:r>
              <a:rPr lang="fr-FR" sz="1800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med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.: 223 pts/pers (14 pts/jours/pers</a:t>
            </a:r>
            <a:r>
              <a:rPr lang="fr-FR" sz="1800" dirty="0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)</a:t>
            </a:r>
            <a:endParaRPr lang="fr-FR" sz="1800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fr-FR" sz="1800" dirty="0">
                <a:latin typeface="Consolas" panose="020B0609020204030204" pitchFamily="49" charset="0"/>
                <a:ea typeface="Verdana" panose="020B0604030504040204" pitchFamily="34" charset="0"/>
                <a:sym typeface="Wingdings" panose="05000000000000000000" pitchFamily="2" charset="2"/>
              </a:rPr>
              <a:t>Filtrage : garde i</a:t>
            </a:r>
            <a:r>
              <a:rPr lang="fr-FR" sz="1800" dirty="0">
                <a:latin typeface="Consolas" panose="020B0609020204030204" pitchFamily="49" charset="0"/>
              </a:rPr>
              <a:t>ndividus avec au moins 7 jours dotés de 5 points ou plus </a:t>
            </a:r>
            <a:r>
              <a:rPr lang="fr-FR" sz="1800" dirty="0">
                <a:latin typeface="Consolas" panose="020B0609020204030204" pitchFamily="49" charset="0"/>
                <a:sym typeface="Wingdings" panose="05000000000000000000" pitchFamily="2" charset="2"/>
              </a:rPr>
              <a:t> restent ~1900 individus</a:t>
            </a:r>
            <a:endParaRPr lang="fr-FR" sz="1800" dirty="0">
              <a:latin typeface="Consolas" panose="020B0609020204030204" pitchFamily="49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1372-8986-46BC-966A-B7C6DCBAD895}" type="datetime1">
              <a:rPr lang="fr-FR" smtClean="0"/>
              <a:t>11/02/2019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Anniversaire chaire IDFM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E0E6-132F-4A41-8578-EAB41A26B74F}" type="slidenum">
              <a:rPr lang="en-US" smtClean="0"/>
              <a:t>7</a:t>
            </a:fld>
            <a:endParaRPr lang="en-US"/>
          </a:p>
        </p:txBody>
      </p:sp>
      <p:sp>
        <p:nvSpPr>
          <p:cNvPr id="7" name="Espace réservé du texte 10"/>
          <p:cNvSpPr txBox="1">
            <a:spLocks/>
          </p:cNvSpPr>
          <p:nvPr/>
        </p:nvSpPr>
        <p:spPr>
          <a:xfrm>
            <a:off x="457200" y="417531"/>
            <a:ext cx="2455069" cy="3284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 err="1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Données</a:t>
            </a:r>
            <a:endParaRPr lang="en-US" sz="15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Titre 9"/>
          <p:cNvSpPr txBox="1">
            <a:spLocks/>
          </p:cNvSpPr>
          <p:nvPr/>
        </p:nvSpPr>
        <p:spPr>
          <a:xfrm>
            <a:off x="457200" y="802258"/>
            <a:ext cx="8229600" cy="4429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Données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testées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b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la base “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Geolytics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0473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8C0D-6BDB-4A8C-ADCB-76EC59538023}" type="datetime1">
              <a:rPr lang="fr-FR" smtClean="0"/>
              <a:t>11/02/2019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3770-EEC2-4C3D-A50C-029A264C1A51}" type="slidenum">
              <a:rPr lang="fr-FR" smtClean="0"/>
              <a:t>8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457200" y="473802"/>
            <a:ext cx="2455069" cy="328456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Objectives</a:t>
            </a:r>
            <a:endParaRPr lang="en-US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Anniversaire chaire IDFM 2019</a:t>
            </a:r>
            <a:endParaRPr lang="fr-FR" dirty="0"/>
          </a:p>
        </p:txBody>
      </p:sp>
      <p:sp>
        <p:nvSpPr>
          <p:cNvPr id="13" name="Titre 9"/>
          <p:cNvSpPr>
            <a:spLocks noGrp="1"/>
          </p:cNvSpPr>
          <p:nvPr>
            <p:ph type="title"/>
          </p:nvPr>
        </p:nvSpPr>
        <p:spPr>
          <a:xfrm>
            <a:off x="457200" y="823990"/>
            <a:ext cx="8229600" cy="442919"/>
          </a:xfrm>
        </p:spPr>
        <p:txBody>
          <a:bodyPr anchor="t">
            <a:noAutofit/>
          </a:bodyPr>
          <a:lstStyle/>
          <a:p>
            <a:pPr algn="ctr"/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Objectifs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et plan de travail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="" xmlns:a16="http://schemas.microsoft.com/office/drawing/2014/main" id="{9A034562-4470-4FC2-B70C-8B00F8A34C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745676"/>
              </p:ext>
            </p:extLst>
          </p:nvPr>
        </p:nvGraphicFramePr>
        <p:xfrm>
          <a:off x="628650" y="1747661"/>
          <a:ext cx="7886700" cy="4664693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3943350">
                  <a:extLst>
                    <a:ext uri="{9D8B030D-6E8A-4147-A177-3AD203B41FA5}">
                      <a16:colId xmlns="" xmlns:a16="http://schemas.microsoft.com/office/drawing/2014/main" val="1953077698"/>
                    </a:ext>
                  </a:extLst>
                </a:gridCol>
                <a:gridCol w="3943350">
                  <a:extLst>
                    <a:ext uri="{9D8B030D-6E8A-4147-A177-3AD203B41FA5}">
                      <a16:colId xmlns="" xmlns:a16="http://schemas.microsoft.com/office/drawing/2014/main" val="3951448235"/>
                    </a:ext>
                  </a:extLst>
                </a:gridCol>
              </a:tblGrid>
              <a:tr h="423641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Objectifs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Plan</a:t>
                      </a:r>
                      <a:r>
                        <a:rPr lang="en-US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de travail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82611657"/>
                  </a:ext>
                </a:extLst>
              </a:tr>
              <a:tr h="10537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Evaluer</a:t>
                      </a:r>
                      <a:r>
                        <a:rPr lang="en-GB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la </a:t>
                      </a:r>
                      <a:r>
                        <a:rPr lang="en-GB" sz="16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représentativité</a:t>
                      </a:r>
                      <a:r>
                        <a:rPr lang="en-GB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du </a:t>
                      </a:r>
                      <a:r>
                        <a:rPr lang="en-GB" sz="16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jeu</a:t>
                      </a:r>
                      <a:r>
                        <a:rPr lang="en-GB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de </a:t>
                      </a:r>
                      <a:r>
                        <a:rPr lang="en-GB" sz="16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données</a:t>
                      </a:r>
                      <a:r>
                        <a:rPr lang="en-GB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du point de </a:t>
                      </a:r>
                      <a:r>
                        <a:rPr lang="en-GB" sz="16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vue</a:t>
                      </a:r>
                      <a:r>
                        <a:rPr lang="en-GB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des “masses” (lieu de residence, etc.)</a:t>
                      </a: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Wingdings" panose="05000000000000000000" pitchFamily="2" charset="2"/>
                        </a:rPr>
                        <a:t>Etape</a:t>
                      </a:r>
                      <a:r>
                        <a:rPr lang="en-US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Wingdings" panose="05000000000000000000" pitchFamily="2" charset="2"/>
                        </a:rPr>
                        <a:t> 1 : identifier lieu de residence et lieu de travail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20096847"/>
                  </a:ext>
                </a:extLst>
              </a:tr>
              <a:tr h="10537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Inférer</a:t>
                      </a:r>
                      <a:r>
                        <a:rPr lang="en-GB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les </a:t>
                      </a:r>
                      <a:r>
                        <a:rPr lang="en-GB" sz="16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trajets</a:t>
                      </a:r>
                      <a:r>
                        <a:rPr lang="en-GB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domicile-travail en</a:t>
                      </a:r>
                      <a:r>
                        <a:rPr lang="en-GB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6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cherchant</a:t>
                      </a:r>
                      <a:r>
                        <a:rPr lang="en-GB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un </a:t>
                      </a:r>
                      <a:r>
                        <a:rPr lang="en-GB" sz="16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algorithme</a:t>
                      </a:r>
                      <a:r>
                        <a:rPr lang="en-GB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“optimal”</a:t>
                      </a: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Wingdings" panose="05000000000000000000" pitchFamily="2" charset="2"/>
                        </a:rPr>
                        <a:t>Etape</a:t>
                      </a:r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Wingdings" panose="05000000000000000000" pitchFamily="2" charset="2"/>
                        </a:rPr>
                        <a:t> 2 : identifier les </a:t>
                      </a:r>
                      <a:r>
                        <a:rPr lang="en-US" sz="16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Wingdings" panose="05000000000000000000" pitchFamily="2" charset="2"/>
                        </a:rPr>
                        <a:t>trajets</a:t>
                      </a:r>
                      <a:r>
                        <a:rPr lang="en-US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Wingdings" panose="05000000000000000000" pitchFamily="2" charset="2"/>
                        </a:rPr>
                        <a:t> domicile-travail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39038026"/>
                  </a:ext>
                </a:extLst>
              </a:tr>
              <a:tr h="8805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Evaluer</a:t>
                      </a:r>
                      <a:r>
                        <a:rPr lang="en-GB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la </a:t>
                      </a:r>
                      <a:r>
                        <a:rPr lang="en-GB" sz="16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représentativité</a:t>
                      </a:r>
                      <a:r>
                        <a:rPr lang="en-GB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du </a:t>
                      </a:r>
                      <a:r>
                        <a:rPr lang="en-GB" sz="16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jeu</a:t>
                      </a:r>
                      <a:r>
                        <a:rPr lang="en-GB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de </a:t>
                      </a:r>
                      <a:r>
                        <a:rPr lang="en-GB" sz="16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données</a:t>
                      </a:r>
                      <a:r>
                        <a:rPr lang="en-GB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du point de </a:t>
                      </a:r>
                      <a:r>
                        <a:rPr lang="en-GB" sz="16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vue</a:t>
                      </a:r>
                      <a:r>
                        <a:rPr lang="en-GB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des </a:t>
                      </a:r>
                      <a:r>
                        <a:rPr lang="en-GB" sz="16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mobilités</a:t>
                      </a:r>
                      <a:endParaRPr lang="en-GB" sz="16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lang="en-GB" sz="16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Enquête</a:t>
                      </a:r>
                      <a:r>
                        <a:rPr lang="en-GB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GB" sz="16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Globale</a:t>
                      </a:r>
                      <a:r>
                        <a:rPr lang="en-GB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Transport, 2010)</a:t>
                      </a: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sym typeface="Wingdings" panose="05000000000000000000" pitchFamily="2" charset="2"/>
                        </a:rPr>
                        <a:t>Etape</a:t>
                      </a:r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sym typeface="Wingdings" panose="05000000000000000000" pitchFamily="2" charset="2"/>
                        </a:rPr>
                        <a:t> 3 : </a:t>
                      </a:r>
                      <a:r>
                        <a:rPr lang="en-US" sz="16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sym typeface="Wingdings" panose="05000000000000000000" pitchFamily="2" charset="2"/>
                        </a:rPr>
                        <a:t>comparaison</a:t>
                      </a:r>
                      <a:r>
                        <a:rPr lang="en-US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sym typeface="Wingdings" panose="05000000000000000000" pitchFamily="2" charset="2"/>
                        </a:rPr>
                        <a:t> avec </a:t>
                      </a:r>
                      <a:r>
                        <a:rPr lang="en-US" sz="16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sym typeface="Wingdings" panose="05000000000000000000" pitchFamily="2" charset="2"/>
                        </a:rPr>
                        <a:t>l’Enquête</a:t>
                      </a:r>
                      <a:r>
                        <a:rPr lang="en-US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sym typeface="Wingdings" panose="05000000000000000000" pitchFamily="2" charset="2"/>
                        </a:rPr>
                        <a:t>Globale</a:t>
                      </a:r>
                      <a:r>
                        <a:rPr lang="en-US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sym typeface="Wingdings" panose="05000000000000000000" pitchFamily="2" charset="2"/>
                        </a:rPr>
                        <a:t> de Transport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sym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4063929"/>
                  </a:ext>
                </a:extLst>
              </a:tr>
              <a:tr h="1044594">
                <a:tc>
                  <a:txBody>
                    <a:bodyPr/>
                    <a:lstStyle/>
                    <a:p>
                      <a:endParaRPr lang="en-US" sz="1600" dirty="0" smtClean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Tester </a:t>
                      </a:r>
                      <a:r>
                        <a:rPr lang="en-US" sz="16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l’apport</a:t>
                      </a:r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de </a:t>
                      </a:r>
                      <a:r>
                        <a:rPr lang="en-US" sz="16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telles</a:t>
                      </a:r>
                      <a:r>
                        <a:rPr lang="en-US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données</a:t>
                      </a:r>
                      <a:r>
                        <a:rPr lang="en-US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pour </a:t>
                      </a:r>
                      <a:r>
                        <a:rPr lang="en-US" sz="16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l’analyse</a:t>
                      </a:r>
                      <a:r>
                        <a:rPr lang="en-US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de la </a:t>
                      </a:r>
                      <a:r>
                        <a:rPr lang="en-US" sz="16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mobilité</a:t>
                      </a:r>
                      <a:r>
                        <a:rPr lang="en-US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</a:t>
                      </a:r>
                      <a:r>
                        <a:rPr lang="en-US" sz="16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longitudinalité</a:t>
                      </a:r>
                      <a:r>
                        <a:rPr lang="en-US" sz="1600" baseline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sym typeface="Wingdings" panose="05000000000000000000" pitchFamily="2" charset="2"/>
                        </a:rPr>
                        <a:t>Etape</a:t>
                      </a:r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sym typeface="Wingdings" panose="05000000000000000000" pitchFamily="2" charset="2"/>
                        </a:rPr>
                        <a:t> 4 : </a:t>
                      </a:r>
                      <a:r>
                        <a:rPr lang="en-US" sz="16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Etudier</a:t>
                      </a:r>
                      <a:r>
                        <a:rPr lang="en-US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des </a:t>
                      </a:r>
                      <a:r>
                        <a:rPr lang="en-US" sz="16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phénomènes</a:t>
                      </a:r>
                      <a:r>
                        <a:rPr lang="en-US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qui ne </a:t>
                      </a:r>
                      <a:r>
                        <a:rPr lang="en-US" sz="16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peuvent</a:t>
                      </a:r>
                      <a:r>
                        <a:rPr lang="en-US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pas </a:t>
                      </a:r>
                      <a:r>
                        <a:rPr lang="en-US" sz="16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être</a:t>
                      </a:r>
                      <a:r>
                        <a:rPr lang="en-US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appréhendés</a:t>
                      </a:r>
                      <a:r>
                        <a:rPr lang="en-US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avec les </a:t>
                      </a:r>
                      <a:r>
                        <a:rPr lang="en-US" sz="16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enquêtes</a:t>
                      </a:r>
                      <a:r>
                        <a:rPr lang="en-US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classiques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91533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333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D3B2D3E3-CEC4-45A8-AF8B-053B7593B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Theorie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: </a:t>
            </a:r>
          </a:p>
          <a:p>
            <a:pPr lvl="1"/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Géolocalisation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toutes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les 3 minutes</a:t>
            </a:r>
          </a:p>
          <a:p>
            <a:pPr lvl="1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Réalité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: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Gens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éteignent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leur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telephone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Les OS (Apple, Samsung)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interagissent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différemment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avec les applications de tracking</a:t>
            </a:r>
          </a:p>
          <a:p>
            <a:pPr lvl="1"/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Téléphones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donnent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location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seulement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quand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en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mouvement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Manque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données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en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sous-sol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</a:p>
          <a:p>
            <a:pPr lvl="1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Moyenne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de la base “brute”: 420 pts/pers, med.: 223 pts/pers</a:t>
            </a:r>
          </a:p>
          <a:p>
            <a:pPr marL="457200" lvl="1" indent="0"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	     (14 pts/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jours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/pers)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1372-8986-46BC-966A-B7C6DCBAD895}" type="datetime1">
              <a:rPr lang="fr-FR" smtClean="0"/>
              <a:t>11/02/2019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Anniversaire chaire IDFM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E0E6-132F-4A41-8578-EAB41A26B74F}" type="slidenum">
              <a:rPr lang="en-US" smtClean="0"/>
              <a:t>9</a:t>
            </a:fld>
            <a:endParaRPr lang="en-US"/>
          </a:p>
        </p:txBody>
      </p:sp>
      <p:sp>
        <p:nvSpPr>
          <p:cNvPr id="7" name="Espace réservé du texte 10"/>
          <p:cNvSpPr txBox="1">
            <a:spLocks/>
          </p:cNvSpPr>
          <p:nvPr/>
        </p:nvSpPr>
        <p:spPr>
          <a:xfrm>
            <a:off x="457200" y="473802"/>
            <a:ext cx="2455069" cy="3284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 err="1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Données</a:t>
            </a:r>
            <a:endParaRPr lang="en-US" sz="15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Titre 9"/>
          <p:cNvSpPr txBox="1">
            <a:spLocks/>
          </p:cNvSpPr>
          <p:nvPr/>
        </p:nvSpPr>
        <p:spPr>
          <a:xfrm>
            <a:off x="457200" y="802258"/>
            <a:ext cx="8229600" cy="4429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Base test : </a:t>
            </a:r>
            <a:r>
              <a:rPr lang="en-US" sz="3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caractéristiques</a:t>
            </a:r>
            <a:endParaRPr lang="en-US" sz="3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5559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BF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BF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BF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BF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FIRSTT_v0</Template>
  <TotalTime>4181</TotalTime>
  <Words>2492</Words>
  <Application>Microsoft Office PowerPoint</Application>
  <PresentationFormat>Affichage à l'écran (4:3)</PresentationFormat>
  <Paragraphs>779</Paragraphs>
  <Slides>40</Slides>
  <Notes>16</Notes>
  <HiddenSlides>9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40</vt:i4>
      </vt:variant>
    </vt:vector>
  </HeadingPairs>
  <TitlesOfParts>
    <vt:vector size="49" baseType="lpstr">
      <vt:lpstr>Arial</vt:lpstr>
      <vt:lpstr>Calibri</vt:lpstr>
      <vt:lpstr>Calibri Light</vt:lpstr>
      <vt:lpstr>Consolas</vt:lpstr>
      <vt:lpstr>Times New Roman</vt:lpstr>
      <vt:lpstr>Verdana</vt:lpstr>
      <vt:lpstr>Wingdings</vt:lpstr>
      <vt:lpstr>Thème Office</vt:lpstr>
      <vt:lpstr>Conception personnalisée</vt:lpstr>
      <vt:lpstr>L’utilisation des traces GPS et de Smartphones</vt:lpstr>
      <vt:lpstr>De quoi parle-t-on? – données de « tracking » issues d’applications</vt:lpstr>
      <vt:lpstr>De quoi parle-t-on? – « Timeline »</vt:lpstr>
      <vt:lpstr>Applications des données de téléphonie mobilité</vt:lpstr>
      <vt:lpstr>Applications des données de téléphonie mobilité</vt:lpstr>
      <vt:lpstr>Présentation PowerPoint</vt:lpstr>
      <vt:lpstr>Présentation PowerPoint</vt:lpstr>
      <vt:lpstr>Objectifs et plan de travail</vt:lpstr>
      <vt:lpstr>Présentation PowerPoint</vt:lpstr>
      <vt:lpstr>Données de comparaison</vt:lpstr>
      <vt:lpstr>Etape 1</vt:lpstr>
      <vt:lpstr>Districts and “rings” in the Parisian Metropolitan Area</vt:lpstr>
      <vt:lpstr>Présentation PowerPoint</vt:lpstr>
      <vt:lpstr>Etiqueter les clusters : algorithme</vt:lpstr>
      <vt:lpstr>Les stocks de lieu de residence sont approximativement retrouvés, pas pour les lieux emplois</vt:lpstr>
      <vt:lpstr>Répartition des origines destination laisse à désirer</vt:lpstr>
      <vt:lpstr>Etape 2</vt:lpstr>
      <vt:lpstr>Workflow</vt:lpstr>
      <vt:lpstr>Inférer les déplacements:  algorithme à deux paramètres</vt:lpstr>
      <vt:lpstr>Calibration des paramètres (méthode)</vt:lpstr>
      <vt:lpstr>Etape 3</vt:lpstr>
      <vt:lpstr>Comparaison des temps de trajets par OD(minutes) (H-&gt;W only)</vt:lpstr>
      <vt:lpstr>Comparaison des parts modales (%) (H-&gt;W only)</vt:lpstr>
      <vt:lpstr>Etape 4</vt:lpstr>
      <vt:lpstr>Rares données sur les activités de loisirs “courtes”</vt:lpstr>
      <vt:lpstr>Focus sur activités du soir à l’extérieur (ASE)</vt:lpstr>
      <vt:lpstr>Récurrence des lieux de LSE dans le temps</vt:lpstr>
      <vt:lpstr>Loisirs de semaine et excursions le weekend   -&gt; Cumul ou compensation ?</vt:lpstr>
      <vt:lpstr>Identifier des “excursions” le weekend</vt:lpstr>
      <vt:lpstr>Forte correlation entre ASE en semaine et excursions</vt:lpstr>
      <vt:lpstr>Variabilité des trajets domicile-travail</vt:lpstr>
      <vt:lpstr>Focus sur 7 smartphones effectuant la liaison Versailles &gt; Paris : variabilité des trajets domicile-travail</vt:lpstr>
      <vt:lpstr>Focus sur 2 smartphone effectuant cette même liaison… selon le mode! </vt:lpstr>
      <vt:lpstr>Diversité des trajets « retour »</vt:lpstr>
      <vt:lpstr>Identification de chaînes de déplacement plus complexes</vt:lpstr>
      <vt:lpstr>Conclusion / discussion : des données qui sont…</vt:lpstr>
      <vt:lpstr> Merci de votre attention</vt:lpstr>
      <vt:lpstr>Présentation PowerPoint</vt:lpstr>
      <vt:lpstr>Pre-treatment of points</vt:lpstr>
      <vt:lpstr>Validation and selection</vt:lpstr>
    </vt:vector>
  </TitlesOfParts>
  <Company>Ecole des Ponts Paristech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Complementarity of mobile phone data and household travel survey in the Paris Metropolitan Area</dc:title>
  <dc:creator>Julie CHRÉTIEN</dc:creator>
  <cp:lastModifiedBy>Florent LE-NECHET</cp:lastModifiedBy>
  <cp:revision>235</cp:revision>
  <cp:lastPrinted>2019-02-08T13:24:28Z</cp:lastPrinted>
  <dcterms:created xsi:type="dcterms:W3CDTF">2018-05-22T14:02:41Z</dcterms:created>
  <dcterms:modified xsi:type="dcterms:W3CDTF">2019-02-11T11:06:11Z</dcterms:modified>
</cp:coreProperties>
</file>