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21"/>
  </p:notesMasterIdLst>
  <p:sldIdLst>
    <p:sldId id="257" r:id="rId2"/>
    <p:sldId id="259" r:id="rId3"/>
    <p:sldId id="301" r:id="rId4"/>
    <p:sldId id="302" r:id="rId5"/>
    <p:sldId id="307" r:id="rId6"/>
    <p:sldId id="306" r:id="rId7"/>
    <p:sldId id="308" r:id="rId8"/>
    <p:sldId id="309" r:id="rId9"/>
    <p:sldId id="310" r:id="rId10"/>
    <p:sldId id="311" r:id="rId11"/>
    <p:sldId id="312" r:id="rId12"/>
    <p:sldId id="313" r:id="rId13"/>
    <p:sldId id="317" r:id="rId14"/>
    <p:sldId id="318" r:id="rId15"/>
    <p:sldId id="319" r:id="rId16"/>
    <p:sldId id="323" r:id="rId17"/>
    <p:sldId id="320" r:id="rId18"/>
    <p:sldId id="321" r:id="rId19"/>
    <p:sldId id="322" r:id="rId20"/>
  </p:sldIdLst>
  <p:sldSz cx="12192000" cy="6858000"/>
  <p:notesSz cx="6858000" cy="9144000"/>
  <p:defaultTextStyle>
    <a:defPPr>
      <a:defRPr lang="fr-FR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ATP" id="{0981A2A3-E577-463D-AD9F-A4895A1115AE}">
          <p14:sldIdLst>
            <p14:sldId id="257"/>
            <p14:sldId id="259"/>
            <p14:sldId id="301"/>
            <p14:sldId id="302"/>
            <p14:sldId id="307"/>
            <p14:sldId id="306"/>
            <p14:sldId id="308"/>
            <p14:sldId id="309"/>
            <p14:sldId id="310"/>
            <p14:sldId id="311"/>
            <p14:sldId id="312"/>
            <p14:sldId id="313"/>
            <p14:sldId id="317"/>
            <p14:sldId id="318"/>
            <p14:sldId id="319"/>
            <p14:sldId id="323"/>
            <p14:sldId id="320"/>
            <p14:sldId id="321"/>
            <p14:sldId id="322"/>
          </p14:sldIdLst>
        </p14:section>
        <p14:section name="Méthodologie" id="{735D79F5-4B5D-43F5-82F8-6EFA6705F8A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756" userDrawn="1">
          <p15:clr>
            <a:srgbClr val="A4A3A4"/>
          </p15:clr>
        </p15:guide>
        <p15:guide id="9" pos="6924" userDrawn="1">
          <p15:clr>
            <a:srgbClr val="A4A3A4"/>
          </p15:clr>
        </p15:guide>
        <p15:guide id="10" pos="7287" userDrawn="1">
          <p15:clr>
            <a:srgbClr val="A4A3A4"/>
          </p15:clr>
        </p15:guide>
        <p15:guide id="11" orient="horz" pos="228">
          <p15:clr>
            <a:srgbClr val="A4A3A4"/>
          </p15:clr>
        </p15:guide>
        <p15:guide id="12" orient="horz" pos="4088">
          <p15:clr>
            <a:srgbClr val="A4A3A4"/>
          </p15:clr>
        </p15:guide>
        <p15:guide id="13" orient="horz" pos="3135">
          <p15:clr>
            <a:srgbClr val="A4A3A4"/>
          </p15:clr>
        </p15:guide>
        <p15:guide id="14" orient="horz" pos="618">
          <p15:clr>
            <a:srgbClr val="A4A3A4"/>
          </p15:clr>
        </p15:guide>
        <p15:guide id="15" orient="horz" pos="504">
          <p15:clr>
            <a:srgbClr val="A4A3A4"/>
          </p15:clr>
        </p15:guide>
        <p15:guide id="16" orient="horz" pos="572">
          <p15:clr>
            <a:srgbClr val="A4A3A4"/>
          </p15:clr>
        </p15:guide>
        <p15:guide id="17" pos="234">
          <p15:clr>
            <a:srgbClr val="A4A3A4"/>
          </p15:clr>
        </p15:guide>
        <p15:guide id="18" pos="7219">
          <p15:clr>
            <a:srgbClr val="A4A3A4"/>
          </p15:clr>
        </p15:guide>
        <p15:guide id="19" pos="7446">
          <p15:clr>
            <a:srgbClr val="A4A3A4"/>
          </p15:clr>
        </p15:guide>
        <p15:guide id="20" pos="257">
          <p15:clr>
            <a:srgbClr val="A4A3A4"/>
          </p15:clr>
        </p15:guide>
        <p15:guide id="21" pos="7423">
          <p15:clr>
            <a:srgbClr val="A4A3A4"/>
          </p15:clr>
        </p15:guide>
        <p15:guide id="22" pos="461">
          <p15:clr>
            <a:srgbClr val="A4A3A4"/>
          </p15:clr>
        </p15:guide>
        <p15:guide id="23" pos="2842">
          <p15:clr>
            <a:srgbClr val="A4A3A4"/>
          </p15:clr>
        </p15:guide>
        <p15:guide id="24" pos="3409">
          <p15:clr>
            <a:srgbClr val="A4A3A4"/>
          </p15:clr>
        </p15:guide>
        <p15:guide id="25" pos="2570">
          <p15:clr>
            <a:srgbClr val="A4A3A4"/>
          </p15:clr>
        </p15:guide>
        <p15:guide id="26" pos="2457">
          <p15:clr>
            <a:srgbClr val="A4A3A4"/>
          </p15:clr>
        </p15:guide>
        <p15:guide id="27" pos="2797">
          <p15:clr>
            <a:srgbClr val="A4A3A4"/>
          </p15:clr>
        </p15:guide>
        <p15:guide id="28" orient="horz" pos="216">
          <p15:clr>
            <a:srgbClr val="A4A3A4"/>
          </p15:clr>
        </p15:guide>
        <p15:guide id="29" orient="horz" pos="4081">
          <p15:clr>
            <a:srgbClr val="A4A3A4"/>
          </p15:clr>
        </p15:guide>
        <p15:guide id="30" orient="horz" pos="193">
          <p15:clr>
            <a:srgbClr val="A4A3A4"/>
          </p15:clr>
        </p15:guide>
        <p15:guide id="31" orient="horz" pos="4130">
          <p15:clr>
            <a:srgbClr val="A4A3A4"/>
          </p15:clr>
        </p15:guide>
        <p15:guide id="32" orient="horz" pos="240">
          <p15:clr>
            <a:srgbClr val="A4A3A4"/>
          </p15:clr>
        </p15:guide>
        <p15:guide id="33" pos="7441">
          <p15:clr>
            <a:srgbClr val="A4A3A4"/>
          </p15:clr>
        </p15:guide>
        <p15:guide id="34" pos="192">
          <p15:clr>
            <a:srgbClr val="A4A3A4"/>
          </p15:clr>
        </p15:guide>
        <p15:guide id="35" pos="7488">
          <p15:clr>
            <a:srgbClr val="A4A3A4"/>
          </p15:clr>
        </p15:guide>
        <p15:guide id="36" pos="216">
          <p15:clr>
            <a:srgbClr val="A4A3A4"/>
          </p15:clr>
        </p15:guide>
        <p15:guide id="37" pos="7465">
          <p15:clr>
            <a:srgbClr val="A4A3A4"/>
          </p15:clr>
        </p15:guide>
        <p15:guide id="38" pos="2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207" autoAdjust="0"/>
    <p:restoredTop sz="94604" autoAdjust="0"/>
  </p:normalViewPr>
  <p:slideViewPr>
    <p:cSldViewPr showGuides="1">
      <p:cViewPr>
        <p:scale>
          <a:sx n="73" d="100"/>
          <a:sy n="73" d="100"/>
        </p:scale>
        <p:origin x="-930" y="-72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orient="horz" pos="228"/>
        <p:guide orient="horz" pos="4088"/>
        <p:guide orient="horz" pos="3135"/>
        <p:guide orient="horz" pos="618"/>
        <p:guide orient="horz" pos="504"/>
        <p:guide orient="horz" pos="572"/>
        <p:guide orient="horz" pos="216"/>
        <p:guide orient="horz" pos="4081"/>
        <p:guide orient="horz" pos="193"/>
        <p:guide orient="horz" pos="4130"/>
        <p:guide orient="horz" pos="240"/>
        <p:guide orient="horz" pos="1417"/>
        <p:guide pos="3840"/>
        <p:guide pos="756"/>
        <p:guide pos="6924"/>
        <p:guide pos="7287"/>
        <p:guide pos="234"/>
        <p:guide pos="7219"/>
        <p:guide pos="7446"/>
        <p:guide pos="257"/>
        <p:guide pos="7423"/>
        <p:guide pos="461"/>
        <p:guide pos="2842"/>
        <p:guide pos="3409"/>
        <p:guide pos="2570"/>
        <p:guide pos="2457"/>
        <p:guide pos="2797"/>
        <p:guide pos="7441"/>
        <p:guide pos="192"/>
        <p:guide pos="7488"/>
        <p:guide pos="216"/>
        <p:guide pos="7465"/>
        <p:guide pos="242"/>
        <p:guide pos="1592"/>
        <p:guide pos="429"/>
      </p:guideLst>
    </p:cSldViewPr>
  </p:slideViewPr>
  <p:outlineViewPr>
    <p:cViewPr>
      <p:scale>
        <a:sx n="33" d="100"/>
        <a:sy n="33" d="100"/>
      </p:scale>
      <p:origin x="0" y="15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A_RAT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1037" y="4303462"/>
            <a:ext cx="10800000" cy="1332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681037" y="2071214"/>
            <a:ext cx="10800000" cy="2160000"/>
          </a:xfrm>
        </p:spPr>
        <p:txBody>
          <a:bodyPr anchor="b" anchorCtr="0"/>
          <a:lstStyle>
            <a:lvl1pPr>
              <a:defRPr sz="4000"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89700"/>
            <a:ext cx="371475" cy="368301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89700"/>
            <a:ext cx="371474" cy="368300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Personnaliser le bas de page avec le menu "Insertion / En-tête et pied de page"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489700"/>
            <a:ext cx="371475" cy="3683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1039" y="5697538"/>
            <a:ext cx="10800000" cy="504000"/>
          </a:xfrm>
        </p:spPr>
        <p:txBody>
          <a:bodyPr anchor="b" anchorCtr="0"/>
          <a:lstStyle>
            <a:lvl1pPr marL="0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  <a:lvl2pPr marL="0" indent="0">
              <a:buNone/>
              <a:defRPr sz="1500"/>
            </a:lvl2pPr>
            <a:lvl3pPr marL="0">
              <a:defRPr sz="1500" b="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fr-FR" dirty="0"/>
              <a:t>Intervenant ou auteur</a:t>
            </a:r>
          </a:p>
          <a:p>
            <a:pPr lvl="0"/>
            <a:r>
              <a:rPr lang="fr-FR" dirty="0"/>
              <a:t>xx mois </a:t>
            </a:r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Rectangle 1"/>
          <p:cNvSpPr/>
          <p:nvPr userDrawn="1"/>
        </p:nvSpPr>
        <p:spPr bwMode="gray">
          <a:xfrm>
            <a:off x="342900" y="342900"/>
            <a:ext cx="11507788" cy="617378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42900" y="342900"/>
            <a:ext cx="2365200" cy="1591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11676" y="742652"/>
            <a:ext cx="3420000" cy="2232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511676" y="3400426"/>
            <a:ext cx="3420000" cy="3457574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364014" y="742652"/>
            <a:ext cx="3420000" cy="2232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 smtClean="0"/>
              <a:t>Titre</a:t>
            </a:r>
            <a:endParaRPr lang="fr-FR" dirty="0"/>
          </a:p>
          <a:p>
            <a:pPr lvl="1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7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8256240" y="3324225"/>
            <a:ext cx="3527772" cy="3154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 smtClean="0"/>
              <a:t>Texte </a:t>
            </a:r>
            <a:r>
              <a:rPr lang="fr-FR" noProof="0" dirty="0"/>
              <a:t>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00248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3 images et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11676" y="742652"/>
            <a:ext cx="2160000" cy="223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067845" y="742652"/>
            <a:ext cx="2160000" cy="223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9" name="Espace réservé pour une image  2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624014" y="742652"/>
            <a:ext cx="2160000" cy="223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 smtClean="0"/>
              <a:t>Titre</a:t>
            </a:r>
            <a:endParaRPr lang="fr-FR" dirty="0"/>
          </a:p>
          <a:p>
            <a:pPr lvl="1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22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4448176" y="3115568"/>
            <a:ext cx="2232000" cy="336302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</a:lstStyle>
          <a:p>
            <a:pPr lvl="0"/>
            <a:r>
              <a:rPr lang="fr-FR" noProof="0" dirty="0" smtClean="0"/>
              <a:t>Texte </a:t>
            </a:r>
            <a:r>
              <a:rPr lang="fr-FR" noProof="0" dirty="0"/>
              <a:t>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23" name="Espace réservé du contenu 9"/>
          <p:cNvSpPr>
            <a:spLocks noGrp="1"/>
          </p:cNvSpPr>
          <p:nvPr>
            <p:ph sz="quarter" idx="21" hasCustomPrompt="1"/>
          </p:nvPr>
        </p:nvSpPr>
        <p:spPr bwMode="gray">
          <a:xfrm>
            <a:off x="7004345" y="3115568"/>
            <a:ext cx="2232000" cy="336302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</a:lstStyle>
          <a:p>
            <a:pPr lvl="0"/>
            <a:r>
              <a:rPr lang="fr-FR" noProof="0" dirty="0" smtClean="0"/>
              <a:t>Texte </a:t>
            </a:r>
            <a:r>
              <a:rPr lang="fr-FR" noProof="0" dirty="0"/>
              <a:t>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24" name="Espace réservé du contenu 9"/>
          <p:cNvSpPr>
            <a:spLocks noGrp="1"/>
          </p:cNvSpPr>
          <p:nvPr>
            <p:ph sz="quarter" idx="23" hasCustomPrompt="1"/>
          </p:nvPr>
        </p:nvSpPr>
        <p:spPr bwMode="gray">
          <a:xfrm>
            <a:off x="9560514" y="3115568"/>
            <a:ext cx="2232000" cy="336302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</a:lstStyle>
          <a:p>
            <a:pPr lvl="0"/>
            <a:r>
              <a:rPr lang="fr-FR" noProof="0" dirty="0" smtClean="0"/>
              <a:t>Texte </a:t>
            </a:r>
            <a:r>
              <a:rPr lang="fr-FR" noProof="0" dirty="0"/>
              <a:t>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2671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079875" y="0"/>
            <a:ext cx="8112125" cy="685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 smtClean="0"/>
              <a:t>Titre</a:t>
            </a:r>
            <a:endParaRPr lang="fr-FR" dirty="0"/>
          </a:p>
          <a:p>
            <a:pPr lvl="1"/>
            <a:r>
              <a:rPr lang="fr-FR" dirty="0" smtClean="0"/>
              <a:t>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56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0" y="6633357"/>
            <a:ext cx="304800" cy="224643"/>
          </a:xfrm>
        </p:spPr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</p:spTree>
    <p:extLst>
      <p:ext uri="{BB962C8B-B14F-4D97-AF65-F5344CB8AC3E}">
        <p14:creationId xmlns:p14="http://schemas.microsoft.com/office/powerpoint/2010/main" val="161545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6"/>
          </p:nvPr>
        </p:nvSpPr>
        <p:spPr bwMode="gray">
          <a:xfrm>
            <a:off x="4440238" y="3141663"/>
            <a:ext cx="3563937" cy="3336925"/>
          </a:xfrm>
        </p:spPr>
        <p:txBody>
          <a:bodyPr tIns="720000" anchor="ctr" anchorCtr="0"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39042" y="3495102"/>
            <a:ext cx="720000" cy="90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339042" y="4326147"/>
            <a:ext cx="720000" cy="90000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339042" y="5157192"/>
            <a:ext cx="720000" cy="90000"/>
          </a:xfr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 smtClean="0"/>
              <a:t>Titre</a:t>
            </a:r>
            <a:endParaRPr lang="fr-FR" dirty="0"/>
          </a:p>
          <a:p>
            <a:pPr lvl="1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9" name="Espace réservé du contenu 9"/>
          <p:cNvSpPr>
            <a:spLocks noGrp="1"/>
          </p:cNvSpPr>
          <p:nvPr>
            <p:ph sz="quarter" idx="15" hasCustomPrompt="1"/>
          </p:nvPr>
        </p:nvSpPr>
        <p:spPr bwMode="gray">
          <a:xfrm>
            <a:off x="4440238" y="981075"/>
            <a:ext cx="7343775" cy="2087885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9300356" y="3429000"/>
            <a:ext cx="2512232" cy="720725"/>
          </a:xfrm>
        </p:spPr>
        <p:txBody>
          <a:bodyPr/>
          <a:lstStyle>
            <a:lvl1pPr marL="0">
              <a:spcBef>
                <a:spcPts val="0"/>
              </a:spcBef>
              <a:spcAft>
                <a:spcPts val="0"/>
              </a:spcAft>
              <a:defRPr sz="17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marL="0">
              <a:defRPr sz="13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21" name="Espace réservé du texte 12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00356" y="4260045"/>
            <a:ext cx="2512232" cy="720725"/>
          </a:xfrm>
        </p:spPr>
        <p:txBody>
          <a:bodyPr/>
          <a:lstStyle>
            <a:lvl1pPr marL="0">
              <a:spcBef>
                <a:spcPts val="0"/>
              </a:spcBef>
              <a:spcAft>
                <a:spcPts val="0"/>
              </a:spcAft>
              <a:defRPr sz="17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marL="0">
              <a:defRPr sz="13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22" name="Espace réservé du texte 12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00356" y="5091088"/>
            <a:ext cx="2512232" cy="1387499"/>
          </a:xfrm>
        </p:spPr>
        <p:txBody>
          <a:bodyPr/>
          <a:lstStyle>
            <a:lvl1pPr marL="0">
              <a:spcBef>
                <a:spcPts val="0"/>
              </a:spcBef>
              <a:spcAft>
                <a:spcPts val="0"/>
              </a:spcAft>
              <a:defRPr sz="17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marL="0">
              <a:defRPr sz="13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261571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2"/>
          <p:cNvSpPr>
            <a:spLocks noGrp="1"/>
          </p:cNvSpPr>
          <p:nvPr>
            <p:ph type="chart" sz="quarter" idx="16"/>
          </p:nvPr>
        </p:nvSpPr>
        <p:spPr bwMode="gray">
          <a:xfrm>
            <a:off x="4440238" y="908051"/>
            <a:ext cx="7410450" cy="5570538"/>
          </a:xfrm>
        </p:spPr>
        <p:txBody>
          <a:bodyPr tIns="720000" anchor="ctr" anchorCtr="0"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 smtClean="0"/>
              <a:t>Titre</a:t>
            </a:r>
            <a:endParaRPr lang="fr-FR" dirty="0"/>
          </a:p>
          <a:p>
            <a:pPr lvl="1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602262" y="1520143"/>
            <a:ext cx="2520000" cy="720725"/>
          </a:xfrm>
        </p:spPr>
        <p:txBody>
          <a:bodyPr/>
          <a:lstStyle>
            <a:lvl1pPr marL="0">
              <a:spcBef>
                <a:spcPts val="0"/>
              </a:spcBef>
              <a:spcAft>
                <a:spcPts val="0"/>
              </a:spcAft>
              <a:defRPr sz="17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marL="0">
              <a:defRPr sz="13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167915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graphique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1219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237312"/>
            <a:ext cx="431427" cy="422728"/>
          </a:xfrm>
        </p:spPr>
        <p:txBody>
          <a:bodyPr/>
          <a:lstStyle>
            <a:lvl1pPr>
              <a:defRPr sz="2030" baseline="0"/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11401200" cy="972162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2140659 w 3492500"/>
              <a:gd name="connsiteY1" fmla="*/ 1602632 h 1604151"/>
              <a:gd name="connsiteX2" fmla="*/ 0 w 3492500"/>
              <a:gd name="connsiteY2" fmla="*/ 1604135 h 1604151"/>
              <a:gd name="connsiteX3" fmla="*/ 0 w 3492500"/>
              <a:gd name="connsiteY3" fmla="*/ 16 h 1604151"/>
              <a:gd name="connsiteX4" fmla="*/ 3492500 w 3492500"/>
              <a:gd name="connsiteY4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2140659 w 3492500"/>
              <a:gd name="connsiteY1" fmla="*/ 1602632 h 1604151"/>
              <a:gd name="connsiteX2" fmla="*/ 0 w 3492500"/>
              <a:gd name="connsiteY2" fmla="*/ 1604135 h 1604151"/>
              <a:gd name="connsiteX3" fmla="*/ 0 w 3492500"/>
              <a:gd name="connsiteY3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2140659 w 3492500"/>
              <a:gd name="connsiteY1" fmla="*/ 1602632 h 1604151"/>
              <a:gd name="connsiteX2" fmla="*/ 0 w 3492500"/>
              <a:gd name="connsiteY2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1028639 w 3492500"/>
              <a:gd name="connsiteY0" fmla="*/ 1602633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1062252 w 3492500"/>
              <a:gd name="connsiteY0" fmla="*/ 1602633 h 1604151"/>
              <a:gd name="connsiteX1" fmla="*/ 0 w 3492500"/>
              <a:gd name="connsiteY1" fmla="*/ 1604135 h 160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151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151" fill="none">
                <a:moveTo>
                  <a:pt x="1062252" y="1602633"/>
                </a:moveTo>
                <a:lnTo>
                  <a:pt x="0" y="1604135"/>
                </a:lnTo>
              </a:path>
            </a:pathLst>
          </a:custGeom>
          <a:noFill/>
          <a:ln w="76200">
            <a:solidFill>
              <a:schemeClr val="bg2"/>
            </a:solidFill>
            <a:miter lim="800000"/>
          </a:ln>
        </p:spPr>
        <p:txBody>
          <a:bodyPr bIns="216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2800" b="1" baseline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 smtClean="0"/>
              <a:t>Titre</a:t>
            </a:r>
            <a:endParaRPr lang="fr-FR" dirty="0"/>
          </a:p>
          <a:p>
            <a:pPr lvl="1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3" name="Espace réservé du graphique 2"/>
          <p:cNvSpPr>
            <a:spLocks noGrp="1"/>
          </p:cNvSpPr>
          <p:nvPr>
            <p:ph type="chart" sz="quarter" idx="16"/>
          </p:nvPr>
        </p:nvSpPr>
        <p:spPr bwMode="gray">
          <a:xfrm>
            <a:off x="285750" y="1956698"/>
            <a:ext cx="11620500" cy="4320480"/>
          </a:xfrm>
        </p:spPr>
        <p:txBody>
          <a:bodyPr tIns="720000" anchor="ctr" anchorCtr="0"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241620" y="2384884"/>
            <a:ext cx="2520000" cy="720725"/>
          </a:xfrm>
        </p:spPr>
        <p:txBody>
          <a:bodyPr/>
          <a:lstStyle>
            <a:lvl1pPr marL="0">
              <a:spcBef>
                <a:spcPts val="0"/>
              </a:spcBef>
              <a:spcAft>
                <a:spcPts val="0"/>
              </a:spcAft>
              <a:defRPr sz="17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marL="0">
              <a:defRPr sz="13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1066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1219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11401200" cy="972162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2140659 w 3492500"/>
              <a:gd name="connsiteY1" fmla="*/ 1602632 h 1604151"/>
              <a:gd name="connsiteX2" fmla="*/ 0 w 3492500"/>
              <a:gd name="connsiteY2" fmla="*/ 1604135 h 1604151"/>
              <a:gd name="connsiteX3" fmla="*/ 0 w 3492500"/>
              <a:gd name="connsiteY3" fmla="*/ 16 h 1604151"/>
              <a:gd name="connsiteX4" fmla="*/ 3492500 w 3492500"/>
              <a:gd name="connsiteY4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2140659 w 3492500"/>
              <a:gd name="connsiteY1" fmla="*/ 1602632 h 1604151"/>
              <a:gd name="connsiteX2" fmla="*/ 0 w 3492500"/>
              <a:gd name="connsiteY2" fmla="*/ 1604135 h 1604151"/>
              <a:gd name="connsiteX3" fmla="*/ 0 w 3492500"/>
              <a:gd name="connsiteY3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2140659 w 3492500"/>
              <a:gd name="connsiteY1" fmla="*/ 1602632 h 1604151"/>
              <a:gd name="connsiteX2" fmla="*/ 0 w 3492500"/>
              <a:gd name="connsiteY2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1028639 w 3492500"/>
              <a:gd name="connsiteY0" fmla="*/ 1602633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1062252 w 3492500"/>
              <a:gd name="connsiteY0" fmla="*/ 1602633 h 1604151"/>
              <a:gd name="connsiteX1" fmla="*/ 0 w 3492500"/>
              <a:gd name="connsiteY1" fmla="*/ 1604135 h 160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151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151" fill="none">
                <a:moveTo>
                  <a:pt x="1062252" y="1602633"/>
                </a:moveTo>
                <a:lnTo>
                  <a:pt x="0" y="1604135"/>
                </a:lnTo>
              </a:path>
            </a:pathLst>
          </a:custGeom>
          <a:noFill/>
          <a:ln w="76200">
            <a:solidFill>
              <a:schemeClr val="bg2"/>
            </a:solidFill>
            <a:miter lim="800000"/>
          </a:ln>
        </p:spPr>
        <p:txBody>
          <a:bodyPr bIns="216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2800" b="1" baseline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 smtClean="0"/>
              <a:t>Titre</a:t>
            </a:r>
            <a:endParaRPr lang="fr-FR" dirty="0"/>
          </a:p>
          <a:p>
            <a:pPr lvl="1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 bwMode="gray">
          <a:xfrm>
            <a:off x="384176" y="1930400"/>
            <a:ext cx="11428412" cy="4522788"/>
          </a:xfrm>
        </p:spPr>
        <p:txBody>
          <a:bodyPr anchor="ctr" anchorCtr="0"/>
          <a:lstStyle>
            <a:lvl1pPr algn="ctr">
              <a:defRPr sz="3800"/>
            </a:lvl1pPr>
          </a:lstStyle>
          <a:p>
            <a:pPr lvl="0"/>
            <a:r>
              <a:rPr lang="fr-FR" noProof="0" dirty="0" smtClean="0"/>
              <a:t>Texte </a:t>
            </a:r>
            <a:r>
              <a:rPr lang="fr-FR" noProof="0" dirty="0"/>
              <a:t>de niveau </a:t>
            </a:r>
            <a:r>
              <a:rPr lang="fr-FR" noProof="0" dirty="0" smtClean="0"/>
              <a:t>1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1385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342900" y="342900"/>
            <a:ext cx="11507788" cy="61737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 userDrawn="1"/>
        </p:nvSpPr>
        <p:spPr bwMode="gray">
          <a:xfrm>
            <a:off x="341488" y="2607767"/>
            <a:ext cx="11509200" cy="163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2646437"/>
            <a:ext cx="11427388" cy="1548172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lIns="270000" rIns="270000" bIns="0" anchor="ctr" anchorCtr="0">
            <a:no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4000" b="1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3000"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 smtClean="0"/>
              <a:t>Titre</a:t>
            </a:r>
            <a:endParaRPr lang="fr-FR" dirty="0"/>
          </a:p>
          <a:p>
            <a:pPr lvl="1"/>
            <a:r>
              <a:rPr lang="fr-FR" dirty="0" smtClean="0"/>
              <a:t>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0019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342900" y="342900"/>
            <a:ext cx="11507788" cy="61737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41488" y="2607767"/>
            <a:ext cx="11509200" cy="163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2646437"/>
            <a:ext cx="11427388" cy="1548172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lIns="270000" rIns="270000" bIns="0" anchor="ctr" anchorCtr="0">
            <a:no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4000" b="1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3000"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 smtClean="0"/>
              <a:t>Titre</a:t>
            </a:r>
            <a:endParaRPr lang="fr-FR" dirty="0"/>
          </a:p>
          <a:p>
            <a:pPr lvl="1"/>
            <a:r>
              <a:rPr lang="fr-FR" dirty="0" smtClean="0"/>
              <a:t>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585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B_RAT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2900" y="342900"/>
            <a:ext cx="11507788" cy="6173788"/>
          </a:xfrm>
          <a:ln w="76200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42900" y="342900"/>
            <a:ext cx="2365200" cy="1591200"/>
          </a:xfr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1037" y="5931496"/>
            <a:ext cx="10800000" cy="432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Intervenant ou auteur — xx mois </a:t>
            </a:r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681038" y="4976812"/>
            <a:ext cx="10800000" cy="846000"/>
          </a:xfrm>
        </p:spPr>
        <p:txBody>
          <a:bodyPr anchor="b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 bwMode="gray">
          <a:xfrm>
            <a:off x="0" y="6633357"/>
            <a:ext cx="304800" cy="224643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fr-FR" smtClean="0"/>
              <a:t>Personnaliser le bas de page avec le menu "Insertion / En-tête et pied de page"</a:t>
            </a:r>
            <a:endParaRPr lang="fr-FR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7"/>
          </p:nvPr>
        </p:nvSpPr>
        <p:spPr bwMode="gray">
          <a:xfrm>
            <a:off x="0" y="6634800"/>
            <a:ext cx="306000" cy="2232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907F7C7D-4D42-4A0A-BA13-F2ECA970E2B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4976813"/>
          </a:xfrm>
          <a:solidFill>
            <a:schemeClr val="bg1">
              <a:lumMod val="95000"/>
            </a:schemeClr>
          </a:solidFill>
        </p:spPr>
        <p:txBody>
          <a:bodyPr lIns="1260000" tIns="1080000" rIns="126000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image, puis disposer l’image en arrière plan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/>
              <a:t>Sélectionner l’image avec le bouton droit de la souris 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84954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342900" y="342900"/>
            <a:ext cx="11507788" cy="61737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41488" y="2607767"/>
            <a:ext cx="11509200" cy="163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2646437"/>
            <a:ext cx="11427388" cy="1548172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lIns="270000" rIns="270000" bIns="0" anchor="ctr" anchorCtr="0">
            <a:no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4000" b="1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3000"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 smtClean="0"/>
              <a:t>Titre</a:t>
            </a:r>
            <a:endParaRPr lang="fr-FR" dirty="0"/>
          </a:p>
          <a:p>
            <a:pPr lvl="1"/>
            <a:r>
              <a:rPr lang="fr-FR" dirty="0" smtClean="0"/>
              <a:t>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06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us-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2646437"/>
            <a:ext cx="11427388" cy="1548172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lIns="270000" rIns="270000" bIns="0" anchor="ctr" anchorCtr="0">
            <a:no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4000" b="1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 smtClean="0"/>
              <a:t>Titre</a:t>
            </a:r>
            <a:endParaRPr lang="fr-FR" dirty="0"/>
          </a:p>
          <a:p>
            <a:pPr lvl="1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342900" y="342900"/>
            <a:ext cx="11507788" cy="617378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34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_A_RAT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10000" y="1890028"/>
            <a:ext cx="4575737" cy="30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2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_B_RAT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10000" y="1890028"/>
            <a:ext cx="4575737" cy="30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_A_GROUPE RAT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08800" y="1920791"/>
            <a:ext cx="4582668" cy="30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8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_B_GROUPE RAT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08800" y="1920791"/>
            <a:ext cx="4582668" cy="30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7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A_GROUPE RAT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1037" y="4303462"/>
            <a:ext cx="10800000" cy="1332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681037" y="2071214"/>
            <a:ext cx="10800000" cy="2160000"/>
          </a:xfrm>
        </p:spPr>
        <p:txBody>
          <a:bodyPr anchor="b" anchorCtr="0"/>
          <a:lstStyle>
            <a:lvl1pPr>
              <a:defRPr sz="4000"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89700"/>
            <a:ext cx="371475" cy="368301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89700"/>
            <a:ext cx="371474" cy="368300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Personnaliser le bas de page avec le menu "Insertion / En-tête et pied de page"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489700"/>
            <a:ext cx="371475" cy="3683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1037" y="5697538"/>
            <a:ext cx="10800000" cy="504000"/>
          </a:xfrm>
        </p:spPr>
        <p:txBody>
          <a:bodyPr anchor="b" anchorCtr="0"/>
          <a:lstStyle>
            <a:lvl1pPr marL="0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  <a:lvl2pPr marL="0" indent="0">
              <a:buNone/>
              <a:defRPr sz="1500"/>
            </a:lvl2pPr>
            <a:lvl3pPr marL="0">
              <a:defRPr sz="1500" b="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fr-FR" dirty="0"/>
              <a:t>Intervenant ou auteur</a:t>
            </a:r>
          </a:p>
          <a:p>
            <a:pPr lvl="0"/>
            <a:r>
              <a:rPr lang="fr-FR" dirty="0"/>
              <a:t>xx mois </a:t>
            </a:r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Rectangle 1"/>
          <p:cNvSpPr/>
          <p:nvPr userDrawn="1"/>
        </p:nvSpPr>
        <p:spPr bwMode="gray">
          <a:xfrm>
            <a:off x="342900" y="342900"/>
            <a:ext cx="11507788" cy="617378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42900" y="342900"/>
            <a:ext cx="2365200" cy="1558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71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B_GROUPE RAT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2900" y="342900"/>
            <a:ext cx="11507788" cy="6173788"/>
          </a:xfrm>
          <a:ln w="76200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1038" y="5931496"/>
            <a:ext cx="10800000" cy="432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Intervenant ou auteur — xx mois </a:t>
            </a:r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681037" y="4976812"/>
            <a:ext cx="10800000" cy="846000"/>
          </a:xfrm>
        </p:spPr>
        <p:txBody>
          <a:bodyPr anchor="b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 bwMode="gray">
          <a:xfrm>
            <a:off x="0" y="6633357"/>
            <a:ext cx="304800" cy="224643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fr-FR" smtClean="0"/>
              <a:t>Personnaliser le bas de page avec le menu "Insertion / En-tête et pied de page"</a:t>
            </a:r>
            <a:endParaRPr lang="fr-FR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7"/>
          </p:nvPr>
        </p:nvSpPr>
        <p:spPr bwMode="gray">
          <a:xfrm>
            <a:off x="0" y="6634800"/>
            <a:ext cx="306000" cy="2232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907F7C7D-4D42-4A0A-BA13-F2ECA970E2B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42900" y="342900"/>
            <a:ext cx="2365200" cy="1558800"/>
          </a:xfr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4976813"/>
          </a:xfrm>
          <a:solidFill>
            <a:schemeClr val="bg1">
              <a:lumMod val="95000"/>
            </a:schemeClr>
          </a:solidFill>
        </p:spPr>
        <p:txBody>
          <a:bodyPr lIns="1260000" tIns="1080000" rIns="126000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image, puis disposer l’image en arrière plan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/>
              <a:t>Sélectionner l’image avec le bouton droit de la souris 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4587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2_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 smtClean="0"/>
              <a:t>Titre</a:t>
            </a:r>
            <a:endParaRPr lang="fr-FR" dirty="0"/>
          </a:p>
          <a:p>
            <a:pPr lvl="1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40238" y="820800"/>
            <a:ext cx="7343775" cy="5657788"/>
          </a:xfrm>
          <a:noFill/>
        </p:spPr>
        <p:txBody>
          <a:bodyPr numCol="2" spcCol="360000"/>
          <a:lstStyle>
            <a:lvl1pPr marL="432000" indent="-360000">
              <a:spcBef>
                <a:spcPts val="29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b="1" baseline="0">
                <a:solidFill>
                  <a:schemeClr val="tx2"/>
                </a:solidFill>
              </a:defRPr>
            </a:lvl1pPr>
            <a:lvl2pPr marL="43200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 du chapitre</a:t>
            </a:r>
          </a:p>
          <a:p>
            <a:pPr lvl="1"/>
            <a:r>
              <a:rPr lang="fr-FR" noProof="0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7061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1_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 smtClean="0"/>
              <a:t>Titre</a:t>
            </a:r>
            <a:endParaRPr lang="fr-FR" dirty="0"/>
          </a:p>
          <a:p>
            <a:pPr lvl="1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40238" y="820799"/>
            <a:ext cx="7343775" cy="5659200"/>
          </a:xfrm>
          <a:noFill/>
        </p:spPr>
        <p:txBody>
          <a:bodyPr numCol="1" spcCol="360000"/>
          <a:lstStyle>
            <a:lvl1pPr marL="432000" indent="-360000">
              <a:spcBef>
                <a:spcPts val="29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b="1" baseline="0">
                <a:solidFill>
                  <a:schemeClr val="tx2"/>
                </a:solidFill>
              </a:defRPr>
            </a:lvl1pPr>
            <a:lvl2pPr marL="43200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 du chapitre</a:t>
            </a:r>
          </a:p>
          <a:p>
            <a:pPr lvl="1"/>
            <a:r>
              <a:rPr lang="fr-FR" noProof="0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28960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 smtClean="0"/>
              <a:t>Titre</a:t>
            </a:r>
            <a:endParaRPr lang="fr-FR" dirty="0"/>
          </a:p>
          <a:p>
            <a:pPr lvl="1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3" name="Espace réservé du contenu 9"/>
          <p:cNvSpPr>
            <a:spLocks noGrp="1"/>
          </p:cNvSpPr>
          <p:nvPr>
            <p:ph sz="quarter" idx="15" hasCustomPrompt="1"/>
          </p:nvPr>
        </p:nvSpPr>
        <p:spPr bwMode="gray">
          <a:xfrm>
            <a:off x="4440238" y="820800"/>
            <a:ext cx="7343775" cy="5657788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340765" y="742652"/>
            <a:ext cx="3851235" cy="532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 smtClean="0"/>
              <a:t>Titre</a:t>
            </a:r>
            <a:endParaRPr lang="fr-FR" dirty="0"/>
          </a:p>
          <a:p>
            <a:pPr lvl="1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4440238" y="820799"/>
            <a:ext cx="3708000" cy="56592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2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en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11676" y="742652"/>
            <a:ext cx="7272338" cy="288099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 smtClean="0"/>
              <a:t>Titre</a:t>
            </a:r>
            <a:endParaRPr lang="fr-FR" dirty="0"/>
          </a:p>
          <a:p>
            <a:pPr lvl="1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4440237" y="4061434"/>
            <a:ext cx="7343775" cy="2417154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06339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gray">
          <a:xfrm>
            <a:off x="0" y="0"/>
            <a:ext cx="40798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85200" y="641076"/>
            <a:ext cx="3492499" cy="26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440238" y="822050"/>
            <a:ext cx="7380287" cy="56565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</a:t>
            </a:r>
            <a:r>
              <a:rPr lang="fr-FR" noProof="0" dirty="0" smtClean="0"/>
              <a:t>de niveau 1</a:t>
            </a:r>
            <a:endParaRPr lang="fr-FR" noProof="0" dirty="0"/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33357"/>
            <a:ext cx="304800" cy="224643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34800"/>
            <a:ext cx="306000" cy="2232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Personnaliser le bas de page avec le menu "Insertion / En-tête et pied de page"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07989" y="6300000"/>
            <a:ext cx="360000" cy="2880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28" r:id="rId3"/>
    <p:sldLayoutId id="2147483829" r:id="rId4"/>
    <p:sldLayoutId id="2147483811" r:id="rId5"/>
    <p:sldLayoutId id="2147483817" r:id="rId6"/>
    <p:sldLayoutId id="2147483799" r:id="rId7"/>
    <p:sldLayoutId id="2147483813" r:id="rId8"/>
    <p:sldLayoutId id="2147483814" r:id="rId9"/>
    <p:sldLayoutId id="2147483818" r:id="rId10"/>
    <p:sldLayoutId id="2147483819" r:id="rId11"/>
    <p:sldLayoutId id="2147483820" r:id="rId12"/>
    <p:sldLayoutId id="2147483821" r:id="rId13"/>
    <p:sldLayoutId id="2147483815" r:id="rId14"/>
    <p:sldLayoutId id="2147483816" r:id="rId15"/>
    <p:sldLayoutId id="2147483823" r:id="rId16"/>
    <p:sldLayoutId id="2147483822" r:id="rId17"/>
    <p:sldLayoutId id="2147483824" r:id="rId18"/>
    <p:sldLayoutId id="2147483825" r:id="rId19"/>
    <p:sldLayoutId id="2147483826" r:id="rId20"/>
    <p:sldLayoutId id="2147483827" r:id="rId21"/>
    <p:sldLayoutId id="2147483830" r:id="rId22"/>
    <p:sldLayoutId id="2147483831" r:id="rId23"/>
    <p:sldLayoutId id="2147483832" r:id="rId24"/>
    <p:sldLayoutId id="2147483833" r:id="rId25"/>
  </p:sldLayoutIdLst>
  <p:timing>
    <p:tnLst>
      <p:par>
        <p:cTn id="1" dur="indefinite" restart="never" nodeType="tmRoot"/>
      </p:par>
    </p:tnLst>
  </p:timing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72000" indent="0" algn="l" defTabSz="121917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121917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bg2"/>
        </a:buClr>
        <a:buSzPct val="90000"/>
        <a:buFont typeface="Wingdings 3" panose="05040102010807070707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" indent="0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612000" indent="-252000" algn="l" defTabSz="121917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bg2"/>
        </a:buClr>
        <a:buSzPct val="90000"/>
        <a:buFont typeface="Wingdings 3" panose="05040102010807070707" pitchFamily="18" charset="2"/>
        <a:buChar char="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252000" algn="l" defTabSz="121917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bg2"/>
        </a:buClr>
        <a:buSzPct val="90000"/>
        <a:buFont typeface="Wingdings 3" panose="05040102010807070707" pitchFamily="18" charset="2"/>
        <a:buChar char="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>
            <a:fillRect/>
          </a:stretch>
        </p:blipFill>
        <p:spPr/>
      </p:pic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fr-FR" dirty="0" smtClean="0"/>
              <a:t>David Lellouche — Décembre 2018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>
          <a:xfrm>
            <a:off x="551384" y="4941168"/>
            <a:ext cx="10800000" cy="846000"/>
          </a:xfrm>
        </p:spPr>
        <p:txBody>
          <a:bodyPr/>
          <a:lstStyle/>
          <a:p>
            <a:r>
              <a:rPr lang="fr-FR" altLang="fr-FR" dirty="0"/>
              <a:t>Systèmes AVL </a:t>
            </a:r>
            <a:r>
              <a:rPr lang="fr-FR" altLang="fr-FR" dirty="0" smtClean="0"/>
              <a:t>et </a:t>
            </a:r>
            <a:r>
              <a:rPr lang="fr-FR" altLang="fr-FR" dirty="0"/>
              <a:t>cas d’utilisation associés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fr-FR" smtClean="0"/>
              <a:t>Personnaliser le bas de page avec le menu "Insertion / En-tête et pied de page"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 bwMode="gray"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0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10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Personnaliser le bas de page avec le menu "Insertion / En-tête et pied de page"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1079884"/>
          </a:xfrm>
        </p:spPr>
        <p:txBody>
          <a:bodyPr/>
          <a:lstStyle/>
          <a:p>
            <a:r>
              <a:rPr lang="fr-FR" altLang="fr-FR" dirty="0" smtClean="0"/>
              <a:t>Projet d’innovation: Localisation </a:t>
            </a:r>
            <a:r>
              <a:rPr lang="fr-FR" altLang="fr-FR" dirty="0"/>
              <a:t>par caméra d’éléments </a:t>
            </a:r>
            <a:r>
              <a:rPr lang="fr-FR" altLang="fr-FR" dirty="0" smtClean="0"/>
              <a:t>fixes</a:t>
            </a:r>
          </a:p>
          <a:p>
            <a:r>
              <a:rPr lang="fr-FR" sz="1600" dirty="0" smtClean="0"/>
              <a:t>La comparaison avec un référentiel d’environnement permettrait une localisation t une interprétation de la signalisation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6"/>
          </p:nvPr>
        </p:nvSpPr>
        <p:spPr/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461" y="1773238"/>
            <a:ext cx="10699262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11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Personnaliser le bas de page avec le menu "Insertion / En-tête et pied de page"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51860" y="188640"/>
            <a:ext cx="11401200" cy="648997"/>
          </a:xfrm>
        </p:spPr>
        <p:txBody>
          <a:bodyPr/>
          <a:lstStyle/>
          <a:p>
            <a:r>
              <a:rPr lang="fr-FR" altLang="fr-FR" dirty="0"/>
              <a:t>Détection de panneaux</a:t>
            </a:r>
            <a:endParaRPr lang="fr-FR" dirty="0"/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6"/>
          </p:nvPr>
        </p:nvSpPr>
        <p:spPr/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508" y="1398589"/>
            <a:ext cx="10752016" cy="49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12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Personnaliser le bas de page avec le menu "Insertion / En-tête et pied de page"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895218"/>
          </a:xfrm>
        </p:spPr>
        <p:txBody>
          <a:bodyPr/>
          <a:lstStyle/>
          <a:p>
            <a:r>
              <a:rPr lang="fr-FR" altLang="fr-FR" dirty="0" smtClean="0"/>
              <a:t>Projet d’innovation: Circuit </a:t>
            </a:r>
            <a:r>
              <a:rPr lang="fr-FR" altLang="fr-FR" dirty="0"/>
              <a:t>de voie </a:t>
            </a:r>
            <a:r>
              <a:rPr lang="fr-FR" altLang="fr-FR" dirty="0" smtClean="0"/>
              <a:t>optique</a:t>
            </a:r>
          </a:p>
          <a:p>
            <a:r>
              <a:rPr lang="fr-FR" sz="1600" dirty="0" smtClean="0"/>
              <a:t>La propagation du signal dans la fibre est modifiée par la déformation liée au passage du train. Son étude permet la localisation.</a:t>
            </a:r>
            <a:endParaRPr lang="fr-FR" sz="16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chart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556792"/>
            <a:ext cx="6408712" cy="510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3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13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Personnaliser le bas de page avec le menu "Insertion / En-tête et pied de page"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07368" y="188640"/>
            <a:ext cx="11401200" cy="1079884"/>
          </a:xfrm>
        </p:spPr>
        <p:txBody>
          <a:bodyPr/>
          <a:lstStyle/>
          <a:p>
            <a:r>
              <a:rPr lang="en-GB" altLang="fr-FR" dirty="0" smtClean="0">
                <a:solidFill>
                  <a:srgbClr val="3CBCA4"/>
                </a:solidFill>
                <a:latin typeface="Abel" charset="0"/>
                <a:ea typeface="Abel" charset="0"/>
                <a:cs typeface="Abel" charset="0"/>
                <a:sym typeface="Abel" charset="0"/>
              </a:rPr>
              <a:t>PROJET D’INNOVATION: </a:t>
            </a:r>
          </a:p>
          <a:p>
            <a:r>
              <a:rPr lang="en-GB" altLang="fr-FR" dirty="0" smtClean="0">
                <a:solidFill>
                  <a:srgbClr val="3CBCA4"/>
                </a:solidFill>
                <a:latin typeface="Abel" charset="0"/>
                <a:ea typeface="Abel" charset="0"/>
                <a:cs typeface="Abel" charset="0"/>
                <a:sym typeface="Abel" charset="0"/>
              </a:rPr>
              <a:t>MA </a:t>
            </a:r>
            <a:r>
              <a:rPr lang="en-GB" altLang="fr-FR" dirty="0">
                <a:solidFill>
                  <a:srgbClr val="3CBCA4"/>
                </a:solidFill>
                <a:latin typeface="Abel" charset="0"/>
                <a:ea typeface="Abel" charset="0"/>
                <a:cs typeface="Abel" charset="0"/>
                <a:sym typeface="Abel" charset="0"/>
              </a:rPr>
              <a:t>LIGNE – PROJET DE TABLEAU DE BORD “IMPACT</a:t>
            </a:r>
            <a:r>
              <a:rPr lang="en-GB" altLang="fr-FR" dirty="0" smtClean="0">
                <a:solidFill>
                  <a:srgbClr val="3CBCA4"/>
                </a:solidFill>
                <a:latin typeface="Abel" charset="0"/>
                <a:ea typeface="Abel" charset="0"/>
                <a:cs typeface="Abel" charset="0"/>
                <a:sym typeface="Abel" charset="0"/>
              </a:rPr>
              <a:t>”</a:t>
            </a:r>
            <a:endParaRPr lang="en-GB" altLang="fr-FR" dirty="0">
              <a:solidFill>
                <a:srgbClr val="3CBCA4"/>
              </a:solidFill>
              <a:latin typeface="Abel" charset="0"/>
              <a:ea typeface="Abel" charset="0"/>
              <a:cs typeface="Abel" charset="0"/>
              <a:sym typeface="Abel" charset="0"/>
            </a:endParaRP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6"/>
          </p:nvPr>
        </p:nvSpPr>
        <p:spPr/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24" y="1557338"/>
            <a:ext cx="9087815" cy="511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9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14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Personnaliser le bas de page avec le menu "Insertion / En-tête et pied de page"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6681417"/>
          </a:xfrm>
        </p:spPr>
        <p:txBody>
          <a:bodyPr/>
          <a:lstStyle/>
          <a:p>
            <a:r>
              <a:rPr lang="fr-FR" dirty="0" smtClean="0"/>
              <a:t>Congestion du réseau</a:t>
            </a:r>
          </a:p>
          <a:p>
            <a:r>
              <a:rPr lang="fr-FR" dirty="0" smtClean="0"/>
              <a:t>Sur événement planifié</a:t>
            </a:r>
          </a:p>
          <a:p>
            <a:endParaRPr lang="fr-FR" dirty="0" smtClean="0"/>
          </a:p>
          <a:p>
            <a:r>
              <a:rPr lang="fr-FR" dirty="0" smtClean="0"/>
              <a:t>Prédiction d’affluences?</a:t>
            </a:r>
          </a:p>
          <a:p>
            <a:endParaRPr lang="fr-FR" dirty="0"/>
          </a:p>
          <a:p>
            <a:r>
              <a:rPr lang="fr-FR" smtClean="0"/>
              <a:t>Perturbations de l’offre,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Scénarios de retour à la normale,</a:t>
            </a:r>
          </a:p>
          <a:p>
            <a:endParaRPr lang="fr-FR" dirty="0" smtClean="0"/>
          </a:p>
          <a:p>
            <a:r>
              <a:rPr lang="fr-FR" dirty="0" smtClean="0"/>
              <a:t>Apprentissage et suivi de </a:t>
            </a:r>
          </a:p>
          <a:p>
            <a:r>
              <a:rPr lang="fr-FR" dirty="0" smtClean="0"/>
              <a:t>situations connues?</a:t>
            </a:r>
          </a:p>
          <a:p>
            <a:endParaRPr lang="fr-FR" dirty="0"/>
          </a:p>
          <a:p>
            <a:r>
              <a:rPr lang="fr-FR" dirty="0" smtClean="0"/>
              <a:t>Données de mesures et variables</a:t>
            </a:r>
          </a:p>
          <a:p>
            <a:r>
              <a:rPr lang="fr-FR" dirty="0" smtClean="0"/>
              <a:t>Cachées!</a:t>
            </a:r>
          </a:p>
          <a:p>
            <a:endParaRPr lang="fr-FR" dirty="0"/>
          </a:p>
        </p:txBody>
      </p:sp>
      <p:pic>
        <p:nvPicPr>
          <p:cNvPr id="8" name="Espace réservé du graphique 7"/>
          <p:cNvPicPr>
            <a:picLocks noGrp="1" noChangeAspect="1"/>
          </p:cNvPicPr>
          <p:nvPr>
            <p:ph type="chart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6579" y="601997"/>
            <a:ext cx="6731369" cy="5616624"/>
          </a:xfrm>
        </p:spPr>
      </p:pic>
    </p:spTree>
    <p:extLst>
      <p:ext uri="{BB962C8B-B14F-4D97-AF65-F5344CB8AC3E}">
        <p14:creationId xmlns:p14="http://schemas.microsoft.com/office/powerpoint/2010/main" val="17985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15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Personnaliser le bas de page avec le menu "Insertion / En-tête et pied de page"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2372545"/>
          </a:xfrm>
        </p:spPr>
        <p:txBody>
          <a:bodyPr/>
          <a:lstStyle/>
          <a:p>
            <a:r>
              <a:rPr lang="fr-FR" dirty="0" smtClean="0"/>
              <a:t>Charge par wagon.</a:t>
            </a:r>
          </a:p>
          <a:p>
            <a:r>
              <a:rPr lang="fr-FR" dirty="0" smtClean="0"/>
              <a:t>% de Charge à bord </a:t>
            </a:r>
          </a:p>
          <a:p>
            <a:r>
              <a:rPr lang="fr-FR" dirty="0" smtClean="0"/>
              <a:t>par station</a:t>
            </a:r>
          </a:p>
          <a:p>
            <a:r>
              <a:rPr lang="fr-FR" dirty="0" smtClean="0"/>
              <a:t>De la ligne1</a:t>
            </a:r>
          </a:p>
          <a:p>
            <a:r>
              <a:rPr lang="fr-FR" dirty="0" smtClean="0"/>
              <a:t>Sur une journée</a:t>
            </a:r>
            <a:endParaRPr lang="fr-FR" dirty="0"/>
          </a:p>
        </p:txBody>
      </p:sp>
      <p:pic>
        <p:nvPicPr>
          <p:cNvPr id="8" name="Espace réservé du graphique 7"/>
          <p:cNvPicPr>
            <a:picLocks noGrp="1" noChangeAspect="1"/>
          </p:cNvPicPr>
          <p:nvPr>
            <p:ph type="chart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476672"/>
            <a:ext cx="8592014" cy="5816794"/>
          </a:xfrm>
        </p:spPr>
      </p:pic>
      <p:sp>
        <p:nvSpPr>
          <p:cNvPr id="9" name="ZoneTexte 8"/>
          <p:cNvSpPr txBox="1"/>
          <p:nvPr/>
        </p:nvSpPr>
        <p:spPr>
          <a:xfrm>
            <a:off x="623392" y="3284984"/>
            <a:ext cx="29859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Courbes bimodales.</a:t>
            </a:r>
          </a:p>
          <a:p>
            <a:endParaRPr lang="fr-FR" dirty="0"/>
          </a:p>
          <a:p>
            <a:r>
              <a:rPr lang="fr-FR" dirty="0" smtClean="0"/>
              <a:t>Passer d’un référentiel</a:t>
            </a:r>
          </a:p>
          <a:p>
            <a:r>
              <a:rPr lang="fr-FR" dirty="0" smtClean="0"/>
              <a:t>PK à WGS84</a:t>
            </a:r>
          </a:p>
          <a:p>
            <a:endParaRPr lang="fr-FR" dirty="0"/>
          </a:p>
          <a:p>
            <a:r>
              <a:rPr lang="fr-FR" dirty="0" smtClean="0"/>
              <a:t>Mettre en lien avec la </a:t>
            </a:r>
          </a:p>
          <a:p>
            <a:r>
              <a:rPr lang="fr-FR" dirty="0" smtClean="0"/>
              <a:t>Charge à quai. Parts </a:t>
            </a:r>
          </a:p>
          <a:p>
            <a:r>
              <a:rPr lang="fr-FR" dirty="0" smtClean="0"/>
              <a:t>Modales issues des </a:t>
            </a:r>
          </a:p>
          <a:p>
            <a:r>
              <a:rPr lang="fr-FR" dirty="0" smtClean="0"/>
              <a:t>Validations !</a:t>
            </a:r>
          </a:p>
        </p:txBody>
      </p:sp>
    </p:spTree>
    <p:extLst>
      <p:ext uri="{BB962C8B-B14F-4D97-AF65-F5344CB8AC3E}">
        <p14:creationId xmlns:p14="http://schemas.microsoft.com/office/powerpoint/2010/main" val="24909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Personnaliser le bas de page avec le menu "Insertion / En-tête et pied de page"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587441"/>
          </a:xfrm>
        </p:spPr>
        <p:txBody>
          <a:bodyPr/>
          <a:lstStyle/>
          <a:p>
            <a:r>
              <a:rPr lang="fr-FR" sz="2400" dirty="0" smtClean="0"/>
              <a:t>Validations à la station, taux de charge et nb de trains dans une direction au ¼ h</a:t>
            </a:r>
            <a:endParaRPr lang="fr-FR" sz="24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chart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700808"/>
            <a:ext cx="7680176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822662" y="1700808"/>
            <a:ext cx="444730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validations donnent les</a:t>
            </a:r>
          </a:p>
          <a:p>
            <a:r>
              <a:rPr lang="fr-FR" dirty="0" smtClean="0"/>
              <a:t>Courbes bimodales.</a:t>
            </a:r>
          </a:p>
          <a:p>
            <a:r>
              <a:rPr lang="fr-FR" dirty="0" smtClean="0"/>
              <a:t>Fort pic le matin et étale le soir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Le taux de charge suit les </a:t>
            </a:r>
          </a:p>
          <a:p>
            <a:r>
              <a:rPr lang="fr-FR" dirty="0" smtClean="0"/>
              <a:t>Validations dans le sens est/ouest</a:t>
            </a:r>
          </a:p>
          <a:p>
            <a:endParaRPr lang="fr-FR" dirty="0"/>
          </a:p>
          <a:p>
            <a:r>
              <a:rPr lang="fr-FR" dirty="0" smtClean="0"/>
              <a:t>Le nb de trains est calé sur les</a:t>
            </a:r>
          </a:p>
          <a:p>
            <a:r>
              <a:rPr lang="fr-FR" dirty="0" smtClean="0"/>
              <a:t>Pics de charge. Mais ne compense</a:t>
            </a:r>
          </a:p>
          <a:p>
            <a:r>
              <a:rPr lang="fr-FR" dirty="0" smtClean="0"/>
              <a:t>Pas totalement l’afflux de</a:t>
            </a:r>
          </a:p>
          <a:p>
            <a:r>
              <a:rPr lang="fr-FR" dirty="0" smtClean="0"/>
              <a:t>voyageurs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532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17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Personnaliser le bas de page avec le menu "Insertion / En-tête et pied de page"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1510771"/>
          </a:xfrm>
        </p:spPr>
        <p:txBody>
          <a:bodyPr/>
          <a:lstStyle/>
          <a:p>
            <a:r>
              <a:rPr lang="fr-FR" dirty="0" smtClean="0"/>
              <a:t>Types d’incidents sur</a:t>
            </a:r>
          </a:p>
          <a:p>
            <a:r>
              <a:rPr lang="fr-FR" dirty="0" smtClean="0"/>
              <a:t>Une grande période </a:t>
            </a:r>
          </a:p>
          <a:p>
            <a:r>
              <a:rPr lang="fr-FR" dirty="0" smtClean="0"/>
              <a:t>Répartis sur la journée</a:t>
            </a:r>
            <a:endParaRPr lang="fr-FR" dirty="0"/>
          </a:p>
        </p:txBody>
      </p:sp>
      <p:pic>
        <p:nvPicPr>
          <p:cNvPr id="8" name="Espace réservé du graphique 7"/>
          <p:cNvPicPr>
            <a:picLocks noGrp="1" noChangeAspect="1"/>
          </p:cNvPicPr>
          <p:nvPr>
            <p:ph type="chart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836712"/>
            <a:ext cx="7921390" cy="5688632"/>
          </a:xfrm>
        </p:spPr>
      </p:pic>
      <p:sp>
        <p:nvSpPr>
          <p:cNvPr id="9" name="ZoneTexte 8"/>
          <p:cNvSpPr txBox="1"/>
          <p:nvPr/>
        </p:nvSpPr>
        <p:spPr>
          <a:xfrm>
            <a:off x="191344" y="2420888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Courbe bimodale (tri)</a:t>
            </a:r>
          </a:p>
          <a:p>
            <a:r>
              <a:rPr lang="fr-FR" dirty="0" smtClean="0"/>
              <a:t>Plus d’incidents aux </a:t>
            </a:r>
          </a:p>
          <a:p>
            <a:r>
              <a:rPr lang="fr-FR" dirty="0" smtClean="0"/>
              <a:t>Périodes d’affluence</a:t>
            </a:r>
          </a:p>
          <a:p>
            <a:endParaRPr lang="fr-FR" dirty="0"/>
          </a:p>
          <a:p>
            <a:r>
              <a:rPr lang="fr-FR" dirty="0" smtClean="0"/>
              <a:t>Affluences, </a:t>
            </a:r>
          </a:p>
          <a:p>
            <a:r>
              <a:rPr lang="fr-FR" dirty="0" smtClean="0"/>
              <a:t>incidents voyageurs</a:t>
            </a:r>
          </a:p>
          <a:p>
            <a:r>
              <a:rPr lang="fr-FR" dirty="0" smtClean="0"/>
              <a:t>Faits de société et</a:t>
            </a:r>
          </a:p>
          <a:p>
            <a:r>
              <a:rPr lang="fr-FR" dirty="0" smtClean="0"/>
              <a:t>Actes malveillants</a:t>
            </a:r>
          </a:p>
          <a:p>
            <a:r>
              <a:rPr lang="fr-FR" dirty="0" smtClean="0"/>
              <a:t>Supérieurs aux</a:t>
            </a:r>
          </a:p>
          <a:p>
            <a:r>
              <a:rPr lang="fr-FR" dirty="0" smtClean="0"/>
              <a:t>Incidents d’exploitation</a:t>
            </a:r>
          </a:p>
          <a:p>
            <a:r>
              <a:rPr lang="fr-FR" dirty="0" smtClean="0"/>
              <a:t>Mesurer l’impact sur les affluences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63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18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Personnaliser le bas de page avec le menu "Insertion / En-tête et pied de page"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79376" y="260648"/>
            <a:ext cx="11401200" cy="1079884"/>
          </a:xfrm>
        </p:spPr>
        <p:txBody>
          <a:bodyPr/>
          <a:lstStyle/>
          <a:p>
            <a:r>
              <a:rPr lang="en-GB" altLang="fr-FR" dirty="0" smtClean="0">
                <a:solidFill>
                  <a:srgbClr val="3CBCA4"/>
                </a:solidFill>
                <a:latin typeface="Abel" charset="0"/>
                <a:ea typeface="Abel" charset="0"/>
                <a:cs typeface="Abel" charset="0"/>
                <a:sym typeface="Abel" charset="0"/>
              </a:rPr>
              <a:t>PROJET D’INNOVATION:</a:t>
            </a:r>
          </a:p>
          <a:p>
            <a:r>
              <a:rPr lang="en-GB" altLang="fr-FR" dirty="0" smtClean="0">
                <a:solidFill>
                  <a:srgbClr val="3CBCA4"/>
                </a:solidFill>
                <a:latin typeface="Abel" charset="0"/>
                <a:ea typeface="Abel" charset="0"/>
                <a:cs typeface="Abel" charset="0"/>
                <a:sym typeface="Abel" charset="0"/>
              </a:rPr>
              <a:t>MA </a:t>
            </a:r>
            <a:r>
              <a:rPr lang="en-GB" altLang="fr-FR" dirty="0">
                <a:solidFill>
                  <a:srgbClr val="3CBCA4"/>
                </a:solidFill>
                <a:latin typeface="Abel" charset="0"/>
                <a:ea typeface="Abel" charset="0"/>
                <a:cs typeface="Abel" charset="0"/>
                <a:sym typeface="Abel" charset="0"/>
              </a:rPr>
              <a:t>LIGNE – PROJET DE TABLEAU DE BORD “REPORT MODAL</a:t>
            </a:r>
            <a:r>
              <a:rPr lang="en-GB" altLang="fr-FR" dirty="0" smtClean="0">
                <a:solidFill>
                  <a:srgbClr val="3CBCA4"/>
                </a:solidFill>
                <a:latin typeface="Abel" charset="0"/>
                <a:ea typeface="Abel" charset="0"/>
                <a:cs typeface="Abel" charset="0"/>
                <a:sym typeface="Abel" charset="0"/>
              </a:rPr>
              <a:t>”</a:t>
            </a:r>
            <a:endParaRPr lang="en-GB" altLang="fr-FR" dirty="0">
              <a:solidFill>
                <a:srgbClr val="3CBCA4"/>
              </a:solidFill>
              <a:latin typeface="Abel" charset="0"/>
              <a:ea typeface="Abel" charset="0"/>
              <a:cs typeface="Abel" charset="0"/>
              <a:sym typeface="Abel" charset="0"/>
            </a:endParaRP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6"/>
          </p:nvPr>
        </p:nvSpPr>
        <p:spPr/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15" y="1428751"/>
            <a:ext cx="9130324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19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Personnaliser le bas de page avec le menu "Insertion / En-tête et pied de page"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85200" y="332656"/>
            <a:ext cx="11401200" cy="648997"/>
          </a:xfrm>
        </p:spPr>
        <p:txBody>
          <a:bodyPr/>
          <a:lstStyle/>
          <a:p>
            <a:r>
              <a:rPr lang="fr-FR" dirty="0" smtClean="0"/>
              <a:t>Régulation et information voyageur</a:t>
            </a:r>
            <a:endParaRPr lang="fr-FR" dirty="0"/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6"/>
          </p:nvPr>
        </p:nvSpPr>
        <p:spPr/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228970" y="5249242"/>
            <a:ext cx="10148277" cy="4540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prstClr val="black"/>
                </a:solidFill>
                <a:sym typeface="Arial"/>
              </a:rPr>
              <a:t>                                                                      Conducteurs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30923" y="3044205"/>
            <a:ext cx="10105292" cy="4397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prstClr val="black"/>
                </a:solidFill>
                <a:sym typeface="Arial"/>
              </a:rPr>
              <a:t>                                                                      Régulateurs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28970" y="6401766"/>
            <a:ext cx="10148277" cy="274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prstClr val="black"/>
                </a:solidFill>
                <a:sym typeface="Arial"/>
              </a:rPr>
              <a:t>Transports non guidés                                               transports guidés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21155" y="5968380"/>
            <a:ext cx="10148277" cy="433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prstClr val="black"/>
                </a:solidFill>
                <a:sym typeface="Arial"/>
              </a:rPr>
              <a:t>Signalisation et automatismes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>
                <a:solidFill>
                  <a:prstClr val="black"/>
                </a:solidFill>
                <a:sym typeface="Arial"/>
              </a:rPr>
              <a:t>CODE                                                           CBTC                       ERTMS </a:t>
            </a:r>
          </a:p>
        </p:txBody>
      </p:sp>
      <p:sp>
        <p:nvSpPr>
          <p:cNvPr id="12" name="Triangle rectangle 11"/>
          <p:cNvSpPr/>
          <p:nvPr/>
        </p:nvSpPr>
        <p:spPr>
          <a:xfrm>
            <a:off x="1228970" y="3088654"/>
            <a:ext cx="10148277" cy="354012"/>
          </a:xfrm>
          <a:prstGeom prst="rtTriangl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FF0000"/>
                </a:solidFill>
                <a:sym typeface="Arial"/>
              </a:rPr>
              <a:t>Automatismes et </a:t>
            </a:r>
            <a:r>
              <a:rPr lang="fr-FR" sz="1600" kern="0" dirty="0" err="1">
                <a:solidFill>
                  <a:srgbClr val="FF0000"/>
                </a:solidFill>
                <a:sym typeface="Arial"/>
              </a:rPr>
              <a:t>algos</a:t>
            </a:r>
            <a:r>
              <a:rPr lang="fr-FR" sz="1600" kern="0" dirty="0">
                <a:solidFill>
                  <a:srgbClr val="FF0000"/>
                </a:solidFill>
                <a:sym typeface="Arial"/>
              </a:rPr>
              <a:t> supervisés</a:t>
            </a:r>
            <a:r>
              <a:rPr lang="fr-FR" sz="1600" kern="0" dirty="0">
                <a:solidFill>
                  <a:prstClr val="white"/>
                </a:solidFill>
                <a:sym typeface="Arial"/>
              </a:rPr>
              <a:t>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99662" y="5609605"/>
            <a:ext cx="10177585" cy="388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prstClr val="black"/>
                </a:solidFill>
                <a:sym typeface="Arial"/>
              </a:rPr>
              <a:t>Modes: VOITURE    AUTOPARTAGE   TAD    BUS       TRAM        METRO          TRAIN </a:t>
            </a:r>
          </a:p>
        </p:txBody>
      </p:sp>
      <p:grpSp>
        <p:nvGrpSpPr>
          <p:cNvPr id="14" name="Groupe 18"/>
          <p:cNvGrpSpPr>
            <a:grpSpLocks/>
          </p:cNvGrpSpPr>
          <p:nvPr/>
        </p:nvGrpSpPr>
        <p:grpSpPr bwMode="auto">
          <a:xfrm>
            <a:off x="5820509" y="5393705"/>
            <a:ext cx="924169" cy="261937"/>
            <a:chOff x="6300192" y="2826642"/>
            <a:chExt cx="648072" cy="261739"/>
          </a:xfrm>
        </p:grpSpPr>
        <p:sp>
          <p:nvSpPr>
            <p:cNvPr id="15" name="Rogner un rectangle à un seul coin 14"/>
            <p:cNvSpPr/>
            <p:nvPr/>
          </p:nvSpPr>
          <p:spPr>
            <a:xfrm>
              <a:off x="6300192" y="2826642"/>
              <a:ext cx="648072" cy="169734"/>
            </a:xfrm>
            <a:prstGeom prst="snip1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6" name="Bouée 15"/>
            <p:cNvSpPr/>
            <p:nvPr/>
          </p:nvSpPr>
          <p:spPr>
            <a:xfrm>
              <a:off x="6372809" y="2970995"/>
              <a:ext cx="71247" cy="11738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kern="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7" name="Bouée 16"/>
            <p:cNvSpPr/>
            <p:nvPr/>
          </p:nvSpPr>
          <p:spPr>
            <a:xfrm>
              <a:off x="6804401" y="2970995"/>
              <a:ext cx="71247" cy="11738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kern="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227016" y="4817442"/>
            <a:ext cx="10150231" cy="396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prstClr val="black"/>
                </a:solidFill>
                <a:sym typeface="Arial"/>
              </a:rPr>
              <a:t>Impact sur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kern="0" dirty="0">
                <a:solidFill>
                  <a:prstClr val="black"/>
                </a:solidFill>
                <a:sym typeface="Arial"/>
              </a:rPr>
              <a:t>VEHICULE, CONDUCTEUR, RESEAU VIAIRE et FERRE, LIGNE(flexible), ITINERAIRE, COURSE(S), HLP, CORRESPONDANCE GARANTIE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28970" y="3501404"/>
            <a:ext cx="10148277" cy="450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prstClr val="black"/>
                </a:solidFill>
                <a:sym typeface="Arial"/>
              </a:rPr>
              <a:t>Règles: modes de régulation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kern="0" dirty="0">
                <a:solidFill>
                  <a:prstClr val="black"/>
                </a:solidFill>
                <a:sym typeface="Arial"/>
              </a:rPr>
              <a:t>LIGNE, TERMINUS, STATION A STATION, MULTILIGNE, SITE, RESEAU</a:t>
            </a:r>
          </a:p>
        </p:txBody>
      </p:sp>
      <p:sp>
        <p:nvSpPr>
          <p:cNvPr id="20" name="Triangle rectangle 19"/>
          <p:cNvSpPr/>
          <p:nvPr/>
        </p:nvSpPr>
        <p:spPr>
          <a:xfrm>
            <a:off x="1199662" y="5177805"/>
            <a:ext cx="9358923" cy="441325"/>
          </a:xfrm>
          <a:prstGeom prst="rtTriangl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FF0000"/>
                </a:solidFill>
                <a:sym typeface="Arial"/>
              </a:rPr>
              <a:t>Autonomes  Automatismes</a:t>
            </a:r>
            <a:r>
              <a:rPr lang="fr-FR" sz="1600" kern="0" dirty="0">
                <a:solidFill>
                  <a:prstClr val="white"/>
                </a:solidFill>
                <a:sym typeface="Arial"/>
              </a:rPr>
              <a:t>      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-2189772" y="3773353"/>
            <a:ext cx="5575301" cy="31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prstClr val="white"/>
                </a:solidFill>
                <a:sym typeface="Arial"/>
              </a:rPr>
              <a:t>SUPERVISION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30923" y="2609230"/>
            <a:ext cx="10105292" cy="4794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prstClr val="black"/>
                </a:solidFill>
                <a:sym typeface="Arial"/>
              </a:rPr>
              <a:t>    Plan de production, Planifié et réalisé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>
                <a:solidFill>
                  <a:prstClr val="black"/>
                </a:solidFill>
                <a:sym typeface="Arial"/>
              </a:rPr>
              <a:t>Offre Planifiée , commandé, temps </a:t>
            </a:r>
            <a:r>
              <a:rPr lang="fr-FR" sz="1200" kern="0" dirty="0" err="1">
                <a:solidFill>
                  <a:prstClr val="black"/>
                </a:solidFill>
                <a:sym typeface="Arial"/>
              </a:rPr>
              <a:t>réel,réalisé</a:t>
            </a:r>
            <a:r>
              <a:rPr lang="fr-FR" sz="1200" kern="0" dirty="0">
                <a:solidFill>
                  <a:prstClr val="black"/>
                </a:solidFill>
                <a:sym typeface="Arial"/>
              </a:rPr>
              <a:t> /demande voyageurs, disponibilité véhicules et conducteurs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21155" y="2105991"/>
            <a:ext cx="10109200" cy="5286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prstClr val="black"/>
                </a:solidFill>
                <a:sym typeface="Arial"/>
              </a:rPr>
              <a:t>Événements et incidents planifiés ou temps réel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>
                <a:solidFill>
                  <a:prstClr val="black"/>
                </a:solidFill>
                <a:sym typeface="Arial"/>
              </a:rPr>
              <a:t>Congestion, incidents, Flux, plages horaires et pics de charge matin et soir, heures creuses et nuits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44601" y="1458291"/>
            <a:ext cx="10091615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prstClr val="black"/>
                </a:solidFill>
                <a:sym typeface="Arial"/>
              </a:rPr>
              <a:t>Indicateurs (contractuels, régulateurs, conducteur, voyageurs)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>
                <a:solidFill>
                  <a:prstClr val="black"/>
                </a:solidFill>
                <a:sym typeface="Arial"/>
              </a:rPr>
              <a:t>Temps de transit, d’attente, de trajet. Avance/retard, position véhicule, offre planifiée/réel, régularité, charge, flux E/S (prédictif), accumulation, correspondances garanties, retour à la normale, aide à la personne.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44601" y="1169367"/>
            <a:ext cx="10091615" cy="288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prstClr val="black"/>
                </a:solidFill>
                <a:sym typeface="Arial"/>
              </a:rPr>
              <a:t>IV, Services voyageurs, contrôle de flux, alternatives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2932" y="1955789"/>
            <a:ext cx="1828800" cy="205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>
                <a:solidFill>
                  <a:prstClr val="white"/>
                </a:solidFill>
                <a:sym typeface="Arial"/>
              </a:rPr>
              <a:t>HYPERVISION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27016" y="4385641"/>
            <a:ext cx="10150231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prstClr val="black"/>
                </a:solidFill>
                <a:sym typeface="Arial"/>
              </a:rPr>
              <a:t>Actions de régulation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kern="0" dirty="0">
                <a:solidFill>
                  <a:prstClr val="black"/>
                </a:solidFill>
                <a:sym typeface="Arial"/>
              </a:rPr>
              <a:t>ESPACEMENT, RESORBTION, CHGT DEPART, INJECTION, SUPPRESSION, DEPART RETARDE, CORRESPONDANCE GARANTIE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28970" y="3952254"/>
            <a:ext cx="10148277" cy="468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 err="1">
                <a:solidFill>
                  <a:prstClr val="black"/>
                </a:solidFill>
                <a:sym typeface="Arial"/>
              </a:rPr>
              <a:t>Règles:type</a:t>
            </a:r>
            <a:r>
              <a:rPr lang="fr-FR" sz="1400" b="1" kern="0" dirty="0">
                <a:solidFill>
                  <a:prstClr val="black"/>
                </a:solidFill>
                <a:sym typeface="Arial"/>
              </a:rPr>
              <a:t> de marche et régulation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kern="0" dirty="0">
                <a:solidFill>
                  <a:prstClr val="black"/>
                </a:solidFill>
                <a:sym typeface="Arial"/>
              </a:rPr>
              <a:t>HORAIRES, INTERVALLES, ENLEVEMENT, CORRESPONDANCES</a:t>
            </a:r>
          </a:p>
        </p:txBody>
      </p:sp>
      <p:sp>
        <p:nvSpPr>
          <p:cNvPr id="29" name="Rectangle 28"/>
          <p:cNvSpPr/>
          <p:nvPr/>
        </p:nvSpPr>
        <p:spPr>
          <a:xfrm rot="16200000">
            <a:off x="-228843" y="4060815"/>
            <a:ext cx="2292350" cy="205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prstClr val="white"/>
                </a:solidFill>
                <a:sym typeface="Arial"/>
              </a:rPr>
              <a:t>REGULATION</a:t>
            </a:r>
          </a:p>
        </p:txBody>
      </p:sp>
      <p:sp>
        <p:nvSpPr>
          <p:cNvPr id="30" name="Rectangle 29"/>
          <p:cNvSpPr/>
          <p:nvPr/>
        </p:nvSpPr>
        <p:spPr>
          <a:xfrm rot="16200000">
            <a:off x="190440" y="5858659"/>
            <a:ext cx="1430338" cy="205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prstClr val="white"/>
                </a:solidFill>
                <a:sym typeface="Arial"/>
              </a:rPr>
              <a:t>CONDUITE</a:t>
            </a:r>
          </a:p>
        </p:txBody>
      </p:sp>
      <p:sp>
        <p:nvSpPr>
          <p:cNvPr id="31" name="Rectangle 30"/>
          <p:cNvSpPr/>
          <p:nvPr/>
        </p:nvSpPr>
        <p:spPr>
          <a:xfrm rot="16200000">
            <a:off x="-1403350" y="2636461"/>
            <a:ext cx="3263901" cy="23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prstClr val="white"/>
                </a:solidFill>
                <a:sym typeface="Arial"/>
              </a:rPr>
              <a:t>GESTION  VOYAGEUR</a:t>
            </a:r>
          </a:p>
        </p:txBody>
      </p:sp>
      <p:sp>
        <p:nvSpPr>
          <p:cNvPr id="32" name="Espace réservé de la date 2"/>
          <p:cNvSpPr txBox="1">
            <a:spLocks/>
          </p:cNvSpPr>
          <p:nvPr/>
        </p:nvSpPr>
        <p:spPr bwMode="gray">
          <a:xfrm>
            <a:off x="609600" y="6592267"/>
            <a:ext cx="2844800" cy="365125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121917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121917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121917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121917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2DE7AF6-97F0-4490-89E6-B886172B99B5}" type="datetime1">
              <a:rPr lang="fr-FR" altLang="fr-FR" smtClean="0">
                <a:solidFill>
                  <a:srgbClr val="898989"/>
                </a:solidFill>
              </a:rPr>
              <a:pPr/>
              <a:t>07/02/2019</a:t>
            </a:fld>
            <a:endParaRPr lang="fr-FR" altLang="fr-FR">
              <a:solidFill>
                <a:srgbClr val="898989"/>
              </a:solidFill>
            </a:endParaRPr>
          </a:p>
        </p:txBody>
      </p:sp>
      <p:sp>
        <p:nvSpPr>
          <p:cNvPr id="33" name="Espace réservé du pied de page 5"/>
          <p:cNvSpPr txBox="1">
            <a:spLocks/>
          </p:cNvSpPr>
          <p:nvPr/>
        </p:nvSpPr>
        <p:spPr bwMode="gray">
          <a:xfrm>
            <a:off x="4165600" y="6592267"/>
            <a:ext cx="3860800" cy="365125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121917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121917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121917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121917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altLang="fr-FR" smtClean="0">
                <a:solidFill>
                  <a:srgbClr val="898989"/>
                </a:solidFill>
              </a:rPr>
              <a:t>david lellouche ING</a:t>
            </a:r>
          </a:p>
        </p:txBody>
      </p:sp>
      <p:sp>
        <p:nvSpPr>
          <p:cNvPr id="34" name="Espace réservé du numéro de diapositive 7"/>
          <p:cNvSpPr txBox="1">
            <a:spLocks/>
          </p:cNvSpPr>
          <p:nvPr/>
        </p:nvSpPr>
        <p:spPr bwMode="gray">
          <a:xfrm>
            <a:off x="8737600" y="6592267"/>
            <a:ext cx="2844800" cy="36512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121917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121917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121917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121917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77E8DD8-0D4B-4EAD-8666-5D3240D174B2}" type="slidenum">
              <a:rPr lang="fr-FR" altLang="fr-FR" smtClean="0">
                <a:solidFill>
                  <a:srgbClr val="898989"/>
                </a:solidFill>
              </a:rPr>
              <a:pPr/>
              <a:t>19</a:t>
            </a:fld>
            <a:endParaRPr lang="fr-FR" altLang="fr-FR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2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 smtClean="0"/>
              <a:t>Personnaliser le bas de page avec le menu "Insertion / En-tête et pied de page"</a:t>
            </a:r>
            <a:endParaRPr lang="fr-FR" noProof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 bwMode="gray">
          <a:xfrm>
            <a:off x="385200" y="640800"/>
            <a:ext cx="3492500" cy="1068494"/>
          </a:xfrm>
        </p:spPr>
        <p:txBody>
          <a:bodyPr/>
          <a:lstStyle/>
          <a:p>
            <a:r>
              <a:rPr lang="fr-FR" dirty="0" smtClean="0"/>
              <a:t>Sommaire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2999656" y="620688"/>
            <a:ext cx="8208912" cy="5659200"/>
          </a:xfrm>
        </p:spPr>
        <p:txBody>
          <a:bodyPr/>
          <a:lstStyle/>
          <a:p>
            <a:r>
              <a:rPr lang="fr-FR" sz="2800" dirty="0" smtClean="0"/>
              <a:t>Données RATP et normes sur l’offre et la demande,</a:t>
            </a:r>
          </a:p>
          <a:p>
            <a:pPr lvl="1"/>
            <a:endParaRPr lang="fr-FR" sz="2800" dirty="0" smtClean="0"/>
          </a:p>
          <a:p>
            <a:r>
              <a:rPr lang="fr-FR" sz="2800" dirty="0" smtClean="0"/>
              <a:t>Systèmes de localisation,</a:t>
            </a:r>
          </a:p>
          <a:p>
            <a:pPr lvl="1"/>
            <a:endParaRPr lang="fr-FR" sz="2800" dirty="0" smtClean="0"/>
          </a:p>
          <a:p>
            <a:pPr lvl="1"/>
            <a:endParaRPr lang="fr-FR" sz="2800" dirty="0" smtClean="0"/>
          </a:p>
          <a:p>
            <a:r>
              <a:rPr lang="fr-FR" sz="2800" dirty="0" smtClean="0"/>
              <a:t>Systèmes de localisation innovants,</a:t>
            </a:r>
          </a:p>
          <a:p>
            <a:endParaRPr lang="fr-FR" sz="2800" b="0" dirty="0"/>
          </a:p>
          <a:p>
            <a:r>
              <a:rPr lang="fr-FR" sz="2800" dirty="0" smtClean="0"/>
              <a:t>Régulation</a:t>
            </a:r>
            <a:r>
              <a:rPr lang="fr-FR" sz="2800" dirty="0"/>
              <a:t>, supervision, information voyageur, </a:t>
            </a:r>
          </a:p>
          <a:p>
            <a:endParaRPr lang="fr-FR" sz="2800" dirty="0" smtClean="0"/>
          </a:p>
          <a:p>
            <a:pPr lvl="1"/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13490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3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Personnaliser le bas de page avec le menu "Insertion / En-tête et pied de page"</a:t>
            </a:r>
            <a:endParaRPr lang="fr-FR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07368" y="620688"/>
            <a:ext cx="11401200" cy="648997"/>
          </a:xfrm>
        </p:spPr>
        <p:txBody>
          <a:bodyPr/>
          <a:lstStyle/>
          <a:p>
            <a:r>
              <a:rPr lang="fr-FR" altLang="fr-FR" dirty="0"/>
              <a:t>Données RATP et normes </a:t>
            </a:r>
            <a:r>
              <a:rPr lang="fr-FR" altLang="fr-FR" dirty="0" smtClean="0"/>
              <a:t>sur l’offre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80446" y="2566501"/>
            <a:ext cx="1658938" cy="70924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OFFRE</a:t>
            </a:r>
          </a:p>
        </p:txBody>
      </p:sp>
      <p:sp>
        <p:nvSpPr>
          <p:cNvPr id="12" name="Rectangle 11"/>
          <p:cNvSpPr/>
          <p:nvPr/>
        </p:nvSpPr>
        <p:spPr>
          <a:xfrm rot="16200000">
            <a:off x="98703" y="4208770"/>
            <a:ext cx="1622425" cy="70924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DEMANDE</a:t>
            </a:r>
          </a:p>
        </p:txBody>
      </p:sp>
      <p:sp>
        <p:nvSpPr>
          <p:cNvPr id="13" name="Rectangle 12"/>
          <p:cNvSpPr/>
          <p:nvPr/>
        </p:nvSpPr>
        <p:spPr>
          <a:xfrm rot="16200000">
            <a:off x="149564" y="5776426"/>
            <a:ext cx="1512888" cy="70924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CAPTEURS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64538" y="2091656"/>
            <a:ext cx="1328615" cy="785813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A BORD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60631" y="2877468"/>
            <a:ext cx="1330569" cy="889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SUR SITE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64538" y="3766468"/>
            <a:ext cx="1328615" cy="78581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A BORD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60631" y="4552281"/>
            <a:ext cx="1328615" cy="855663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SUR SITE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89247" y="1340768"/>
            <a:ext cx="2659184" cy="78581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PLANIFIE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48431" y="1340768"/>
            <a:ext cx="2864338" cy="78581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TEMPS REEL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12768" y="1340768"/>
            <a:ext cx="3487616" cy="78581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REALISE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64538" y="5423818"/>
            <a:ext cx="1328615" cy="77946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A BORD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60631" y="6203281"/>
            <a:ext cx="1328615" cy="684213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SUR SITE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20692" y="2617119"/>
            <a:ext cx="1772138" cy="10636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FF0000"/>
                </a:solidFill>
              </a:rPr>
              <a:t>GTFS- TRIDENT NETEX </a:t>
            </a:r>
            <a:r>
              <a:rPr lang="fr-FR" sz="1400" dirty="0" smtClean="0">
                <a:solidFill>
                  <a:srgbClr val="FF0000"/>
                </a:solidFill>
              </a:rPr>
              <a:t>(Network Exchange)</a:t>
            </a:r>
            <a:endParaRPr lang="fr-FR" sz="14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réseaux, lignes, stops et horaires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64061" y="2617119"/>
            <a:ext cx="2848708" cy="10636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FF0000"/>
                </a:solidFill>
              </a:rPr>
              <a:t>SIRI-WSIV</a:t>
            </a: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Localisation</a:t>
            </a: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Prochains </a:t>
            </a:r>
            <a:r>
              <a:rPr lang="fr-FR" sz="1400" dirty="0" smtClean="0">
                <a:solidFill>
                  <a:srgbClr val="002060"/>
                </a:solidFill>
              </a:rPr>
              <a:t>passages, </a:t>
            </a:r>
            <a:r>
              <a:rPr lang="fr-FR" sz="1400" dirty="0">
                <a:solidFill>
                  <a:srgbClr val="002060"/>
                </a:solidFill>
              </a:rPr>
              <a:t>perturbations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74938" y="3766468"/>
            <a:ext cx="3335215" cy="3730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BUS : Validations et comptage.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74938" y="4887243"/>
            <a:ext cx="3335215" cy="4191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Validations FERRE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74938" y="4158581"/>
            <a:ext cx="3335215" cy="40481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FERRE : Charge à bord M2, 5, 9, 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274938" y="2599656"/>
            <a:ext cx="3335215" cy="10191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OFFRE REALISEE</a:t>
            </a: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BUS: Localisation, services, </a:t>
            </a:r>
            <a:r>
              <a:rPr lang="fr-FR" sz="1400" dirty="0" smtClean="0">
                <a:solidFill>
                  <a:srgbClr val="002060"/>
                </a:solidFill>
              </a:rPr>
              <a:t>coquilles ou immatriculation, </a:t>
            </a:r>
            <a:r>
              <a:rPr lang="fr-FR" sz="1400" dirty="0">
                <a:solidFill>
                  <a:srgbClr val="002060"/>
                </a:solidFill>
              </a:rPr>
              <a:t>agent et matériel</a:t>
            </a: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FERRE: messages. Localisation PK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64061" y="3852193"/>
            <a:ext cx="2848708" cy="1671637"/>
          </a:xfrm>
          <a:prstGeom prst="rect">
            <a:avLst/>
          </a:prstGeom>
          <a:solidFill>
            <a:srgbClr val="FFCC66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fr-FR" sz="14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fr-FR" sz="14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fr-FR" sz="14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fr-FR" sz="14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SIMULATION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263215" y="5696868"/>
            <a:ext cx="3337169" cy="41751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FERRE: Messages ATS sur fonctionnement matériel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48431" y="6336631"/>
            <a:ext cx="2864338" cy="41751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>
                <a:solidFill>
                  <a:srgbClr val="002060"/>
                </a:solidFill>
              </a:rPr>
              <a:t>Gestion et  </a:t>
            </a:r>
            <a:r>
              <a:rPr lang="fr-FR" sz="1400" dirty="0">
                <a:solidFill>
                  <a:srgbClr val="002060"/>
                </a:solidFill>
              </a:rPr>
              <a:t>supervision des équipements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300338" y="6352505"/>
            <a:ext cx="3300047" cy="4191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Caméras, VMC,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20692" y="4498305"/>
            <a:ext cx="1772138" cy="9398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ENQUETES EGT</a:t>
            </a: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RECHERCHE ITINERAIRE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83246" y="3968081"/>
            <a:ext cx="2663092" cy="644525"/>
          </a:xfrm>
          <a:prstGeom prst="rect">
            <a:avLst/>
          </a:prstGeom>
          <a:solidFill>
            <a:srgbClr val="FFCC66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BUS comptage expérimentations T7, 360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293369" y="5707981"/>
            <a:ext cx="2848708" cy="423863"/>
          </a:xfrm>
          <a:prstGeom prst="rect">
            <a:avLst/>
          </a:prstGeom>
          <a:solidFill>
            <a:srgbClr val="FFCC66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>
                <a:solidFill>
                  <a:srgbClr val="FF0000"/>
                </a:solidFill>
              </a:rPr>
              <a:t>SIRI-Facility Monitoring </a:t>
            </a:r>
            <a:r>
              <a:rPr lang="fr-FR" sz="1400" dirty="0">
                <a:solidFill>
                  <a:schemeClr val="tx1"/>
                </a:solidFill>
              </a:rPr>
              <a:t>pour BUS?  Echanges sol/train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20692" y="1951956"/>
            <a:ext cx="8479692" cy="37941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>
                <a:solidFill>
                  <a:srgbClr val="FF0000"/>
                </a:solidFill>
              </a:rPr>
              <a:t>TRANSMODEL(modèle Transport) </a:t>
            </a:r>
            <a:r>
              <a:rPr lang="fr-FR" sz="1400" dirty="0">
                <a:solidFill>
                  <a:srgbClr val="FF0000"/>
                </a:solidFill>
              </a:rPr>
              <a:t>…………………………………….OPRA (</a:t>
            </a:r>
            <a:r>
              <a:rPr lang="fr-FR" sz="1400" dirty="0" err="1">
                <a:solidFill>
                  <a:srgbClr val="FF0000"/>
                </a:solidFill>
              </a:rPr>
              <a:t>operational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raw</a:t>
            </a:r>
            <a:r>
              <a:rPr lang="fr-FR" sz="1400" dirty="0">
                <a:solidFill>
                  <a:srgbClr val="FF0000"/>
                </a:solidFill>
              </a:rPr>
              <a:t> data)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427490" y="0"/>
            <a:ext cx="37824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GTFS: </a:t>
            </a:r>
            <a:r>
              <a:rPr lang="fr-FR" sz="1200" dirty="0" err="1" smtClean="0"/>
              <a:t>google</a:t>
            </a:r>
            <a:r>
              <a:rPr lang="fr-FR" sz="1200" dirty="0" smtClean="0"/>
              <a:t> transit </a:t>
            </a:r>
            <a:r>
              <a:rPr lang="fr-FR" sz="1200" dirty="0" err="1" smtClean="0"/>
              <a:t>feed</a:t>
            </a:r>
            <a:r>
              <a:rPr lang="fr-FR" sz="1200" dirty="0" smtClean="0"/>
              <a:t> </a:t>
            </a:r>
            <a:r>
              <a:rPr lang="fr-FR" sz="1200" dirty="0" err="1" smtClean="0"/>
              <a:t>specification</a:t>
            </a:r>
            <a:endParaRPr lang="fr-FR" sz="1200" dirty="0" smtClean="0"/>
          </a:p>
          <a:p>
            <a:r>
              <a:rPr lang="fr-FR" sz="1200" dirty="0" smtClean="0"/>
              <a:t>TRIDENT: Transport information Data Exchange Network</a:t>
            </a:r>
          </a:p>
          <a:p>
            <a:r>
              <a:rPr lang="fr-FR" sz="1200" dirty="0" smtClean="0"/>
              <a:t>EGT: Enquête Globale Transport</a:t>
            </a:r>
          </a:p>
          <a:p>
            <a:r>
              <a:rPr lang="fr-FR" sz="1200" dirty="0" smtClean="0"/>
              <a:t>SIRI : Standard Interface for Real time Information</a:t>
            </a:r>
          </a:p>
          <a:p>
            <a:r>
              <a:rPr lang="fr-FR" sz="1200" dirty="0" smtClean="0"/>
              <a:t>WSIV: Web Service </a:t>
            </a:r>
            <a:r>
              <a:rPr lang="fr-FR" sz="1200" dirty="0"/>
              <a:t>I</a:t>
            </a:r>
            <a:r>
              <a:rPr lang="fr-FR" sz="1200" dirty="0" smtClean="0"/>
              <a:t>nformation </a:t>
            </a:r>
            <a:r>
              <a:rPr lang="fr-FR" sz="1200" dirty="0"/>
              <a:t>V</a:t>
            </a:r>
            <a:r>
              <a:rPr lang="fr-FR" sz="1200" dirty="0" smtClean="0"/>
              <a:t>oyageur</a:t>
            </a:r>
          </a:p>
          <a:p>
            <a:r>
              <a:rPr lang="fr-FR" sz="1200" dirty="0" smtClean="0"/>
              <a:t>ATS: </a:t>
            </a:r>
            <a:r>
              <a:rPr lang="fr-FR" sz="1200" dirty="0" err="1" smtClean="0"/>
              <a:t>Automated</a:t>
            </a:r>
            <a:r>
              <a:rPr lang="fr-FR" sz="1200" dirty="0" smtClean="0"/>
              <a:t> Transport System</a:t>
            </a:r>
          </a:p>
          <a:p>
            <a:r>
              <a:rPr lang="fr-FR" sz="1200" dirty="0" smtClean="0"/>
              <a:t>OPRA: </a:t>
            </a:r>
            <a:r>
              <a:rPr lang="fr-FR" sz="1200" dirty="0" err="1" smtClean="0"/>
              <a:t>OPerational</a:t>
            </a:r>
            <a:r>
              <a:rPr lang="fr-FR" sz="1200" dirty="0" smtClean="0"/>
              <a:t> </a:t>
            </a:r>
            <a:r>
              <a:rPr lang="fr-FR" sz="1200" dirty="0" err="1" smtClean="0"/>
              <a:t>RAw</a:t>
            </a:r>
            <a:r>
              <a:rPr lang="fr-FR" sz="1200" dirty="0" smtClean="0"/>
              <a:t> data</a:t>
            </a:r>
          </a:p>
          <a:p>
            <a:r>
              <a:rPr lang="fr-FR" sz="1200" dirty="0" smtClean="0"/>
              <a:t>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924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4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Personnaliser le bas de page avec le menu "Insertion / En-tête et pied de page"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63352" y="260648"/>
            <a:ext cx="11401200" cy="648997"/>
          </a:xfrm>
        </p:spPr>
        <p:txBody>
          <a:bodyPr/>
          <a:lstStyle/>
          <a:p>
            <a:r>
              <a:rPr lang="fr-FR" altLang="fr-FR" dirty="0"/>
              <a:t>Quelques services métier et voyageurs</a:t>
            </a:r>
            <a:endParaRPr lang="fr-FR" dirty="0"/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6"/>
          </p:nvPr>
        </p:nvSpPr>
        <p:spPr/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661254" y="2158826"/>
            <a:ext cx="6203461" cy="3463925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fr-FR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fr-FR" dirty="0" smtClean="0">
                <a:solidFill>
                  <a:srgbClr val="002060"/>
                </a:solidFill>
              </a:rPr>
              <a:t>Régulation</a:t>
            </a:r>
            <a:endParaRPr lang="fr-FR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fr-FR" dirty="0" err="1">
                <a:solidFill>
                  <a:srgbClr val="002060"/>
                </a:solidFill>
              </a:rPr>
              <a:t>Hypervision</a:t>
            </a:r>
            <a:endParaRPr lang="fr-FR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fr-FR" dirty="0">
                <a:solidFill>
                  <a:srgbClr val="002060"/>
                </a:solidFill>
              </a:rPr>
              <a:t>Information voyageur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152454" y="2492383"/>
            <a:ext cx="1658938" cy="70924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OFFRE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170711" y="4134652"/>
            <a:ext cx="1622425" cy="70924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DEMANDE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1572" y="5702308"/>
            <a:ext cx="1512888" cy="70924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CAPTEURS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6546" y="2017538"/>
            <a:ext cx="1328615" cy="785813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A BORD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2639" y="2803350"/>
            <a:ext cx="1330569" cy="889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SUR SITE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6546" y="3692350"/>
            <a:ext cx="1328615" cy="78581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A BORD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32639" y="4478163"/>
            <a:ext cx="1328615" cy="855663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SUR SITE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61255" y="1266650"/>
            <a:ext cx="2659184" cy="78581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PLANIFIE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20439" y="1266650"/>
            <a:ext cx="2864338" cy="78581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TEMPS REEL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84776" y="1266650"/>
            <a:ext cx="3251200" cy="78581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REALISE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36546" y="5349700"/>
            <a:ext cx="1328615" cy="77946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A BORD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32639" y="6129163"/>
            <a:ext cx="1328615" cy="684213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SUR SITE</a:t>
            </a:r>
          </a:p>
        </p:txBody>
      </p:sp>
      <p:sp>
        <p:nvSpPr>
          <p:cNvPr id="21" name="Ellipse 20"/>
          <p:cNvSpPr/>
          <p:nvPr/>
        </p:nvSpPr>
        <p:spPr>
          <a:xfrm>
            <a:off x="2751132" y="3890787"/>
            <a:ext cx="1538886" cy="660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Recherche d’itinéraire</a:t>
            </a:r>
          </a:p>
        </p:txBody>
      </p:sp>
      <p:sp>
        <p:nvSpPr>
          <p:cNvPr id="22" name="Ellipse 21"/>
          <p:cNvSpPr/>
          <p:nvPr/>
        </p:nvSpPr>
        <p:spPr>
          <a:xfrm>
            <a:off x="6832848" y="3780372"/>
            <a:ext cx="1676267" cy="1015206"/>
          </a:xfrm>
          <a:prstGeom prst="ellipse">
            <a:avLst/>
          </a:prstGeom>
          <a:solidFill>
            <a:srgbClr val="FFCC66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Affluences et gestion de flux</a:t>
            </a: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Hors caméras</a:t>
            </a:r>
          </a:p>
        </p:txBody>
      </p:sp>
      <p:sp>
        <p:nvSpPr>
          <p:cNvPr id="23" name="Ellipse 22"/>
          <p:cNvSpPr/>
          <p:nvPr/>
        </p:nvSpPr>
        <p:spPr>
          <a:xfrm>
            <a:off x="3719737" y="2547243"/>
            <a:ext cx="4187594" cy="7006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Offre, </a:t>
            </a:r>
            <a:r>
              <a:rPr lang="fr-FR" sz="1400" dirty="0" err="1">
                <a:solidFill>
                  <a:srgbClr val="002060"/>
                </a:solidFill>
              </a:rPr>
              <a:t>Evenements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5003915" y="2158826"/>
            <a:ext cx="1748693" cy="5159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Sécurité</a:t>
            </a:r>
          </a:p>
        </p:txBody>
      </p:sp>
      <p:sp>
        <p:nvSpPr>
          <p:cNvPr id="25" name="Ellipse 24"/>
          <p:cNvSpPr/>
          <p:nvPr/>
        </p:nvSpPr>
        <p:spPr>
          <a:xfrm>
            <a:off x="5879238" y="6064075"/>
            <a:ext cx="2194170" cy="7493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Gestion d’espaces</a:t>
            </a:r>
          </a:p>
        </p:txBody>
      </p:sp>
      <p:sp>
        <p:nvSpPr>
          <p:cNvPr id="26" name="Ellipse 25"/>
          <p:cNvSpPr/>
          <p:nvPr/>
        </p:nvSpPr>
        <p:spPr>
          <a:xfrm>
            <a:off x="8813915" y="2674763"/>
            <a:ext cx="2868246" cy="3795713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Statistiques</a:t>
            </a:r>
          </a:p>
          <a:p>
            <a:pPr algn="ctr">
              <a:defRPr/>
            </a:pPr>
            <a:endParaRPr lang="fr-FR" sz="14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Planification de l’offre</a:t>
            </a:r>
          </a:p>
          <a:p>
            <a:pPr algn="ctr">
              <a:defRPr/>
            </a:pPr>
            <a:endParaRPr lang="fr-FR" sz="14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Maintenance prédictive</a:t>
            </a:r>
          </a:p>
          <a:p>
            <a:pPr algn="ctr">
              <a:defRPr/>
            </a:pP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5459782" y="2981788"/>
            <a:ext cx="2746131" cy="612775"/>
          </a:xfrm>
          <a:prstGeom prst="ellipse">
            <a:avLst/>
          </a:prstGeom>
          <a:solidFill>
            <a:srgbClr val="FFCC66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alternatives modales. </a:t>
            </a:r>
          </a:p>
        </p:txBody>
      </p:sp>
      <p:sp>
        <p:nvSpPr>
          <p:cNvPr id="28" name="Ellipse 27"/>
          <p:cNvSpPr/>
          <p:nvPr/>
        </p:nvSpPr>
        <p:spPr>
          <a:xfrm>
            <a:off x="9181238" y="5517975"/>
            <a:ext cx="2164862" cy="442912"/>
          </a:xfrm>
          <a:prstGeom prst="ellipse">
            <a:avLst/>
          </a:prstGeom>
          <a:solidFill>
            <a:srgbClr val="FFCC66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Apprentissage</a:t>
            </a:r>
          </a:p>
        </p:txBody>
      </p:sp>
    </p:spTree>
    <p:extLst>
      <p:ext uri="{BB962C8B-B14F-4D97-AF65-F5344CB8AC3E}">
        <p14:creationId xmlns:p14="http://schemas.microsoft.com/office/powerpoint/2010/main" val="39374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5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Personnaliser le bas de page avec le menu "Insertion / En-tête et pied de page"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92751" y="476672"/>
            <a:ext cx="11401200" cy="648997"/>
          </a:xfrm>
        </p:spPr>
        <p:txBody>
          <a:bodyPr/>
          <a:lstStyle/>
          <a:p>
            <a:r>
              <a:rPr lang="fr-FR" altLang="fr-FR" dirty="0"/>
              <a:t>Cas d’usage des systèmes de localisation AVL</a:t>
            </a:r>
            <a:endParaRPr lang="fr-FR" dirty="0"/>
          </a:p>
        </p:txBody>
      </p: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2006601" y="2411413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1A29E"/>
              </a:buClr>
              <a:buFont typeface="Wingdings" pitchFamily="2" charset="2"/>
              <a:buChar char="n"/>
              <a:defRPr sz="2800">
                <a:solidFill>
                  <a:schemeClr val="tx2"/>
                </a:solidFill>
                <a:latin typeface="Parisine Office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1A29E"/>
              </a:buClr>
              <a:buFont typeface="Parisine Office" pitchFamily="34" charset="0"/>
              <a:buChar char="–"/>
              <a:defRPr sz="2400">
                <a:solidFill>
                  <a:schemeClr val="tx2"/>
                </a:solidFill>
                <a:latin typeface="Parisine Office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1A29E"/>
              </a:buClr>
              <a:buChar char="•"/>
              <a:defRPr sz="2400">
                <a:solidFill>
                  <a:schemeClr val="tx2"/>
                </a:solidFill>
                <a:latin typeface="Parisine Office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1A29E"/>
              </a:buClr>
              <a:buChar char="•"/>
              <a:defRPr sz="2000">
                <a:solidFill>
                  <a:schemeClr val="tx2"/>
                </a:solidFill>
                <a:latin typeface="Parisine Office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Arial" charset="0"/>
              </a:rPr>
              <a:t>OFFRE</a:t>
            </a:r>
          </a:p>
        </p:txBody>
      </p:sp>
      <p:sp>
        <p:nvSpPr>
          <p:cNvPr id="9" name="ZoneTexte 5"/>
          <p:cNvSpPr txBox="1">
            <a:spLocks noChangeArrowheads="1"/>
          </p:cNvSpPr>
          <p:nvPr/>
        </p:nvSpPr>
        <p:spPr bwMode="auto">
          <a:xfrm>
            <a:off x="8077201" y="2286000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1A29E"/>
              </a:buClr>
              <a:buFont typeface="Wingdings" pitchFamily="2" charset="2"/>
              <a:buChar char="n"/>
              <a:defRPr sz="2800">
                <a:solidFill>
                  <a:schemeClr val="tx2"/>
                </a:solidFill>
                <a:latin typeface="Parisine Office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1A29E"/>
              </a:buClr>
              <a:buFont typeface="Parisine Office" pitchFamily="34" charset="0"/>
              <a:buChar char="–"/>
              <a:defRPr sz="2400">
                <a:solidFill>
                  <a:schemeClr val="tx2"/>
                </a:solidFill>
                <a:latin typeface="Parisine Office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1A29E"/>
              </a:buClr>
              <a:buChar char="•"/>
              <a:defRPr sz="2400">
                <a:solidFill>
                  <a:schemeClr val="tx2"/>
                </a:solidFill>
                <a:latin typeface="Parisine Office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1A29E"/>
              </a:buClr>
              <a:buChar char="•"/>
              <a:defRPr sz="2000">
                <a:solidFill>
                  <a:schemeClr val="tx2"/>
                </a:solidFill>
                <a:latin typeface="Parisine Office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Arial" charset="0"/>
              </a:rPr>
              <a:t>DEMANDE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2263" y="5510213"/>
            <a:ext cx="1012092" cy="582612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GPS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31816" y="5516563"/>
            <a:ext cx="1270000" cy="576262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Etiquettes</a:t>
            </a: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Balises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56170" y="5516563"/>
            <a:ext cx="1862015" cy="576262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CDV</a:t>
            </a: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Circuits de voie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2262" y="5156201"/>
            <a:ext cx="4405922" cy="288925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Odomètre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0308" y="4292601"/>
            <a:ext cx="1936262" cy="792163"/>
          </a:xfrm>
          <a:prstGeom prst="rect">
            <a:avLst/>
          </a:prstGeom>
          <a:solidFill>
            <a:srgbClr val="92D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Systèmes géographique</a:t>
            </a: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Et projection sur linéaire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69662" y="4502151"/>
            <a:ext cx="2450123" cy="582613"/>
          </a:xfrm>
          <a:prstGeom prst="rect">
            <a:avLst/>
          </a:prstGeom>
          <a:solidFill>
            <a:srgbClr val="92D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Référencement linéaire</a:t>
            </a: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Point kilométriques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46216" y="3849688"/>
            <a:ext cx="2455985" cy="5826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Cantonnement et bulles virtuelles dynamiques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2262" y="6167439"/>
            <a:ext cx="2389553" cy="365125"/>
          </a:xfrm>
          <a:prstGeom prst="rect">
            <a:avLst/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BUS / TRAM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24909" y="6167439"/>
            <a:ext cx="1924538" cy="365125"/>
          </a:xfrm>
          <a:prstGeom prst="rect">
            <a:avLst/>
          </a:prstGeom>
          <a:solidFill>
            <a:srgbClr val="FF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METRO / RER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2263" y="2781301"/>
            <a:ext cx="4489938" cy="1008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LIGNE</a:t>
            </a: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ITINERAIRE</a:t>
            </a: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MISSION</a:t>
            </a: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COURSE et HORAIRE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65416" y="1773238"/>
            <a:ext cx="1152769" cy="5032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SAE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96831" y="1751014"/>
            <a:ext cx="1352062" cy="5048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Information Voyageur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1908" y="1751014"/>
            <a:ext cx="1299308" cy="5032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SECURITE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93170" y="5661025"/>
            <a:ext cx="714998" cy="4318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GPS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99771" y="5661025"/>
            <a:ext cx="2246923" cy="4318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Comptage validation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85100" y="5661025"/>
            <a:ext cx="987669" cy="4318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>
                <a:solidFill>
                  <a:srgbClr val="002060"/>
                </a:solidFill>
              </a:rPr>
              <a:t>WIFI/GSM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93169" y="4556126"/>
            <a:ext cx="4253524" cy="555625"/>
          </a:xfrm>
          <a:prstGeom prst="rect">
            <a:avLst/>
          </a:prstGeom>
          <a:solidFill>
            <a:srgbClr val="92D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Systèmes géographique</a:t>
            </a: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Et projection sur linéaire ou infrastructure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93169" y="2779714"/>
            <a:ext cx="4253524" cy="16525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ORIGINE/DESTINATION, MATRICE</a:t>
            </a: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TRAJET, VOYAGE  PLANIFIE, TPS REEL</a:t>
            </a: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FEUILLE DE ROUTE</a:t>
            </a: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CHAINE DE DEPLACEMENT</a:t>
            </a:r>
          </a:p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LOC INDOOR/ OUTDOOR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001000" y="1751014"/>
            <a:ext cx="1352062" cy="5048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Information Voyageur</a:t>
            </a:r>
          </a:p>
        </p:txBody>
      </p:sp>
      <p:sp>
        <p:nvSpPr>
          <p:cNvPr id="29" name="ZoneTexte 1"/>
          <p:cNvSpPr txBox="1">
            <a:spLocks noChangeArrowheads="1"/>
          </p:cNvSpPr>
          <p:nvPr/>
        </p:nvSpPr>
        <p:spPr bwMode="auto">
          <a:xfrm rot="-5400000">
            <a:off x="-313799" y="5494616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1A29E"/>
              </a:buClr>
              <a:buFont typeface="Wingdings" pitchFamily="2" charset="2"/>
              <a:buChar char="n"/>
              <a:defRPr sz="2800">
                <a:solidFill>
                  <a:schemeClr val="tx2"/>
                </a:solidFill>
                <a:latin typeface="Parisine Office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1A29E"/>
              </a:buClr>
              <a:buFont typeface="Parisine Office" pitchFamily="34" charset="0"/>
              <a:buChar char="–"/>
              <a:defRPr sz="2400">
                <a:solidFill>
                  <a:schemeClr val="tx2"/>
                </a:solidFill>
                <a:latin typeface="Parisine Office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1A29E"/>
              </a:buClr>
              <a:buChar char="•"/>
              <a:defRPr sz="2400">
                <a:solidFill>
                  <a:schemeClr val="tx2"/>
                </a:solidFill>
                <a:latin typeface="Parisine Office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1A29E"/>
              </a:buClr>
              <a:buChar char="•"/>
              <a:defRPr sz="2000">
                <a:solidFill>
                  <a:schemeClr val="tx2"/>
                </a:solidFill>
                <a:latin typeface="Parisine Office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Arial" charset="0"/>
              </a:rPr>
              <a:t>Physique</a:t>
            </a: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 rot="-5400000">
            <a:off x="-294617" y="3738841"/>
            <a:ext cx="100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1A29E"/>
              </a:buClr>
              <a:buFont typeface="Wingdings" pitchFamily="2" charset="2"/>
              <a:buChar char="n"/>
              <a:defRPr sz="2800">
                <a:solidFill>
                  <a:schemeClr val="tx2"/>
                </a:solidFill>
                <a:latin typeface="Parisine Office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1A29E"/>
              </a:buClr>
              <a:buFont typeface="Parisine Office" pitchFamily="34" charset="0"/>
              <a:buChar char="–"/>
              <a:defRPr sz="2400">
                <a:solidFill>
                  <a:schemeClr val="tx2"/>
                </a:solidFill>
                <a:latin typeface="Parisine Office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1A29E"/>
              </a:buClr>
              <a:buChar char="•"/>
              <a:defRPr sz="2400">
                <a:solidFill>
                  <a:schemeClr val="tx2"/>
                </a:solidFill>
                <a:latin typeface="Parisine Office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1A29E"/>
              </a:buClr>
              <a:buChar char="•"/>
              <a:defRPr sz="2000">
                <a:solidFill>
                  <a:schemeClr val="tx2"/>
                </a:solidFill>
                <a:latin typeface="Parisine Office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Arial" charset="0"/>
              </a:rPr>
              <a:t>Logique</a:t>
            </a: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 rot="-5400000">
            <a:off x="-390797" y="2069585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1A29E"/>
              </a:buClr>
              <a:buFont typeface="Wingdings" pitchFamily="2" charset="2"/>
              <a:buChar char="n"/>
              <a:defRPr sz="2800">
                <a:solidFill>
                  <a:schemeClr val="tx2"/>
                </a:solidFill>
                <a:latin typeface="Parisine Office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1A29E"/>
              </a:buClr>
              <a:buFont typeface="Parisine Office" pitchFamily="34" charset="0"/>
              <a:buChar char="–"/>
              <a:defRPr sz="2400">
                <a:solidFill>
                  <a:schemeClr val="tx2"/>
                </a:solidFill>
                <a:latin typeface="Parisine Office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1A29E"/>
              </a:buClr>
              <a:buChar char="•"/>
              <a:defRPr sz="2400">
                <a:solidFill>
                  <a:schemeClr val="tx2"/>
                </a:solidFill>
                <a:latin typeface="Parisine Office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1A29E"/>
              </a:buClr>
              <a:buChar char="•"/>
              <a:defRPr sz="2000">
                <a:solidFill>
                  <a:schemeClr val="tx2"/>
                </a:solidFill>
                <a:latin typeface="Parisine Office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A29E"/>
              </a:buClr>
              <a:buFont typeface="Parisine Office" pitchFamily="34" charset="0"/>
              <a:buChar char="◦"/>
              <a:defRPr sz="2000">
                <a:solidFill>
                  <a:schemeClr val="tx2"/>
                </a:solidFill>
                <a:latin typeface="Parisine Office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Arial" charset="0"/>
              </a:rPr>
              <a:t>Systèmes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93169" y="5224464"/>
            <a:ext cx="1783862" cy="357187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Mobile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772770" y="5232400"/>
            <a:ext cx="2373924" cy="357188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Infra fixe ou embarquée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893169" y="6175376"/>
            <a:ext cx="4253524" cy="365125"/>
          </a:xfrm>
          <a:prstGeom prst="rect">
            <a:avLst/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VOYAGEUR/ AGREGAT (LUMPEN)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01057" y="260648"/>
            <a:ext cx="2433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AVL : </a:t>
            </a:r>
            <a:r>
              <a:rPr lang="fr-FR" sz="1200" dirty="0" err="1" smtClean="0"/>
              <a:t>Automated</a:t>
            </a:r>
            <a:r>
              <a:rPr lang="fr-FR" sz="1200" dirty="0" smtClean="0"/>
              <a:t> </a:t>
            </a:r>
            <a:r>
              <a:rPr lang="fr-FR" sz="1200" dirty="0" err="1" smtClean="0"/>
              <a:t>vehicle</a:t>
            </a:r>
            <a:r>
              <a:rPr lang="fr-FR" sz="1200" dirty="0" smtClean="0"/>
              <a:t> location</a:t>
            </a:r>
          </a:p>
          <a:p>
            <a:r>
              <a:rPr lang="fr-FR" sz="1200" dirty="0" smtClean="0"/>
              <a:t>SAE: Système d’aide à l’exploitation</a:t>
            </a:r>
          </a:p>
          <a:p>
            <a:r>
              <a:rPr lang="fr-FR" sz="1200" dirty="0" smtClean="0"/>
              <a:t>GPS: Global </a:t>
            </a:r>
            <a:r>
              <a:rPr lang="fr-FR" sz="1200" dirty="0" err="1" smtClean="0"/>
              <a:t>positionning</a:t>
            </a:r>
            <a:r>
              <a:rPr lang="fr-FR" sz="1200" dirty="0" smtClean="0"/>
              <a:t> system</a:t>
            </a:r>
          </a:p>
          <a:p>
            <a:r>
              <a:rPr lang="fr-FR" sz="1200" dirty="0" smtClean="0"/>
              <a:t>CDV: Circuit de voie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600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6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Personnaliser le bas de page avec le menu "Insertion / En-tête et pied de page"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35360" y="332656"/>
            <a:ext cx="11401200" cy="648997"/>
          </a:xfrm>
        </p:spPr>
        <p:txBody>
          <a:bodyPr/>
          <a:lstStyle/>
          <a:p>
            <a:r>
              <a:rPr lang="fr-FR" altLang="fr-FR" dirty="0"/>
              <a:t>Localisation des bus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1" descr="image001"/>
          <p:cNvPicPr>
            <a:picLocks noGrp="1" noChangeAspect="1" noChangeArrowheads="1"/>
          </p:cNvPicPr>
          <p:nvPr>
            <p:ph type="chart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268760"/>
            <a:ext cx="818010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079776" y="0"/>
            <a:ext cx="6884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L’ensembles des 4000 bus RATP sont équipés de GPS,</a:t>
            </a:r>
          </a:p>
          <a:p>
            <a:r>
              <a:rPr lang="fr-FR" dirty="0" smtClean="0"/>
              <a:t>Odomètres et mesure du cap. Opération commencée</a:t>
            </a:r>
          </a:p>
          <a:p>
            <a:r>
              <a:rPr lang="fr-FR" dirty="0" smtClean="0"/>
              <a:t>En 1993 pour la régulation et la sécurité.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45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7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Personnaliser le bas de page avec le menu "Insertion / En-tête et pied de page"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07368" y="276859"/>
            <a:ext cx="11401200" cy="648997"/>
          </a:xfrm>
        </p:spPr>
        <p:txBody>
          <a:bodyPr/>
          <a:lstStyle/>
          <a:p>
            <a:r>
              <a:rPr lang="fr-FR" altLang="fr-FR" dirty="0" smtClean="0"/>
              <a:t>Circuits </a:t>
            </a:r>
            <a:r>
              <a:rPr lang="fr-FR" altLang="fr-FR" dirty="0"/>
              <a:t>de voie</a:t>
            </a:r>
            <a:endParaRPr lang="fr-FR" dirty="0"/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6"/>
          </p:nvPr>
        </p:nvSpPr>
        <p:spPr/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336" y="1525153"/>
            <a:ext cx="13854722" cy="53292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207224" y="26064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Pour les modes lourds ferrés. RER et Metro.</a:t>
            </a:r>
          </a:p>
          <a:p>
            <a:r>
              <a:rPr lang="fr-FR" sz="1800" dirty="0" smtClean="0"/>
              <a:t>Information transformée numériquement par AT14 </a:t>
            </a:r>
          </a:p>
          <a:p>
            <a:r>
              <a:rPr lang="fr-FR" sz="1800" dirty="0" smtClean="0"/>
              <a:t>avec un référentiel de voie et transmises par fil de cuivre aux  PCC</a:t>
            </a:r>
          </a:p>
        </p:txBody>
      </p:sp>
    </p:spTree>
    <p:extLst>
      <p:ext uri="{BB962C8B-B14F-4D97-AF65-F5344CB8AC3E}">
        <p14:creationId xmlns:p14="http://schemas.microsoft.com/office/powerpoint/2010/main" val="7483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8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Personnaliser le bas de page avec le menu "Insertion / En-tête et pied de page"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07368" y="260648"/>
            <a:ext cx="11401200" cy="648997"/>
          </a:xfrm>
        </p:spPr>
        <p:txBody>
          <a:bodyPr/>
          <a:lstStyle/>
          <a:p>
            <a:r>
              <a:rPr lang="fr-FR" altLang="fr-FR" dirty="0"/>
              <a:t>Systèmes de visualisation des rames de métro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4"/>
          <p:cNvPicPr>
            <a:picLocks noGrp="1" noChangeAspect="1"/>
          </p:cNvPicPr>
          <p:nvPr>
            <p:ph type="chart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376" y="1052736"/>
            <a:ext cx="11089232" cy="5465046"/>
          </a:xfrm>
        </p:spPr>
      </p:pic>
      <p:cxnSp>
        <p:nvCxnSpPr>
          <p:cNvPr id="9" name="Connecteur droit avec flèche 8"/>
          <p:cNvCxnSpPr/>
          <p:nvPr/>
        </p:nvCxnSpPr>
        <p:spPr>
          <a:xfrm flipH="1">
            <a:off x="4684630" y="1340768"/>
            <a:ext cx="292353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5375920" y="2556425"/>
            <a:ext cx="22322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5159896" y="3501008"/>
            <a:ext cx="22322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610549" y="1109934"/>
            <a:ext cx="3067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Libellé court de station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608168" y="2140926"/>
            <a:ext cx="3413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N° train et position </a:t>
            </a:r>
          </a:p>
          <a:p>
            <a:r>
              <a:rPr lang="fr-FR" dirty="0" smtClean="0"/>
              <a:t>en station ou en </a:t>
            </a:r>
            <a:r>
              <a:rPr lang="fr-FR" dirty="0" err="1" smtClean="0"/>
              <a:t>intergare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509048" y="3260883"/>
            <a:ext cx="4132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Intervalle avec le prochain train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1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9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Personnaliser le bas de page avec le menu "Insertion / En-tête et pied de page"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07368" y="116632"/>
            <a:ext cx="11401200" cy="648997"/>
          </a:xfrm>
        </p:spPr>
        <p:txBody>
          <a:bodyPr/>
          <a:lstStyle/>
          <a:p>
            <a:r>
              <a:rPr lang="fr-FR" altLang="fr-FR" dirty="0"/>
              <a:t>Localisation et comptage sur le TRAM. Vue synoptique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1" descr="image001"/>
          <p:cNvPicPr>
            <a:picLocks noGrp="1" noChangeAspect="1" noChangeArrowheads="1"/>
          </p:cNvPicPr>
          <p:nvPr>
            <p:ph type="chart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052873"/>
            <a:ext cx="9001000" cy="562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7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UPE_RATP_16-9_masque PPT">
  <a:themeElements>
    <a:clrScheme name="PPT RATP 2018">
      <a:dk1>
        <a:srgbClr val="000000"/>
      </a:dk1>
      <a:lt1>
        <a:srgbClr val="FFFFFF"/>
      </a:lt1>
      <a:dk2>
        <a:srgbClr val="0A0082"/>
      </a:dk2>
      <a:lt2>
        <a:srgbClr val="00AA91"/>
      </a:lt2>
      <a:accent1>
        <a:srgbClr val="78AAE6"/>
      </a:accent1>
      <a:accent2>
        <a:srgbClr val="EBA0C8"/>
      </a:accent2>
      <a:accent3>
        <a:srgbClr val="F5D750"/>
      </a:accent3>
      <a:accent4>
        <a:srgbClr val="F0AA00"/>
      </a:accent4>
      <a:accent5>
        <a:srgbClr val="69A505"/>
      </a:accent5>
      <a:accent6>
        <a:srgbClr val="E12832"/>
      </a:accent6>
      <a:hlink>
        <a:srgbClr val="000000"/>
      </a:hlink>
      <a:folHlink>
        <a:srgbClr val="000000"/>
      </a:folHlink>
    </a:clrScheme>
    <a:fontScheme name="RATP">
      <a:majorFont>
        <a:latin typeface="Parisine Office"/>
        <a:ea typeface=""/>
        <a:cs typeface=""/>
      </a:majorFont>
      <a:minorFont>
        <a:latin typeface="Parisin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76200">
          <a:solidFill>
            <a:schemeClr val="tx2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GROUPE_RATP_16-9_masque PPT</Template>
  <TotalTime>528</TotalTime>
  <Words>1329</Words>
  <Application>Microsoft Office PowerPoint</Application>
  <PresentationFormat>Personnalisé</PresentationFormat>
  <Paragraphs>299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GROUPE_RATP_16-9_masque PPT</vt:lpstr>
      <vt:lpstr>Systèmes AVL et cas d’utilisation associés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RATP</Manager>
  <Company>RATP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plusieurs  lignes en police Parisine Office</dc:title>
  <dc:subject>RATP</dc:subject>
  <dc:creator>CHANTEGAY Sophie</dc:creator>
  <cp:lastModifiedBy>LELLOUCHE David</cp:lastModifiedBy>
  <cp:revision>59</cp:revision>
  <dcterms:created xsi:type="dcterms:W3CDTF">2018-10-16T14:01:50Z</dcterms:created>
  <dcterms:modified xsi:type="dcterms:W3CDTF">2019-02-07T15:49:04Z</dcterms:modified>
</cp:coreProperties>
</file>